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8" r:id="rId3"/>
    <p:sldId id="259" r:id="rId4"/>
    <p:sldId id="274" r:id="rId5"/>
    <p:sldId id="327" r:id="rId6"/>
    <p:sldId id="276" r:id="rId7"/>
    <p:sldId id="278" r:id="rId8"/>
    <p:sldId id="277" r:id="rId9"/>
    <p:sldId id="280" r:id="rId10"/>
    <p:sldId id="281" r:id="rId11"/>
    <p:sldId id="282" r:id="rId12"/>
    <p:sldId id="283" r:id="rId13"/>
    <p:sldId id="284" r:id="rId14"/>
    <p:sldId id="285" r:id="rId15"/>
    <p:sldId id="286" r:id="rId16"/>
    <p:sldId id="298" r:id="rId17"/>
    <p:sldId id="297" r:id="rId18"/>
    <p:sldId id="299" r:id="rId19"/>
    <p:sldId id="306" r:id="rId20"/>
    <p:sldId id="318" r:id="rId21"/>
    <p:sldId id="319" r:id="rId22"/>
    <p:sldId id="320" r:id="rId23"/>
    <p:sldId id="321" r:id="rId24"/>
    <p:sldId id="307" r:id="rId25"/>
    <p:sldId id="308" r:id="rId26"/>
    <p:sldId id="322" r:id="rId27"/>
    <p:sldId id="323" r:id="rId28"/>
    <p:sldId id="324" r:id="rId29"/>
    <p:sldId id="325" r:id="rId30"/>
    <p:sldId id="326" r:id="rId31"/>
    <p:sldId id="275" r:id="rId32"/>
    <p:sldId id="273" r:id="rId33"/>
    <p:sldId id="329" r:id="rId34"/>
    <p:sldId id="262" r:id="rId35"/>
  </p:sldIdLst>
  <p:sldSz cx="18288000" cy="10287000"/>
  <p:notesSz cx="18288000" cy="10287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37C"/>
    <a:srgbClr val="FDBD40"/>
    <a:srgbClr val="238791"/>
    <a:srgbClr val="E8676A"/>
    <a:srgbClr val="E7686A"/>
    <a:srgbClr val="697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434" autoAdjust="0"/>
  </p:normalViewPr>
  <p:slideViewPr>
    <p:cSldViewPr>
      <p:cViewPr varScale="1">
        <p:scale>
          <a:sx n="46" d="100"/>
          <a:sy n="46" d="100"/>
        </p:scale>
        <p:origin x="750" y="4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E277B-3B42-E4D1-B6A8-D724EB41D0B0}"/>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52ECCD-C0CA-93DB-151D-9581D1F5D82F}"/>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86486E2-D614-591E-B732-55E098029375}"/>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F0958C8-5AD5-7968-F14A-57C823D36F60}"/>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36875A1-4E83-D05B-BD13-B52DD04DB824}"/>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F75999A-F334-86AE-8EDD-EBC8A9A254F0}"/>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27/06/2023</a:t>
            </a:fld>
            <a:endParaRPr lang="es-ES"/>
          </a:p>
        </p:txBody>
      </p:sp>
      <p:sp>
        <p:nvSpPr>
          <p:cNvPr id="8" name="Marcador de pie de página 7">
            <a:extLst>
              <a:ext uri="{FF2B5EF4-FFF2-40B4-BE49-F238E27FC236}">
                <a16:creationId xmlns:a16="http://schemas.microsoft.com/office/drawing/2014/main" id="{85E8ACF4-12E9-F6E7-34B8-95778505C172}"/>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75EE5675-1314-BF12-FD7D-55D17789920E}"/>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302476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E8C4E-13E0-55E6-0EBA-C4246DC4044B}"/>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CB973EB-B3BF-842B-EB0E-C1A8E529C07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27/06/2023</a:t>
            </a:fld>
            <a:endParaRPr lang="es-ES"/>
          </a:p>
        </p:txBody>
      </p:sp>
      <p:sp>
        <p:nvSpPr>
          <p:cNvPr id="4" name="Marcador de pie de página 3">
            <a:extLst>
              <a:ext uri="{FF2B5EF4-FFF2-40B4-BE49-F238E27FC236}">
                <a16:creationId xmlns:a16="http://schemas.microsoft.com/office/drawing/2014/main" id="{456AFE9B-4108-5EBE-F167-5CE993ECBFF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2DF1E4D6-ABD8-8A8B-631F-5B12792878D1}"/>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253220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64C83C-4D93-15FB-524E-D13FECDDA741}"/>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27/06/2023</a:t>
            </a:fld>
            <a:endParaRPr lang="es-ES"/>
          </a:p>
        </p:txBody>
      </p:sp>
      <p:sp>
        <p:nvSpPr>
          <p:cNvPr id="3" name="Marcador de pie de página 2">
            <a:extLst>
              <a:ext uri="{FF2B5EF4-FFF2-40B4-BE49-F238E27FC236}">
                <a16:creationId xmlns:a16="http://schemas.microsoft.com/office/drawing/2014/main" id="{F863E5DC-7CCB-206F-C702-B3AF98751D3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2954E89-459B-7734-DD24-1DC7BCEF2F4F}"/>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1034177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3E929-57BE-3B1B-0D0D-772F684CF6E2}"/>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326571-F15E-0E7E-091F-AE85410BF368}"/>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B602F4-5B77-6701-7AE4-44F61BC315E3}"/>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D31B4A-CD75-3FA1-AE0E-AC69CFBDDAC0}"/>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27/06/2023</a:t>
            </a:fld>
            <a:endParaRPr lang="es-ES"/>
          </a:p>
        </p:txBody>
      </p:sp>
      <p:sp>
        <p:nvSpPr>
          <p:cNvPr id="6" name="Marcador de pie de página 5">
            <a:extLst>
              <a:ext uri="{FF2B5EF4-FFF2-40B4-BE49-F238E27FC236}">
                <a16:creationId xmlns:a16="http://schemas.microsoft.com/office/drawing/2014/main" id="{9696BC9A-DA43-654D-00CA-E0DCB883DDE5}"/>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39DA356-0527-E3EF-20E8-77F2EE427C0A}"/>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335071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BB2A0-1F99-4774-130B-DE435622296A}"/>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966F0D2-122F-2C80-3361-36097EED23F3}"/>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C97EF99-F8FC-1686-50A7-FC93F299B1DF}"/>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C49A95-6AE0-BE64-BAEB-437CE62325F6}"/>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27/06/2023</a:t>
            </a:fld>
            <a:endParaRPr lang="es-ES"/>
          </a:p>
        </p:txBody>
      </p:sp>
      <p:sp>
        <p:nvSpPr>
          <p:cNvPr id="6" name="Marcador de pie de página 5">
            <a:extLst>
              <a:ext uri="{FF2B5EF4-FFF2-40B4-BE49-F238E27FC236}">
                <a16:creationId xmlns:a16="http://schemas.microsoft.com/office/drawing/2014/main" id="{53206811-1782-0544-6A71-815DAF92B9D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0C35AC3D-2FC2-28BC-E6C9-F2E49B7B5936}"/>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3772221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392E2F-5791-BBDA-5B71-30E2CEB5C23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CF477-1A8A-EC9D-2CD9-CCB8974FE202}"/>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C911FE-1B5C-9C27-00BE-7F2861BF4359}"/>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27/06/2023</a:t>
            </a:fld>
            <a:endParaRPr lang="es-ES"/>
          </a:p>
        </p:txBody>
      </p:sp>
      <p:sp>
        <p:nvSpPr>
          <p:cNvPr id="5" name="Marcador de pie de página 4">
            <a:extLst>
              <a:ext uri="{FF2B5EF4-FFF2-40B4-BE49-F238E27FC236}">
                <a16:creationId xmlns:a16="http://schemas.microsoft.com/office/drawing/2014/main" id="{DC12B8E4-BA5C-4E23-039A-E664908E6DD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E1BABD4-9480-4A03-1684-C22CF30C5B38}"/>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219522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5A2ECEE-B169-17F0-F43C-842F42441CD1}"/>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814F84-C46C-1D79-415C-C0784E2EFF15}"/>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30ED9D-41A2-AA0F-D943-39A44D49E5EF}"/>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27/06/2023</a:t>
            </a:fld>
            <a:endParaRPr lang="es-ES"/>
          </a:p>
        </p:txBody>
      </p:sp>
      <p:sp>
        <p:nvSpPr>
          <p:cNvPr id="5" name="Marcador de pie de página 4">
            <a:extLst>
              <a:ext uri="{FF2B5EF4-FFF2-40B4-BE49-F238E27FC236}">
                <a16:creationId xmlns:a16="http://schemas.microsoft.com/office/drawing/2014/main" id="{BCB69718-7114-6B06-E813-5A238201995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3164EEF-0569-7BCD-A4B1-DDE8123A2D71}"/>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415892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9072C-7E47-B70E-B79E-10E0F2EA6FC5}"/>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t>L'Aia clicca para modr elestilo de título del Patrón</a:t>
            </a:r>
          </a:p>
        </p:txBody>
      </p:sp>
      <p:sp>
        <p:nvSpPr>
          <p:cNvPr id="3" name="Subtítulo 2">
            <a:extLst>
              <a:ext uri="{FF2B5EF4-FFF2-40B4-BE49-F238E27FC236}">
                <a16:creationId xmlns:a16="http://schemas.microsoft.com/office/drawing/2014/main" id="{61434A50-EB7E-272A-7A77-276077D9210F}"/>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L'Aia clicca para modr elestilo de Subtítulo del Patrón</a:t>
            </a:r>
          </a:p>
        </p:txBody>
      </p:sp>
      <p:sp>
        <p:nvSpPr>
          <p:cNvPr id="4" name="Marcador de fecha 3">
            <a:extLst>
              <a:ext uri="{FF2B5EF4-FFF2-40B4-BE49-F238E27FC236}">
                <a16:creationId xmlns:a16="http://schemas.microsoft.com/office/drawing/2014/main" id="{DE3EBBF7-0D82-F25A-82B9-EE7FFE2DA312}"/>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27/06/2023</a:t>
            </a:fld>
            <a:endParaRPr lang="es-ES"/>
          </a:p>
        </p:txBody>
      </p:sp>
      <p:sp>
        <p:nvSpPr>
          <p:cNvPr id="5" name="Marcador de pie de página 4">
            <a:extLst>
              <a:ext uri="{FF2B5EF4-FFF2-40B4-BE49-F238E27FC236}">
                <a16:creationId xmlns:a16="http://schemas.microsoft.com/office/drawing/2014/main" id="{1A8BF46F-BB9A-D741-571A-4CC74EE9E800}"/>
              </a:ext>
            </a:extLst>
          </p:cNvPr>
          <p:cNvSpPr>
            <a:spLocks noGrp="1"/>
          </p:cNvSpPr>
          <p:nvPr>
            <p:ph type="ftr" sz="quarter" idx="11"/>
          </p:nvPr>
        </p:nvSpPr>
        <p:spPr>
          <a:xfrm>
            <a:off x="6057900" y="9534525"/>
            <a:ext cx="6172200" cy="547688"/>
          </a:xfrm>
          <a:prstGeom prst="rect">
            <a:avLst/>
          </a:prstGeom>
        </p:spPr>
        <p:txBody>
          <a:bodyPr/>
          <a:lstStyle/>
          <a:p>
            <a:endParaRPr/>
          </a:p>
        </p:txBody>
      </p:sp>
      <p:sp>
        <p:nvSpPr>
          <p:cNvPr id="6" name="Marcador de número de diapositiva 5">
            <a:extLst>
              <a:ext uri="{FF2B5EF4-FFF2-40B4-BE49-F238E27FC236}">
                <a16:creationId xmlns:a16="http://schemas.microsoft.com/office/drawing/2014/main" id="{4C0EB782-AE44-A5D9-FDF4-9E510D87E809}"/>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171097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9043A1-E8C1-010B-5D09-581CE51E25BA}"/>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E1B9B1-F63C-4DF2-3D12-A83AC454D3B8}"/>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3D775-921A-50C6-8661-8D81AE2AB737}"/>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27/06/2023</a:t>
            </a:fld>
            <a:endParaRPr lang="es-ES"/>
          </a:p>
        </p:txBody>
      </p:sp>
      <p:sp>
        <p:nvSpPr>
          <p:cNvPr id="5" name="Marcador de pie de página 4">
            <a:extLst>
              <a:ext uri="{FF2B5EF4-FFF2-40B4-BE49-F238E27FC236}">
                <a16:creationId xmlns:a16="http://schemas.microsoft.com/office/drawing/2014/main" id="{3093E7B2-15B0-09E0-C6FC-15F08AEBE00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4D349D4-0FFD-62D9-4865-6D7908E5F438}"/>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88689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D7E738-47FE-95EE-70B2-4463D1083853}"/>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95EC36A-F222-EC6F-9B4D-7271CF5760A8}"/>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52C40F4-E00B-4D7E-6D84-858834C9CBC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27/06/2023</a:t>
            </a:fld>
            <a:endParaRPr lang="es-ES"/>
          </a:p>
        </p:txBody>
      </p:sp>
      <p:sp>
        <p:nvSpPr>
          <p:cNvPr id="5" name="Marcador de pie de página 4">
            <a:extLst>
              <a:ext uri="{FF2B5EF4-FFF2-40B4-BE49-F238E27FC236}">
                <a16:creationId xmlns:a16="http://schemas.microsoft.com/office/drawing/2014/main" id="{285D561B-6E85-340F-4100-0E9C69E8927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37B0910-8394-57CF-84B2-EEC8A0C03A83}"/>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104730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6F903-EF2D-E7C5-47C0-6F46DA775711}"/>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151A5A-85BC-410F-42C5-7BF6AA5BC148}"/>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F0FA94C-9271-126F-650E-261B491CA642}"/>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9EBFF4-D20E-792C-9CFC-B0C408AF47F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27/06/2023</a:t>
            </a:fld>
            <a:endParaRPr lang="es-ES"/>
          </a:p>
        </p:txBody>
      </p:sp>
      <p:sp>
        <p:nvSpPr>
          <p:cNvPr id="6" name="Marcador de pie de página 5">
            <a:extLst>
              <a:ext uri="{FF2B5EF4-FFF2-40B4-BE49-F238E27FC236}">
                <a16:creationId xmlns:a16="http://schemas.microsoft.com/office/drawing/2014/main" id="{A7C9D12F-3E17-2406-5A3F-9F2870F09F2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3889552A-DD63-D594-ABDB-AEBE8FA53B5F}"/>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257906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DA802E67-0748-2D2E-3F14-D254668597AB}"/>
              </a:ext>
            </a:extLst>
          </p:cNvPr>
          <p:cNvPicPr/>
          <p:nvPr userDrawn="1"/>
        </p:nvPicPr>
        <p:blipFill>
          <a:blip r:embed="rId7" cstate="print"/>
          <a:stretch>
            <a:fillRect/>
          </a:stretch>
        </p:blipFill>
        <p:spPr>
          <a:xfrm>
            <a:off x="1447800" y="9243313"/>
            <a:ext cx="3200399" cy="676274"/>
          </a:xfrm>
          <a:prstGeom prst="rect">
            <a:avLst/>
          </a:prstGeom>
        </p:spPr>
      </p:pic>
      <p:sp>
        <p:nvSpPr>
          <p:cNvPr id="8" name="object 3">
            <a:extLst>
              <a:ext uri="{FF2B5EF4-FFF2-40B4-BE49-F238E27FC236}">
                <a16:creationId xmlns:a16="http://schemas.microsoft.com/office/drawing/2014/main" id="{5755C00D-77FE-8975-9CB6-FD3EDDCC4CA5}"/>
              </a:ext>
            </a:extLst>
          </p:cNvPr>
          <p:cNvSpPr/>
          <p:nvPr userDrawn="1"/>
        </p:nvSpPr>
        <p:spPr>
          <a:xfrm>
            <a:off x="177057" y="982569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a:lstStyle/>
          <a:p>
            <a:endParaRPr/>
          </a:p>
        </p:txBody>
      </p:sp>
      <p:sp>
        <p:nvSpPr>
          <p:cNvPr id="9" name="object 4">
            <a:extLst>
              <a:ext uri="{FF2B5EF4-FFF2-40B4-BE49-F238E27FC236}">
                <a16:creationId xmlns:a16="http://schemas.microsoft.com/office/drawing/2014/main" id="{EBE1FC0C-33F3-5F92-1FEB-C1B4B5FFD70F}"/>
              </a:ext>
            </a:extLst>
          </p:cNvPr>
          <p:cNvSpPr/>
          <p:nvPr userDrawn="1"/>
        </p:nvSpPr>
        <p:spPr>
          <a:xfrm>
            <a:off x="177057" y="882545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a:lstStyle/>
          <a:p>
            <a:endParaRPr/>
          </a:p>
        </p:txBody>
      </p:sp>
      <p:sp>
        <p:nvSpPr>
          <p:cNvPr id="10" name="object 5">
            <a:extLst>
              <a:ext uri="{FF2B5EF4-FFF2-40B4-BE49-F238E27FC236}">
                <a16:creationId xmlns:a16="http://schemas.microsoft.com/office/drawing/2014/main" id="{1B192276-58A7-C71B-1D87-8FB1F92F3D4C}"/>
              </a:ext>
            </a:extLst>
          </p:cNvPr>
          <p:cNvSpPr/>
          <p:nvPr userDrawn="1"/>
        </p:nvSpPr>
        <p:spPr>
          <a:xfrm>
            <a:off x="187762" y="757441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a:lstStyle/>
          <a:p>
            <a:endParaRPr/>
          </a:p>
        </p:txBody>
      </p:sp>
      <p:sp>
        <p:nvSpPr>
          <p:cNvPr id="11" name="object 6">
            <a:extLst>
              <a:ext uri="{FF2B5EF4-FFF2-40B4-BE49-F238E27FC236}">
                <a16:creationId xmlns:a16="http://schemas.microsoft.com/office/drawing/2014/main" id="{DAEB0637-26CA-5155-2AD9-42AF2609ACA7}"/>
              </a:ext>
            </a:extLst>
          </p:cNvPr>
          <p:cNvSpPr/>
          <p:nvPr userDrawn="1"/>
        </p:nvSpPr>
        <p:spPr>
          <a:xfrm>
            <a:off x="177057" y="6897618"/>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a:lstStyle/>
          <a:p>
            <a:endParaRPr/>
          </a:p>
        </p:txBody>
      </p:sp>
      <p:sp>
        <p:nvSpPr>
          <p:cNvPr id="12" name="object 7">
            <a:extLst>
              <a:ext uri="{FF2B5EF4-FFF2-40B4-BE49-F238E27FC236}">
                <a16:creationId xmlns:a16="http://schemas.microsoft.com/office/drawing/2014/main" id="{7F78179B-2511-C03D-E662-07AEAA86E42E}"/>
              </a:ext>
            </a:extLst>
          </p:cNvPr>
          <p:cNvSpPr/>
          <p:nvPr userDrawn="1"/>
        </p:nvSpPr>
        <p:spPr>
          <a:xfrm>
            <a:off x="177057" y="589737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a:lstStyle/>
          <a:p>
            <a:endParaRPr/>
          </a:p>
        </p:txBody>
      </p:sp>
      <p:sp>
        <p:nvSpPr>
          <p:cNvPr id="13" name="object 8">
            <a:extLst>
              <a:ext uri="{FF2B5EF4-FFF2-40B4-BE49-F238E27FC236}">
                <a16:creationId xmlns:a16="http://schemas.microsoft.com/office/drawing/2014/main" id="{CC585EAD-8078-9E92-9493-90F92CCB61BA}"/>
              </a:ext>
            </a:extLst>
          </p:cNvPr>
          <p:cNvSpPr/>
          <p:nvPr userDrawn="1"/>
        </p:nvSpPr>
        <p:spPr>
          <a:xfrm>
            <a:off x="187762" y="464633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a:lstStyle/>
          <a:p>
            <a:endParaRPr/>
          </a:p>
        </p:txBody>
      </p:sp>
      <p:sp>
        <p:nvSpPr>
          <p:cNvPr id="14" name="object 9">
            <a:extLst>
              <a:ext uri="{FF2B5EF4-FFF2-40B4-BE49-F238E27FC236}">
                <a16:creationId xmlns:a16="http://schemas.microsoft.com/office/drawing/2014/main" id="{7CE332CB-41FC-4074-C19E-3BDEBC4E8238}"/>
              </a:ext>
            </a:extLst>
          </p:cNvPr>
          <p:cNvSpPr/>
          <p:nvPr userDrawn="1"/>
        </p:nvSpPr>
        <p:spPr>
          <a:xfrm>
            <a:off x="177057" y="3969542"/>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a:lstStyle/>
          <a:p>
            <a:endParaRPr/>
          </a:p>
        </p:txBody>
      </p:sp>
      <p:sp>
        <p:nvSpPr>
          <p:cNvPr id="15" name="object 10">
            <a:extLst>
              <a:ext uri="{FF2B5EF4-FFF2-40B4-BE49-F238E27FC236}">
                <a16:creationId xmlns:a16="http://schemas.microsoft.com/office/drawing/2014/main" id="{1D63B0BA-2CA7-5508-D507-274C4C17A6DE}"/>
              </a:ext>
            </a:extLst>
          </p:cNvPr>
          <p:cNvSpPr/>
          <p:nvPr userDrawn="1"/>
        </p:nvSpPr>
        <p:spPr>
          <a:xfrm>
            <a:off x="177057" y="296930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a:lstStyle/>
          <a:p>
            <a:endParaRPr/>
          </a:p>
        </p:txBody>
      </p:sp>
      <p:sp>
        <p:nvSpPr>
          <p:cNvPr id="16" name="object 11">
            <a:extLst>
              <a:ext uri="{FF2B5EF4-FFF2-40B4-BE49-F238E27FC236}">
                <a16:creationId xmlns:a16="http://schemas.microsoft.com/office/drawing/2014/main" id="{52C5D37E-F8EC-5272-D7A3-E0C30F6F0EB8}"/>
              </a:ext>
            </a:extLst>
          </p:cNvPr>
          <p:cNvSpPr/>
          <p:nvPr userDrawn="1"/>
        </p:nvSpPr>
        <p:spPr>
          <a:xfrm>
            <a:off x="187762" y="1718263"/>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a:lstStyle/>
          <a:p>
            <a:endParaRPr/>
          </a:p>
        </p:txBody>
      </p:sp>
      <p:sp>
        <p:nvSpPr>
          <p:cNvPr id="17" name="object 12">
            <a:extLst>
              <a:ext uri="{FF2B5EF4-FFF2-40B4-BE49-F238E27FC236}">
                <a16:creationId xmlns:a16="http://schemas.microsoft.com/office/drawing/2014/main" id="{9E76F77F-6692-1CA4-98F5-4693E6F4FC13}"/>
              </a:ext>
            </a:extLst>
          </p:cNvPr>
          <p:cNvSpPr/>
          <p:nvPr userDrawn="1"/>
        </p:nvSpPr>
        <p:spPr>
          <a:xfrm>
            <a:off x="177057" y="104146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a:lstStyle/>
          <a:p>
            <a:endParaRPr/>
          </a:p>
        </p:txBody>
      </p:sp>
      <p:sp>
        <p:nvSpPr>
          <p:cNvPr id="18" name="object 13">
            <a:extLst>
              <a:ext uri="{FF2B5EF4-FFF2-40B4-BE49-F238E27FC236}">
                <a16:creationId xmlns:a16="http://schemas.microsoft.com/office/drawing/2014/main" id="{3BE22DC0-2D1B-079D-F944-4A177816C953}"/>
              </a:ext>
            </a:extLst>
          </p:cNvPr>
          <p:cNvSpPr/>
          <p:nvPr userDrawn="1"/>
        </p:nvSpPr>
        <p:spPr>
          <a:xfrm>
            <a:off x="177057" y="41226"/>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a:lstStyle/>
          <a:p>
            <a:endParaRPr/>
          </a:p>
        </p:txBody>
      </p:sp>
      <p:pic>
        <p:nvPicPr>
          <p:cNvPr id="19" name="object 14">
            <a:extLst>
              <a:ext uri="{FF2B5EF4-FFF2-40B4-BE49-F238E27FC236}">
                <a16:creationId xmlns:a16="http://schemas.microsoft.com/office/drawing/2014/main" id="{EA425F25-F69F-8F5B-D60F-974156588B30}"/>
              </a:ext>
            </a:extLst>
          </p:cNvPr>
          <p:cNvPicPr/>
          <p:nvPr userDrawn="1"/>
        </p:nvPicPr>
        <p:blipFill>
          <a:blip r:embed="rId8" cstate="print"/>
          <a:stretch>
            <a:fillRect/>
          </a:stretch>
        </p:blipFill>
        <p:spPr>
          <a:xfrm>
            <a:off x="5797230" y="2851504"/>
            <a:ext cx="6741318" cy="2179240"/>
          </a:xfrm>
          <a:prstGeom prst="rect">
            <a:avLst/>
          </a:prstGeom>
        </p:spPr>
      </p:pic>
      <p:sp>
        <p:nvSpPr>
          <p:cNvPr id="20" name="object 15">
            <a:extLst>
              <a:ext uri="{FF2B5EF4-FFF2-40B4-BE49-F238E27FC236}">
                <a16:creationId xmlns:a16="http://schemas.microsoft.com/office/drawing/2014/main" id="{1A6B726B-5748-34C8-5362-2B72670AA269}"/>
              </a:ext>
            </a:extLst>
          </p:cNvPr>
          <p:cNvSpPr txBox="1"/>
          <p:nvPr userDrawn="1"/>
        </p:nvSpPr>
        <p:spPr>
          <a:xfrm>
            <a:off x="7539626" y="5470518"/>
            <a:ext cx="3209290" cy="377825"/>
          </a:xfrm>
          <a:prstGeom prst="rect">
            <a:avLst/>
          </a:prstGeom>
        </p:spPr>
        <p:txBody>
          <a:bodyPr vert="horz" wrap="square" lIns="0" tIns="13335" rIns="0" bIns="0">
            <a:spAutoFit/>
          </a:bodyPr>
          <a:lstStyle/>
          <a:p>
            <a:pPr marL="12700">
              <a:lnSpc>
                <a:spcPct val="100000"/>
              </a:lnSpc>
              <a:spcBef>
                <a:spcPts val="105"/>
              </a:spcBef>
              <a:defRPr sz="2300">
                <a:solidFill>
                  <a:srgbClr val="6B7C86"/>
                </a:solidFill>
                <a:latin typeface="Microsoft Sans Serif"/>
                <a:cs typeface="Microsoft Sans Serif"/>
              </a:defRPr>
            </a:pPr>
            <a:r>
              <a:t>Datascience-project.eu</a:t>
            </a:r>
            <a:endParaRPr sz="2300">
              <a:latin typeface="Microsoft Sans Serif"/>
              <a:cs typeface="Microsoft Sans Serif"/>
            </a:endParaRPr>
          </a:p>
        </p:txBody>
      </p:sp>
      <p:sp>
        <p:nvSpPr>
          <p:cNvPr id="21" name="object 16">
            <a:extLst>
              <a:ext uri="{FF2B5EF4-FFF2-40B4-BE49-F238E27FC236}">
                <a16:creationId xmlns:a16="http://schemas.microsoft.com/office/drawing/2014/main" id="{8736A787-F2E2-0249-2B92-70DCD11FEB45}"/>
              </a:ext>
            </a:extLst>
          </p:cNvPr>
          <p:cNvSpPr/>
          <p:nvPr userDrawn="1"/>
        </p:nvSpPr>
        <p:spPr>
          <a:xfrm>
            <a:off x="17798045" y="982569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a:lstStyle/>
          <a:p>
            <a:endParaRPr/>
          </a:p>
        </p:txBody>
      </p:sp>
      <p:sp>
        <p:nvSpPr>
          <p:cNvPr id="22" name="object 17">
            <a:extLst>
              <a:ext uri="{FF2B5EF4-FFF2-40B4-BE49-F238E27FC236}">
                <a16:creationId xmlns:a16="http://schemas.microsoft.com/office/drawing/2014/main" id="{3BECE133-F238-3E75-6586-6852EBBD7035}"/>
              </a:ext>
            </a:extLst>
          </p:cNvPr>
          <p:cNvSpPr/>
          <p:nvPr userDrawn="1"/>
        </p:nvSpPr>
        <p:spPr>
          <a:xfrm>
            <a:off x="17798045" y="882545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a:lstStyle/>
          <a:p>
            <a:endParaRPr/>
          </a:p>
        </p:txBody>
      </p:sp>
      <p:sp>
        <p:nvSpPr>
          <p:cNvPr id="23" name="object 18">
            <a:extLst>
              <a:ext uri="{FF2B5EF4-FFF2-40B4-BE49-F238E27FC236}">
                <a16:creationId xmlns:a16="http://schemas.microsoft.com/office/drawing/2014/main" id="{EE7DBF95-E8F0-4EC7-A357-B813D6F3C116}"/>
              </a:ext>
            </a:extLst>
          </p:cNvPr>
          <p:cNvSpPr/>
          <p:nvPr userDrawn="1"/>
        </p:nvSpPr>
        <p:spPr>
          <a:xfrm>
            <a:off x="17808748" y="757441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a:lstStyle/>
          <a:p>
            <a:endParaRPr/>
          </a:p>
        </p:txBody>
      </p:sp>
      <p:sp>
        <p:nvSpPr>
          <p:cNvPr id="24" name="object 19">
            <a:extLst>
              <a:ext uri="{FF2B5EF4-FFF2-40B4-BE49-F238E27FC236}">
                <a16:creationId xmlns:a16="http://schemas.microsoft.com/office/drawing/2014/main" id="{E7440B94-250D-7087-FA48-06DA05C26E53}"/>
              </a:ext>
            </a:extLst>
          </p:cNvPr>
          <p:cNvSpPr/>
          <p:nvPr userDrawn="1"/>
        </p:nvSpPr>
        <p:spPr>
          <a:xfrm>
            <a:off x="17798045" y="6897618"/>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a:lstStyle/>
          <a:p>
            <a:endParaRPr/>
          </a:p>
        </p:txBody>
      </p:sp>
      <p:sp>
        <p:nvSpPr>
          <p:cNvPr id="25" name="object 20">
            <a:extLst>
              <a:ext uri="{FF2B5EF4-FFF2-40B4-BE49-F238E27FC236}">
                <a16:creationId xmlns:a16="http://schemas.microsoft.com/office/drawing/2014/main" id="{20FD4E03-045B-FC83-C335-A346D34EFA0F}"/>
              </a:ext>
            </a:extLst>
          </p:cNvPr>
          <p:cNvSpPr/>
          <p:nvPr userDrawn="1"/>
        </p:nvSpPr>
        <p:spPr>
          <a:xfrm>
            <a:off x="17798045" y="589737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a:lstStyle/>
          <a:p>
            <a:endParaRPr/>
          </a:p>
        </p:txBody>
      </p:sp>
      <p:sp>
        <p:nvSpPr>
          <p:cNvPr id="26" name="object 21">
            <a:extLst>
              <a:ext uri="{FF2B5EF4-FFF2-40B4-BE49-F238E27FC236}">
                <a16:creationId xmlns:a16="http://schemas.microsoft.com/office/drawing/2014/main" id="{1F30AA6A-BFF5-5D93-DEDE-1DBB94413FCB}"/>
              </a:ext>
            </a:extLst>
          </p:cNvPr>
          <p:cNvSpPr/>
          <p:nvPr userDrawn="1"/>
        </p:nvSpPr>
        <p:spPr>
          <a:xfrm>
            <a:off x="17808748" y="464633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a:lstStyle/>
          <a:p>
            <a:endParaRPr/>
          </a:p>
        </p:txBody>
      </p:sp>
      <p:sp>
        <p:nvSpPr>
          <p:cNvPr id="27" name="object 22">
            <a:extLst>
              <a:ext uri="{FF2B5EF4-FFF2-40B4-BE49-F238E27FC236}">
                <a16:creationId xmlns:a16="http://schemas.microsoft.com/office/drawing/2014/main" id="{8FDD1866-CD25-5BF8-347D-1393AB11A60D}"/>
              </a:ext>
            </a:extLst>
          </p:cNvPr>
          <p:cNvSpPr/>
          <p:nvPr userDrawn="1"/>
        </p:nvSpPr>
        <p:spPr>
          <a:xfrm>
            <a:off x="17798045" y="3969542"/>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a:lstStyle/>
          <a:p>
            <a:endParaRPr/>
          </a:p>
        </p:txBody>
      </p:sp>
      <p:sp>
        <p:nvSpPr>
          <p:cNvPr id="28" name="object 23">
            <a:extLst>
              <a:ext uri="{FF2B5EF4-FFF2-40B4-BE49-F238E27FC236}">
                <a16:creationId xmlns:a16="http://schemas.microsoft.com/office/drawing/2014/main" id="{005E8A9B-D108-6CE4-D957-81B06AFEF150}"/>
              </a:ext>
            </a:extLst>
          </p:cNvPr>
          <p:cNvSpPr/>
          <p:nvPr userDrawn="1"/>
        </p:nvSpPr>
        <p:spPr>
          <a:xfrm>
            <a:off x="17798045" y="296930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a:lstStyle/>
          <a:p>
            <a:endParaRPr/>
          </a:p>
        </p:txBody>
      </p:sp>
      <p:sp>
        <p:nvSpPr>
          <p:cNvPr id="29" name="object 24">
            <a:extLst>
              <a:ext uri="{FF2B5EF4-FFF2-40B4-BE49-F238E27FC236}">
                <a16:creationId xmlns:a16="http://schemas.microsoft.com/office/drawing/2014/main" id="{89CDC558-A324-5641-734B-5642CF178DE7}"/>
              </a:ext>
            </a:extLst>
          </p:cNvPr>
          <p:cNvSpPr/>
          <p:nvPr userDrawn="1"/>
        </p:nvSpPr>
        <p:spPr>
          <a:xfrm>
            <a:off x="17808748" y="1718263"/>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a:lstStyle/>
          <a:p>
            <a:endParaRPr/>
          </a:p>
        </p:txBody>
      </p:sp>
      <p:sp>
        <p:nvSpPr>
          <p:cNvPr id="30" name="object 25">
            <a:extLst>
              <a:ext uri="{FF2B5EF4-FFF2-40B4-BE49-F238E27FC236}">
                <a16:creationId xmlns:a16="http://schemas.microsoft.com/office/drawing/2014/main" id="{8D9E1383-427A-61BD-B71A-8E2CB4E63645}"/>
              </a:ext>
            </a:extLst>
          </p:cNvPr>
          <p:cNvSpPr/>
          <p:nvPr userDrawn="1"/>
        </p:nvSpPr>
        <p:spPr>
          <a:xfrm>
            <a:off x="17798045" y="104146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a:lstStyle/>
          <a:p>
            <a:endParaRPr/>
          </a:p>
        </p:txBody>
      </p:sp>
      <p:sp>
        <p:nvSpPr>
          <p:cNvPr id="31" name="object 26">
            <a:extLst>
              <a:ext uri="{FF2B5EF4-FFF2-40B4-BE49-F238E27FC236}">
                <a16:creationId xmlns:a16="http://schemas.microsoft.com/office/drawing/2014/main" id="{76CF06EF-2545-5250-3E4D-538961D386AA}"/>
              </a:ext>
            </a:extLst>
          </p:cNvPr>
          <p:cNvSpPr/>
          <p:nvPr userDrawn="1"/>
        </p:nvSpPr>
        <p:spPr>
          <a:xfrm>
            <a:off x="17798045" y="41226"/>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a:lstStyle/>
          <a:p>
            <a:endParaRPr/>
          </a:p>
        </p:txBody>
      </p:sp>
      <p:sp>
        <p:nvSpPr>
          <p:cNvPr id="4" name="CuadroTexto 3">
            <a:extLst>
              <a:ext uri="{FF2B5EF4-FFF2-40B4-BE49-F238E27FC236}">
                <a16:creationId xmlns:a16="http://schemas.microsoft.com/office/drawing/2014/main" id="{F5FA4E65-FCA8-8E2F-B048-324F8F6C7CF4}"/>
              </a:ext>
            </a:extLst>
          </p:cNvPr>
          <p:cNvSpPr txBox="1"/>
          <p:nvPr userDrawn="1"/>
        </p:nvSpPr>
        <p:spPr>
          <a:xfrm>
            <a:off x="4876800" y="9180923"/>
            <a:ext cx="11049000"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sz="1400">
                <a:latin typeface="Arial" panose="020B0604020202020204" pitchFamily="34" charset="0"/>
                <a:cs typeface="Arial" panose="020B0604020202020204" pitchFamily="34" charset="0"/>
              </a:defRPr>
            </a:pPr>
            <a:r>
              <a:t>"Il sostegno della Commissione europea alla produzione della presente pubblicazione non costituisce un'approvazione dei contenuti che rispecchiano solo le opinioni degli autori, e la Commissione non può essere ritenuta responsabile per qualsiasi uso che possa essere fatto delle informazioni ivi contenute."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145D299E-C2A7-E77F-BA72-256A7D6F00CA}"/>
              </a:ext>
            </a:extLst>
          </p:cNvPr>
          <p:cNvSpPr/>
          <p:nvPr userDrawn="1"/>
        </p:nvSpPr>
        <p:spPr>
          <a:xfrm>
            <a:off x="177057" y="9847729"/>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a:lstStyle/>
          <a:p>
            <a:endParaRPr/>
          </a:p>
        </p:txBody>
      </p:sp>
      <p:sp>
        <p:nvSpPr>
          <p:cNvPr id="9" name="object 4">
            <a:extLst>
              <a:ext uri="{FF2B5EF4-FFF2-40B4-BE49-F238E27FC236}">
                <a16:creationId xmlns:a16="http://schemas.microsoft.com/office/drawing/2014/main" id="{BCFB7F2E-F53E-AF00-C8C3-80160DE71268}"/>
              </a:ext>
            </a:extLst>
          </p:cNvPr>
          <p:cNvSpPr/>
          <p:nvPr userDrawn="1"/>
        </p:nvSpPr>
        <p:spPr>
          <a:xfrm>
            <a:off x="177057" y="8847488"/>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a:lstStyle/>
          <a:p>
            <a:endParaRPr/>
          </a:p>
        </p:txBody>
      </p:sp>
      <p:sp>
        <p:nvSpPr>
          <p:cNvPr id="10" name="object 5">
            <a:extLst>
              <a:ext uri="{FF2B5EF4-FFF2-40B4-BE49-F238E27FC236}">
                <a16:creationId xmlns:a16="http://schemas.microsoft.com/office/drawing/2014/main" id="{92CBDF82-C7B5-0A47-2560-A379483FE578}"/>
              </a:ext>
            </a:extLst>
          </p:cNvPr>
          <p:cNvSpPr/>
          <p:nvPr userDrawn="1"/>
        </p:nvSpPr>
        <p:spPr>
          <a:xfrm>
            <a:off x="187762" y="7596451"/>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a:lstStyle/>
          <a:p>
            <a:endParaRPr/>
          </a:p>
        </p:txBody>
      </p:sp>
      <p:sp>
        <p:nvSpPr>
          <p:cNvPr id="11" name="object 6">
            <a:extLst>
              <a:ext uri="{FF2B5EF4-FFF2-40B4-BE49-F238E27FC236}">
                <a16:creationId xmlns:a16="http://schemas.microsoft.com/office/drawing/2014/main" id="{042BE1D7-E3DE-C108-4982-24B42CC0AA72}"/>
              </a:ext>
            </a:extLst>
          </p:cNvPr>
          <p:cNvSpPr/>
          <p:nvPr userDrawn="1"/>
        </p:nvSpPr>
        <p:spPr>
          <a:xfrm>
            <a:off x="177057" y="691965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a:lstStyle/>
          <a:p>
            <a:endParaRPr/>
          </a:p>
        </p:txBody>
      </p:sp>
      <p:sp>
        <p:nvSpPr>
          <p:cNvPr id="12" name="object 7">
            <a:extLst>
              <a:ext uri="{FF2B5EF4-FFF2-40B4-BE49-F238E27FC236}">
                <a16:creationId xmlns:a16="http://schemas.microsoft.com/office/drawing/2014/main" id="{7C813F35-825C-1848-A863-909B5F67695E}"/>
              </a:ext>
            </a:extLst>
          </p:cNvPr>
          <p:cNvSpPr/>
          <p:nvPr userDrawn="1"/>
        </p:nvSpPr>
        <p:spPr>
          <a:xfrm>
            <a:off x="177057" y="591941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a:lstStyle/>
          <a:p>
            <a:endParaRPr/>
          </a:p>
        </p:txBody>
      </p:sp>
      <p:sp>
        <p:nvSpPr>
          <p:cNvPr id="13" name="object 8">
            <a:extLst>
              <a:ext uri="{FF2B5EF4-FFF2-40B4-BE49-F238E27FC236}">
                <a16:creationId xmlns:a16="http://schemas.microsoft.com/office/drawing/2014/main" id="{7B73987F-E123-E0AE-C30F-371187A1FAED}"/>
              </a:ext>
            </a:extLst>
          </p:cNvPr>
          <p:cNvSpPr/>
          <p:nvPr userDrawn="1"/>
        </p:nvSpPr>
        <p:spPr>
          <a:xfrm>
            <a:off x="187762" y="466837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a:lstStyle/>
          <a:p>
            <a:endParaRPr/>
          </a:p>
        </p:txBody>
      </p:sp>
      <p:sp>
        <p:nvSpPr>
          <p:cNvPr id="14" name="object 9">
            <a:extLst>
              <a:ext uri="{FF2B5EF4-FFF2-40B4-BE49-F238E27FC236}">
                <a16:creationId xmlns:a16="http://schemas.microsoft.com/office/drawing/2014/main" id="{13061DD6-597E-619A-36CD-4FF266D92162}"/>
              </a:ext>
            </a:extLst>
          </p:cNvPr>
          <p:cNvSpPr/>
          <p:nvPr userDrawn="1"/>
        </p:nvSpPr>
        <p:spPr>
          <a:xfrm>
            <a:off x="177057" y="399157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a:lstStyle/>
          <a:p>
            <a:endParaRPr/>
          </a:p>
        </p:txBody>
      </p:sp>
      <p:sp>
        <p:nvSpPr>
          <p:cNvPr id="15" name="object 10">
            <a:extLst>
              <a:ext uri="{FF2B5EF4-FFF2-40B4-BE49-F238E27FC236}">
                <a16:creationId xmlns:a16="http://schemas.microsoft.com/office/drawing/2014/main" id="{8F7BE249-6208-51C4-635A-8D78696B18FD}"/>
              </a:ext>
            </a:extLst>
          </p:cNvPr>
          <p:cNvSpPr/>
          <p:nvPr userDrawn="1"/>
        </p:nvSpPr>
        <p:spPr>
          <a:xfrm>
            <a:off x="177057" y="299133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a:lstStyle/>
          <a:p>
            <a:endParaRPr/>
          </a:p>
        </p:txBody>
      </p:sp>
      <p:sp>
        <p:nvSpPr>
          <p:cNvPr id="16" name="object 11">
            <a:extLst>
              <a:ext uri="{FF2B5EF4-FFF2-40B4-BE49-F238E27FC236}">
                <a16:creationId xmlns:a16="http://schemas.microsoft.com/office/drawing/2014/main" id="{E5319B48-C21F-A8FD-67E3-54791D42BE86}"/>
              </a:ext>
            </a:extLst>
          </p:cNvPr>
          <p:cNvSpPr/>
          <p:nvPr userDrawn="1"/>
        </p:nvSpPr>
        <p:spPr>
          <a:xfrm>
            <a:off x="187762" y="174029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a:lstStyle/>
          <a:p>
            <a:endParaRPr/>
          </a:p>
        </p:txBody>
      </p:sp>
      <p:sp>
        <p:nvSpPr>
          <p:cNvPr id="17" name="object 12">
            <a:extLst>
              <a:ext uri="{FF2B5EF4-FFF2-40B4-BE49-F238E27FC236}">
                <a16:creationId xmlns:a16="http://schemas.microsoft.com/office/drawing/2014/main" id="{357373C2-E0E3-30A7-BE50-012578B465F6}"/>
              </a:ext>
            </a:extLst>
          </p:cNvPr>
          <p:cNvSpPr/>
          <p:nvPr userDrawn="1"/>
        </p:nvSpPr>
        <p:spPr>
          <a:xfrm>
            <a:off x="177057" y="1063501"/>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a:lstStyle/>
          <a:p>
            <a:endParaRPr/>
          </a:p>
        </p:txBody>
      </p:sp>
      <p:sp>
        <p:nvSpPr>
          <p:cNvPr id="18" name="object 13">
            <a:extLst>
              <a:ext uri="{FF2B5EF4-FFF2-40B4-BE49-F238E27FC236}">
                <a16:creationId xmlns:a16="http://schemas.microsoft.com/office/drawing/2014/main" id="{0DD394F5-C0D3-3C38-7058-99BEC22A8532}"/>
              </a:ext>
            </a:extLst>
          </p:cNvPr>
          <p:cNvSpPr/>
          <p:nvPr userDrawn="1"/>
        </p:nvSpPr>
        <p:spPr>
          <a:xfrm>
            <a:off x="177057" y="6326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a:lstStyle/>
          <a:p>
            <a:endParaRPr/>
          </a:p>
        </p:txBody>
      </p:sp>
      <p:pic>
        <p:nvPicPr>
          <p:cNvPr id="19" name="object 14">
            <a:extLst>
              <a:ext uri="{FF2B5EF4-FFF2-40B4-BE49-F238E27FC236}">
                <a16:creationId xmlns:a16="http://schemas.microsoft.com/office/drawing/2014/main" id="{0504D18A-FD5D-32CE-C2CD-F46C2DCC578F}"/>
              </a:ext>
            </a:extLst>
          </p:cNvPr>
          <p:cNvPicPr/>
          <p:nvPr userDrawn="1"/>
        </p:nvPicPr>
        <p:blipFill>
          <a:blip r:embed="rId13" cstate="print"/>
          <a:stretch>
            <a:fillRect/>
          </a:stretch>
        </p:blipFill>
        <p:spPr>
          <a:xfrm>
            <a:off x="15011400" y="419100"/>
            <a:ext cx="2891670" cy="932139"/>
          </a:xfrm>
          <a:prstGeom prst="rect">
            <a:avLst/>
          </a:prstGeom>
        </p:spPr>
      </p:pic>
      <p:sp>
        <p:nvSpPr>
          <p:cNvPr id="23" name="CuadroTexto 22">
            <a:extLst>
              <a:ext uri="{FF2B5EF4-FFF2-40B4-BE49-F238E27FC236}">
                <a16:creationId xmlns:a16="http://schemas.microsoft.com/office/drawing/2014/main" id="{0B0702A4-442D-D72A-E87B-19EDD47A47ED}"/>
              </a:ext>
            </a:extLst>
          </p:cNvPr>
          <p:cNvSpPr txBox="1"/>
          <p:nvPr userDrawn="1"/>
        </p:nvSpPr>
        <p:spPr>
          <a:xfrm>
            <a:off x="4876800" y="9180923"/>
            <a:ext cx="11049000"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sz="1400">
                <a:latin typeface="Arial" panose="020B0604020202020204" pitchFamily="34" charset="0"/>
                <a:cs typeface="Arial" panose="020B0604020202020204" pitchFamily="34" charset="0"/>
              </a:defRPr>
            </a:pPr>
            <a:r>
              <a:t>"Il sostegno della Commissione europea alla produzione della presente pubblicazione non costituisce un'approvazione dei contenuti che rispecchiano solo le opinioni degli autori, e la Commissione non può essere ritenuta responsabile per qualsiasi uso che possa essere fatto delle informazioni ivi contenute."</a:t>
            </a:r>
          </a:p>
        </p:txBody>
      </p:sp>
      <p:pic>
        <p:nvPicPr>
          <p:cNvPr id="24" name="object 2">
            <a:extLst>
              <a:ext uri="{FF2B5EF4-FFF2-40B4-BE49-F238E27FC236}">
                <a16:creationId xmlns:a16="http://schemas.microsoft.com/office/drawing/2014/main" id="{00B21A7A-BB50-16CD-B1C1-7D57EEA53685}"/>
              </a:ext>
            </a:extLst>
          </p:cNvPr>
          <p:cNvPicPr/>
          <p:nvPr userDrawn="1"/>
        </p:nvPicPr>
        <p:blipFill>
          <a:blip r:embed="rId14" cstate="print"/>
          <a:stretch>
            <a:fillRect/>
          </a:stretch>
        </p:blipFill>
        <p:spPr>
          <a:xfrm>
            <a:off x="1447800" y="9243313"/>
            <a:ext cx="3200399" cy="676274"/>
          </a:xfrm>
          <a:prstGeom prst="rect">
            <a:avLst/>
          </a:prstGeom>
        </p:spPr>
      </p:pic>
    </p:spTree>
    <p:extLst>
      <p:ext uri="{BB962C8B-B14F-4D97-AF65-F5344CB8AC3E}">
        <p14:creationId xmlns:p14="http://schemas.microsoft.com/office/powerpoint/2010/main" val="17153390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44E27C2-649F-F2B8-B7E1-2956CAAC7E77}"/>
              </a:ext>
            </a:extLst>
          </p:cNvPr>
          <p:cNvSpPr txBox="1"/>
          <p:nvPr/>
        </p:nvSpPr>
        <p:spPr>
          <a:xfrm>
            <a:off x="1733550" y="6591300"/>
            <a:ext cx="14820900" cy="1384995"/>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sz="4800" b="1">
                <a:solidFill>
                  <a:srgbClr val="E7686A"/>
                </a:solidFill>
                <a:ea typeface="Microsoft Sans Serif" panose="020B0604020202020204" pitchFamily="34" charset="0"/>
                <a:cs typeface="Microsoft Sans Serif" panose="020B0604020202020204" pitchFamily="34" charset="0"/>
              </a:defRPr>
            </a:pPr>
            <a:r>
              <a:rPr lang="it-IT" dirty="0"/>
              <a:t>Data </a:t>
            </a:r>
            <a:r>
              <a:rPr lang="it-IT" dirty="0" err="1"/>
              <a:t>visualization</a:t>
            </a:r>
            <a:r>
              <a:rPr dirty="0"/>
              <a:t> — dashboard </a:t>
            </a:r>
            <a:endParaRPr sz="4800" b="1" dirty="0">
              <a:solidFill>
                <a:srgbClr val="E7686A"/>
              </a:solidFill>
              <a:ea typeface="Microsoft Sans Serif" panose="020B0604020202020204" pitchFamily="34" charset="0"/>
              <a:cs typeface="Microsoft Sans Serif" panose="020B0604020202020204" pitchFamily="34" charset="0"/>
            </a:endParaRPr>
          </a:p>
          <a:p>
            <a:pPr lvl="0" algn="ctr">
              <a:spcBef>
                <a:spcPts val="5"/>
              </a:spcBef>
              <a:tabLst>
                <a:tab pos="1205230" algn="l"/>
                <a:tab pos="1926589" algn="l"/>
                <a:tab pos="2915920" algn="l"/>
                <a:tab pos="3444875" algn="l"/>
                <a:tab pos="4383405" algn="l"/>
                <a:tab pos="6796405" algn="l"/>
              </a:tabLst>
              <a:defRPr sz="3600" b="1">
                <a:solidFill>
                  <a:srgbClr val="E7686A"/>
                </a:solidFill>
                <a:ea typeface="Microsoft Sans Serif" panose="020B0604020202020204" pitchFamily="34" charset="0"/>
                <a:cs typeface="Microsoft Sans Serif" panose="020B0604020202020204" pitchFamily="34" charset="0"/>
              </a:defRPr>
            </a:pPr>
            <a:r>
              <a:rPr dirty="0"/>
              <a:t> [ASE]</a:t>
            </a:r>
            <a:endParaRPr sz="3200" b="1" dirty="0">
              <a:solidFill>
                <a:srgbClr val="E7686A"/>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5023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0683240" cy="1384995"/>
          </a:xfrm>
          <a:prstGeom prst="rect">
            <a:avLst/>
          </a:prstGeom>
          <a:noFill/>
        </p:spPr>
        <p:txBody>
          <a:bodyPr wrap="square">
            <a:spAutoFit/>
          </a:bodyPr>
          <a:lstStyle/>
          <a:p>
            <a:pPr>
              <a:defRPr b="1">
                <a:solidFill>
                  <a:srgbClr val="E7686A"/>
                </a:solidFill>
                <a:ea typeface="Microsoft Sans Serif" panose="020B0604020202020204" pitchFamily="34" charset="0"/>
                <a:cs typeface="Microsoft Sans Serif" panose="020B0604020202020204" pitchFamily="34" charset="0"/>
              </a:defRPr>
            </a:pPr>
            <a:r>
              <a:rPr sz="4400" dirty="0" err="1"/>
              <a:t>Unità</a:t>
            </a:r>
            <a:r>
              <a:rPr sz="4400" dirty="0"/>
              <a:t> 2</a:t>
            </a:r>
            <a:r>
              <a:rPr sz="4000" dirty="0"/>
              <a:t>: </a:t>
            </a:r>
            <a:r>
              <a:rPr sz="4000" dirty="0" err="1"/>
              <a:t>Creazione</a:t>
            </a:r>
            <a:r>
              <a:rPr sz="4000" dirty="0"/>
              <a:t> di un dashboard </a:t>
            </a:r>
            <a:r>
              <a:rPr sz="4000" dirty="0" err="1"/>
              <a:t>efficace</a:t>
            </a:r>
            <a:endParaRPr sz="4000" dirty="0"/>
          </a:p>
          <a:p>
            <a:endParaRPr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2 — </a:t>
            </a:r>
            <a:r>
              <a:rPr dirty="0" err="1"/>
              <a:t>Struttura</a:t>
            </a:r>
            <a:r>
              <a:rPr dirty="0"/>
              <a:t> di un</a:t>
            </a:r>
            <a:r>
              <a:rPr lang="it-IT" dirty="0"/>
              <a:t>a dashboard</a:t>
            </a:r>
            <a:endParaRPr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4249400" cy="4893647"/>
          </a:xfrm>
          <a:prstGeom prst="rect">
            <a:avLst/>
          </a:prstGeom>
          <a:noFill/>
        </p:spPr>
        <p:txBody>
          <a:bodyPr wrap="square">
            <a:spAutoFit/>
          </a:bodyPr>
          <a:lstStyle/>
          <a:p>
            <a:pPr>
              <a:defRPr sz="2400" b="1"/>
            </a:pPr>
            <a:r>
              <a:rPr dirty="0" err="1"/>
              <a:t>Struttura</a:t>
            </a:r>
            <a:r>
              <a:rPr dirty="0"/>
              <a:t> di un</a:t>
            </a:r>
            <a:r>
              <a:rPr lang="it-IT" dirty="0"/>
              <a:t>a dashboard</a:t>
            </a:r>
            <a:endParaRPr dirty="0"/>
          </a:p>
          <a:p>
            <a:pPr marL="342900" indent="-342900" algn="just">
              <a:buFont typeface="Arial" panose="020B0604020202020204" pitchFamily="34" charset="0"/>
              <a:buChar char="•"/>
              <a:defRPr sz="2400"/>
            </a:pPr>
            <a:r>
              <a:rPr lang="it-IT" dirty="0"/>
              <a:t>Il contenuto di un dashboard deve essere organizzato in modo da riflettere la natura delle informazioni e favorire un monitoraggio efficace.</a:t>
            </a:r>
          </a:p>
          <a:p>
            <a:pPr marL="342900" indent="-342900" algn="just">
              <a:buFont typeface="Arial" panose="020B0604020202020204" pitchFamily="34" charset="0"/>
              <a:buChar char="•"/>
              <a:defRPr sz="2400"/>
            </a:pPr>
            <a:r>
              <a:rPr lang="it-IT" dirty="0"/>
              <a:t>Le informazioni non possono essere collocate ovunque nel dashboard, né le sezioni della vista possono essere posizionate solo per riempire lo spazio disponibile.</a:t>
            </a:r>
          </a:p>
          <a:p>
            <a:pPr marL="342900" indent="-342900" algn="just">
              <a:buFont typeface="Arial" panose="020B0604020202020204" pitchFamily="34" charset="0"/>
              <a:buChar char="•"/>
              <a:defRPr sz="2400"/>
            </a:pPr>
            <a:r>
              <a:rPr lang="it-IT" dirty="0"/>
              <a:t>Gli elementi che sono correlati tra loro dovrebbero essere posizionati vicini tra loro.</a:t>
            </a:r>
          </a:p>
          <a:p>
            <a:pPr marL="342900" indent="-342900" algn="just">
              <a:buFont typeface="Arial" panose="020B0604020202020204" pitchFamily="34" charset="0"/>
              <a:buChar char="•"/>
              <a:defRPr sz="2400"/>
            </a:pPr>
            <a:r>
              <a:rPr lang="it-IT" dirty="0"/>
              <a:t>Gli elementi importanti devono essere più grandi e più facilmente visibili di quelli meno importanti.</a:t>
            </a:r>
          </a:p>
          <a:p>
            <a:pPr marL="342900" indent="-342900" algn="just">
              <a:buFont typeface="Arial" panose="020B0604020202020204" pitchFamily="34" charset="0"/>
              <a:buChar char="•"/>
              <a:defRPr sz="2400"/>
            </a:pPr>
            <a:r>
              <a:rPr lang="it-IT" dirty="0"/>
              <a:t>Gli oggetti da analizzare in un certo ordine devono essere disposti in modo da suggerire visivamente la sequenza.</a:t>
            </a:r>
          </a:p>
          <a:p>
            <a:pPr marL="342900" indent="-342900" algn="just">
              <a:buFont typeface="Arial" panose="020B0604020202020204" pitchFamily="34" charset="0"/>
              <a:buChar char="•"/>
              <a:defRPr sz="2400"/>
            </a:pPr>
            <a:r>
              <a:rPr dirty="0"/>
              <a:t>(Stephen </a:t>
            </a:r>
            <a:r>
              <a:rPr dirty="0" err="1"/>
              <a:t>pochi</a:t>
            </a:r>
            <a:r>
              <a:rPr dirty="0"/>
              <a:t>, "Pervasive Hurdles to Effective Dashboard Design", Visual Business Intelligence Newsletter, 2007)</a:t>
            </a:r>
          </a:p>
          <a:p>
            <a:pPr marL="342900" indent="-342900">
              <a:buFont typeface="Arial" panose="020B0604020202020204" pitchFamily="34" charset="0"/>
              <a:buChar char="•"/>
            </a:pPr>
            <a:endParaRPr sz="2400" dirty="0">
              <a:ea typeface="Microsoft Sans Serif" panose="020B0604020202020204" pitchFamily="34" charset="0"/>
              <a:cs typeface="Microsoft Sans Serif" panose="020B0604020202020204" pitchFamily="34" charset="0"/>
            </a:endParaRPr>
          </a:p>
          <a:p>
            <a:endParaRPr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06536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1978640" cy="1384995"/>
          </a:xfrm>
          <a:prstGeom prst="rect">
            <a:avLst/>
          </a:prstGeom>
          <a:noFill/>
        </p:spPr>
        <p:txBody>
          <a:bodyPr wrap="square">
            <a:spAutoFit/>
          </a:bodyPr>
          <a:lstStyle/>
          <a:p>
            <a:pPr>
              <a:defRPr b="1">
                <a:solidFill>
                  <a:srgbClr val="E7686A"/>
                </a:solidFill>
                <a:ea typeface="Microsoft Sans Serif" panose="020B0604020202020204" pitchFamily="34" charset="0"/>
                <a:cs typeface="Microsoft Sans Serif" panose="020B0604020202020204" pitchFamily="34" charset="0"/>
              </a:defRPr>
            </a:pPr>
            <a:r>
              <a:rPr sz="4400" dirty="0" err="1"/>
              <a:t>Unità</a:t>
            </a:r>
            <a:r>
              <a:rPr sz="4400" dirty="0"/>
              <a:t> 2</a:t>
            </a:r>
            <a:r>
              <a:rPr sz="4000" dirty="0"/>
              <a:t>: </a:t>
            </a:r>
            <a:r>
              <a:rPr sz="4000" dirty="0" err="1"/>
              <a:t>Creazione</a:t>
            </a:r>
            <a:r>
              <a:rPr sz="4000" dirty="0"/>
              <a:t> di un dashboard </a:t>
            </a:r>
            <a:r>
              <a:rPr sz="4000" dirty="0" err="1"/>
              <a:t>efficace</a:t>
            </a:r>
            <a:endParaRPr sz="4000" dirty="0"/>
          </a:p>
          <a:p>
            <a:endParaRPr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2 — </a:t>
            </a:r>
            <a:r>
              <a:rPr dirty="0" err="1"/>
              <a:t>Struttura</a:t>
            </a:r>
            <a:r>
              <a:rPr dirty="0"/>
              <a:t> di un</a:t>
            </a:r>
            <a:r>
              <a:rPr lang="it-IT" dirty="0"/>
              <a:t>a dashboard</a:t>
            </a:r>
            <a:endParaRPr dirty="0"/>
          </a:p>
        </p:txBody>
      </p:sp>
      <p:sp>
        <p:nvSpPr>
          <p:cNvPr id="2" name="CasellaDiTesto 1"/>
          <p:cNvSpPr txBox="1"/>
          <p:nvPr/>
        </p:nvSpPr>
        <p:spPr>
          <a:xfrm>
            <a:off x="1447800" y="3361372"/>
            <a:ext cx="14859000" cy="4154984"/>
          </a:xfrm>
          <a:prstGeom prst="rect">
            <a:avLst/>
          </a:prstGeom>
          <a:noFill/>
        </p:spPr>
        <p:txBody>
          <a:bodyPr wrap="square">
            <a:spAutoFit/>
          </a:bodyPr>
          <a:lstStyle/>
          <a:p>
            <a:pPr>
              <a:defRPr sz="2400" b="1"/>
            </a:pPr>
            <a:r>
              <a:rPr dirty="0" err="1"/>
              <a:t>Struttura</a:t>
            </a:r>
            <a:r>
              <a:rPr dirty="0"/>
              <a:t> di un</a:t>
            </a:r>
            <a:r>
              <a:rPr lang="it-IT" dirty="0"/>
              <a:t>a dashboard</a:t>
            </a:r>
            <a:endParaRPr dirty="0"/>
          </a:p>
          <a:p>
            <a:pPr marL="342900" indent="-342900" algn="just">
              <a:buFont typeface="Arial" panose="020B0604020202020204" pitchFamily="34" charset="0"/>
              <a:buChar char="•"/>
              <a:defRPr sz="2400"/>
            </a:pPr>
            <a:r>
              <a:rPr dirty="0" err="1"/>
              <a:t>Trovare</a:t>
            </a:r>
            <a:r>
              <a:rPr dirty="0"/>
              <a:t> la </a:t>
            </a:r>
            <a:r>
              <a:rPr dirty="0" err="1"/>
              <a:t>struttura</a:t>
            </a:r>
            <a:r>
              <a:rPr dirty="0"/>
              <a:t> </a:t>
            </a:r>
            <a:r>
              <a:rPr dirty="0" err="1"/>
              <a:t>giusta</a:t>
            </a:r>
            <a:r>
              <a:rPr dirty="0"/>
              <a:t> per </a:t>
            </a:r>
            <a:r>
              <a:rPr lang="it-IT" dirty="0"/>
              <a:t>la dashboard</a:t>
            </a:r>
            <a:r>
              <a:rPr dirty="0"/>
              <a:t> è </a:t>
            </a:r>
            <a:r>
              <a:rPr dirty="0" err="1"/>
              <a:t>una</a:t>
            </a:r>
            <a:r>
              <a:rPr dirty="0"/>
              <a:t> </a:t>
            </a:r>
            <a:r>
              <a:rPr dirty="0" err="1"/>
              <a:t>delle</a:t>
            </a:r>
            <a:r>
              <a:rPr dirty="0"/>
              <a:t> </a:t>
            </a:r>
            <a:r>
              <a:rPr dirty="0" err="1"/>
              <a:t>maggiori</a:t>
            </a:r>
            <a:r>
              <a:rPr dirty="0"/>
              <a:t> </a:t>
            </a:r>
            <a:r>
              <a:rPr b="1" dirty="0" err="1"/>
              <a:t>sfide</a:t>
            </a:r>
            <a:r>
              <a:rPr dirty="0"/>
              <a:t> </a:t>
            </a:r>
            <a:r>
              <a:rPr dirty="0" err="1"/>
              <a:t>nella</a:t>
            </a:r>
            <a:r>
              <a:rPr dirty="0"/>
              <a:t> </a:t>
            </a:r>
            <a:r>
              <a:rPr dirty="0" err="1"/>
              <a:t>sua</a:t>
            </a:r>
            <a:r>
              <a:rPr dirty="0"/>
              <a:t> </a:t>
            </a:r>
            <a:r>
              <a:rPr dirty="0" err="1"/>
              <a:t>costruzione</a:t>
            </a:r>
            <a:r>
              <a:rPr dirty="0"/>
              <a:t>.</a:t>
            </a:r>
          </a:p>
          <a:p>
            <a:pPr marL="342900" indent="-342900" algn="just">
              <a:buFont typeface="Arial" panose="020B0604020202020204" pitchFamily="34" charset="0"/>
              <a:buChar char="•"/>
              <a:defRPr sz="2400"/>
            </a:pPr>
            <a:r>
              <a:rPr dirty="0"/>
              <a:t>La </a:t>
            </a:r>
            <a:r>
              <a:rPr dirty="0" err="1"/>
              <a:t>struttura</a:t>
            </a:r>
            <a:r>
              <a:rPr dirty="0"/>
              <a:t> del</a:t>
            </a:r>
            <a:r>
              <a:rPr lang="it-IT" dirty="0"/>
              <a:t>la dashboard</a:t>
            </a:r>
            <a:r>
              <a:rPr dirty="0"/>
              <a:t> è </a:t>
            </a:r>
            <a:r>
              <a:rPr dirty="0" err="1"/>
              <a:t>anche</a:t>
            </a:r>
            <a:r>
              <a:rPr dirty="0"/>
              <a:t> </a:t>
            </a:r>
            <a:r>
              <a:rPr dirty="0" err="1"/>
              <a:t>un'opportunità</a:t>
            </a:r>
            <a:r>
              <a:rPr dirty="0"/>
              <a:t> per </a:t>
            </a:r>
            <a:r>
              <a:rPr dirty="0" err="1"/>
              <a:t>definire</a:t>
            </a:r>
            <a:r>
              <a:rPr dirty="0"/>
              <a:t> </a:t>
            </a:r>
            <a:r>
              <a:rPr b="1" dirty="0"/>
              <a:t>il modo </a:t>
            </a:r>
            <a:r>
              <a:rPr b="1" dirty="0" err="1"/>
              <a:t>migliore</a:t>
            </a:r>
            <a:r>
              <a:rPr b="1" dirty="0"/>
              <a:t> per </a:t>
            </a:r>
            <a:r>
              <a:rPr b="1" dirty="0" err="1"/>
              <a:t>guardare</a:t>
            </a:r>
            <a:r>
              <a:rPr b="1" dirty="0"/>
              <a:t> al </a:t>
            </a:r>
            <a:r>
              <a:rPr b="1" dirty="0" err="1"/>
              <a:t>problema</a:t>
            </a:r>
            <a:r>
              <a:rPr b="1" dirty="0"/>
              <a:t> o al business.</a:t>
            </a:r>
          </a:p>
          <a:p>
            <a:pPr marL="342900" indent="-342900" algn="just">
              <a:buFont typeface="Arial" panose="020B0604020202020204" pitchFamily="34" charset="0"/>
              <a:buChar char="•"/>
              <a:defRPr sz="2400"/>
            </a:pPr>
            <a:r>
              <a:rPr dirty="0"/>
              <a:t>Il modo in cui le </a:t>
            </a:r>
            <a:r>
              <a:rPr dirty="0" err="1"/>
              <a:t>informazioni</a:t>
            </a:r>
            <a:r>
              <a:rPr dirty="0"/>
              <a:t> </a:t>
            </a:r>
            <a:r>
              <a:rPr dirty="0" err="1"/>
              <a:t>sono</a:t>
            </a:r>
            <a:r>
              <a:rPr dirty="0"/>
              <a:t> </a:t>
            </a:r>
            <a:r>
              <a:rPr dirty="0" err="1"/>
              <a:t>posizionate</a:t>
            </a:r>
            <a:r>
              <a:rPr dirty="0"/>
              <a:t> </a:t>
            </a:r>
            <a:r>
              <a:rPr dirty="0" err="1"/>
              <a:t>sul</a:t>
            </a:r>
            <a:r>
              <a:rPr lang="it-IT" dirty="0"/>
              <a:t>la dashboard</a:t>
            </a:r>
            <a:r>
              <a:rPr dirty="0"/>
              <a:t> </a:t>
            </a:r>
            <a:r>
              <a:rPr dirty="0" err="1"/>
              <a:t>determina</a:t>
            </a:r>
            <a:r>
              <a:rPr dirty="0"/>
              <a:t> </a:t>
            </a:r>
            <a:r>
              <a:rPr dirty="0" err="1"/>
              <a:t>anche</a:t>
            </a:r>
            <a:r>
              <a:rPr dirty="0"/>
              <a:t> come il </a:t>
            </a:r>
            <a:r>
              <a:rPr dirty="0" err="1"/>
              <a:t>pubblico</a:t>
            </a:r>
            <a:r>
              <a:rPr dirty="0"/>
              <a:t> </a:t>
            </a:r>
            <a:r>
              <a:rPr dirty="0" err="1"/>
              <a:t>comprende</a:t>
            </a:r>
            <a:r>
              <a:rPr dirty="0"/>
              <a:t> il </a:t>
            </a:r>
            <a:r>
              <a:rPr dirty="0" err="1"/>
              <a:t>messaggio</a:t>
            </a:r>
            <a:r>
              <a:rPr dirty="0"/>
              <a:t> </a:t>
            </a:r>
            <a:r>
              <a:rPr dirty="0" err="1"/>
              <a:t>trasmesso</a:t>
            </a:r>
            <a:r>
              <a:rPr dirty="0"/>
              <a:t>.</a:t>
            </a:r>
            <a:r>
              <a:rPr lang="it-IT" dirty="0"/>
              <a:t> </a:t>
            </a:r>
            <a:r>
              <a:rPr dirty="0"/>
              <a:t>In </a:t>
            </a:r>
            <a:r>
              <a:rPr dirty="0" err="1"/>
              <a:t>altre</a:t>
            </a:r>
            <a:r>
              <a:rPr dirty="0"/>
              <a:t> parole, per </a:t>
            </a:r>
            <a:r>
              <a:rPr dirty="0" err="1"/>
              <a:t>l'utente</a:t>
            </a:r>
            <a:r>
              <a:rPr dirty="0"/>
              <a:t>, la </a:t>
            </a:r>
            <a:r>
              <a:rPr dirty="0" err="1"/>
              <a:t>struttura</a:t>
            </a:r>
            <a:r>
              <a:rPr dirty="0"/>
              <a:t> </a:t>
            </a:r>
            <a:r>
              <a:rPr dirty="0" err="1"/>
              <a:t>funge</a:t>
            </a:r>
            <a:r>
              <a:rPr dirty="0"/>
              <a:t> da </a:t>
            </a:r>
            <a:r>
              <a:rPr b="1" dirty="0" err="1"/>
              <a:t>guida</a:t>
            </a:r>
            <a:r>
              <a:rPr b="1" dirty="0"/>
              <a:t> </a:t>
            </a:r>
            <a:r>
              <a:rPr b="1" dirty="0" err="1"/>
              <a:t>nella</a:t>
            </a:r>
            <a:r>
              <a:rPr b="1" dirty="0"/>
              <a:t> dashboard.</a:t>
            </a:r>
          </a:p>
          <a:p>
            <a:pPr marL="342900" indent="-342900" algn="just">
              <a:buFont typeface="Arial" panose="020B0604020202020204" pitchFamily="34" charset="0"/>
              <a:buChar char="•"/>
              <a:defRPr sz="2400"/>
            </a:pPr>
            <a:r>
              <a:rPr dirty="0"/>
              <a:t>Una </a:t>
            </a:r>
            <a:r>
              <a:rPr dirty="0" err="1"/>
              <a:t>struttura</a:t>
            </a:r>
            <a:r>
              <a:rPr dirty="0"/>
              <a:t> </a:t>
            </a:r>
            <a:r>
              <a:rPr dirty="0" err="1"/>
              <a:t>adatta</a:t>
            </a:r>
            <a:r>
              <a:rPr dirty="0"/>
              <a:t> per un</a:t>
            </a:r>
            <a:r>
              <a:rPr lang="it-IT" dirty="0"/>
              <a:t>a dashboard </a:t>
            </a:r>
            <a:r>
              <a:rPr dirty="0" err="1"/>
              <a:t>richiede</a:t>
            </a:r>
            <a:r>
              <a:rPr dirty="0"/>
              <a:t> </a:t>
            </a:r>
            <a:r>
              <a:rPr dirty="0" err="1"/>
              <a:t>una</a:t>
            </a:r>
            <a:r>
              <a:rPr dirty="0"/>
              <a:t> buona </a:t>
            </a:r>
            <a:r>
              <a:rPr b="1" dirty="0" err="1"/>
              <a:t>comprensione</a:t>
            </a:r>
            <a:r>
              <a:rPr b="1" dirty="0"/>
              <a:t> di come </a:t>
            </a:r>
            <a:r>
              <a:rPr b="1" dirty="0" err="1"/>
              <a:t>funziona</a:t>
            </a:r>
            <a:r>
              <a:rPr b="1" dirty="0"/>
              <a:t> il </a:t>
            </a:r>
            <a:r>
              <a:rPr b="1" dirty="0" err="1"/>
              <a:t>sistema</a:t>
            </a:r>
            <a:r>
              <a:rPr b="1" dirty="0"/>
              <a:t> </a:t>
            </a:r>
            <a:r>
              <a:rPr b="1" dirty="0" err="1"/>
              <a:t>misurato</a:t>
            </a:r>
            <a:r>
              <a:rPr b="1" dirty="0"/>
              <a:t> (business).</a:t>
            </a:r>
          </a:p>
          <a:p>
            <a:pPr marL="342900" indent="-342900" algn="just">
              <a:buFont typeface="Arial" panose="020B0604020202020204" pitchFamily="34" charset="0"/>
              <a:buChar char="•"/>
              <a:defRPr sz="2400"/>
            </a:pPr>
            <a:r>
              <a:rPr dirty="0"/>
              <a:t>A </a:t>
            </a:r>
            <a:r>
              <a:rPr dirty="0" err="1"/>
              <a:t>seconda</a:t>
            </a:r>
            <a:r>
              <a:rPr dirty="0"/>
              <a:t> </a:t>
            </a:r>
            <a:r>
              <a:rPr dirty="0" err="1"/>
              <a:t>della</a:t>
            </a:r>
            <a:r>
              <a:rPr dirty="0"/>
              <a:t> </a:t>
            </a:r>
            <a:r>
              <a:rPr dirty="0" err="1"/>
              <a:t>struttura</a:t>
            </a:r>
            <a:r>
              <a:rPr dirty="0"/>
              <a:t>, </a:t>
            </a:r>
            <a:r>
              <a:rPr dirty="0" err="1"/>
              <a:t>possiamo</a:t>
            </a:r>
            <a:r>
              <a:rPr dirty="0"/>
              <a:t> </a:t>
            </a:r>
            <a:r>
              <a:rPr dirty="0" err="1"/>
              <a:t>avere</a:t>
            </a:r>
            <a:r>
              <a:rPr dirty="0"/>
              <a:t> </a:t>
            </a:r>
            <a:r>
              <a:rPr dirty="0" err="1"/>
              <a:t>tre</a:t>
            </a:r>
            <a:r>
              <a:rPr dirty="0"/>
              <a:t> tipi di dashboard: </a:t>
            </a:r>
            <a:r>
              <a:rPr b="1" dirty="0" err="1"/>
              <a:t>flusso</a:t>
            </a:r>
            <a:r>
              <a:rPr b="1" dirty="0"/>
              <a:t>, </a:t>
            </a:r>
            <a:r>
              <a:rPr b="1" dirty="0" err="1"/>
              <a:t>relazione</a:t>
            </a:r>
            <a:r>
              <a:rPr b="1" dirty="0"/>
              <a:t>, </a:t>
            </a:r>
            <a:r>
              <a:rPr b="1" dirty="0" err="1"/>
              <a:t>raggruppamento</a:t>
            </a:r>
            <a:r>
              <a:rPr b="1" dirty="0"/>
              <a:t>.</a:t>
            </a:r>
            <a:endParaRPr sz="2400" b="1" dirty="0"/>
          </a:p>
          <a:p>
            <a:pPr marL="342900" indent="-342900">
              <a:buFont typeface="Arial" panose="020B0604020202020204" pitchFamily="34" charset="0"/>
              <a:buChar char="•"/>
            </a:pPr>
            <a:endParaRPr sz="2400" dirty="0">
              <a:ea typeface="Microsoft Sans Serif" panose="020B0604020202020204" pitchFamily="34" charset="0"/>
              <a:cs typeface="Microsoft Sans Serif" panose="020B0604020202020204" pitchFamily="34" charset="0"/>
            </a:endParaRPr>
          </a:p>
          <a:p>
            <a:endParaRPr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80276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0454640" cy="1384995"/>
          </a:xfrm>
          <a:prstGeom prst="rect">
            <a:avLst/>
          </a:prstGeom>
          <a:noFill/>
        </p:spPr>
        <p:txBody>
          <a:bodyPr wrap="square">
            <a:spAutoFit/>
          </a:bodyPr>
          <a:lstStyle/>
          <a:p>
            <a:pPr>
              <a:defRPr b="1">
                <a:solidFill>
                  <a:srgbClr val="E7686A"/>
                </a:solidFill>
                <a:ea typeface="Microsoft Sans Serif" panose="020B0604020202020204" pitchFamily="34" charset="0"/>
                <a:cs typeface="Microsoft Sans Serif" panose="020B0604020202020204" pitchFamily="34" charset="0"/>
              </a:defRPr>
            </a:pPr>
            <a:r>
              <a:rPr sz="4400" dirty="0" err="1"/>
              <a:t>Unità</a:t>
            </a:r>
            <a:r>
              <a:rPr sz="4400" dirty="0"/>
              <a:t> 2</a:t>
            </a:r>
            <a:r>
              <a:rPr sz="4000" dirty="0"/>
              <a:t>: </a:t>
            </a:r>
            <a:r>
              <a:rPr sz="4000" dirty="0" err="1"/>
              <a:t>Creazione</a:t>
            </a:r>
            <a:r>
              <a:rPr sz="4000" dirty="0"/>
              <a:t> di un dashboard </a:t>
            </a:r>
            <a:r>
              <a:rPr sz="4000" dirty="0" err="1"/>
              <a:t>efficace</a:t>
            </a:r>
            <a:endParaRPr sz="4000" dirty="0"/>
          </a:p>
          <a:p>
            <a:endParaRPr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2 — </a:t>
            </a:r>
            <a:r>
              <a:rPr dirty="0" err="1"/>
              <a:t>Struttura</a:t>
            </a:r>
            <a:r>
              <a:rPr dirty="0"/>
              <a:t> di un</a:t>
            </a:r>
            <a:r>
              <a:rPr lang="it-IT" dirty="0"/>
              <a:t>a dashboard</a:t>
            </a:r>
            <a:endParaRPr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4325600" cy="5170646"/>
          </a:xfrm>
          <a:prstGeom prst="rect">
            <a:avLst/>
          </a:prstGeom>
          <a:noFill/>
        </p:spPr>
        <p:txBody>
          <a:bodyPr wrap="square">
            <a:spAutoFit/>
          </a:bodyPr>
          <a:lstStyle/>
          <a:p>
            <a:r>
              <a:rPr lang="it-IT" sz="2200" b="1" dirty="0"/>
              <a:t>La struttura di un dashboard </a:t>
            </a:r>
          </a:p>
          <a:p>
            <a:endParaRPr lang="it-IT" sz="2200" dirty="0"/>
          </a:p>
          <a:p>
            <a:r>
              <a:rPr lang="it-IT" sz="2200" dirty="0"/>
              <a:t>Una dashboard con una struttura basata sul flusso (flow) enfatizza la sequenza di eventi o azioni nel tempo.</a:t>
            </a:r>
          </a:p>
          <a:p>
            <a:r>
              <a:rPr lang="it-IT" sz="2200" dirty="0"/>
              <a:t>Esempi:	</a:t>
            </a:r>
          </a:p>
          <a:p>
            <a:r>
              <a:rPr lang="it-IT" sz="2200" dirty="0"/>
              <a:t>Fasi del processo di assistenza ai clienti	</a:t>
            </a:r>
          </a:p>
          <a:p>
            <a:r>
              <a:rPr lang="it-IT" sz="2200" dirty="0"/>
              <a:t>Processi operativi	</a:t>
            </a:r>
          </a:p>
          <a:p>
            <a:r>
              <a:rPr lang="it-IT" sz="2200" dirty="0"/>
              <a:t>Processo di vendita (dai lead ai canali di vendita).</a:t>
            </a:r>
          </a:p>
          <a:p>
            <a:r>
              <a:rPr lang="it-IT" sz="2200" b="1" dirty="0"/>
              <a:t>Una dashboard con una struttura basata sulle relazioni evidenzia i legami tra le entità o determinate misure.</a:t>
            </a:r>
          </a:p>
          <a:p>
            <a:endParaRPr lang="it-IT" sz="2200" dirty="0"/>
          </a:p>
          <a:p>
            <a:r>
              <a:rPr lang="it-IT" sz="2200" dirty="0"/>
              <a:t>Queste relazioni possono essere matematiche, geografiche, organizzative o </a:t>
            </a:r>
            <a:r>
              <a:rPr lang="it-IT" sz="2200" dirty="0" err="1"/>
              <a:t>funzionali.Il</a:t>
            </a:r>
            <a:r>
              <a:rPr lang="it-IT" sz="2200" dirty="0"/>
              <a:t> dashboard dell'esempio che segue espone le relazioni tra gli indicatori finanziari, in modo che gli utenti possano comprendere i fattori che influenzano l'utile netto.</a:t>
            </a:r>
          </a:p>
          <a:p>
            <a:r>
              <a:rPr lang="it-IT" sz="2200" dirty="0"/>
              <a:t>La struttura di un cruscotto di raggruppamento prevede il raggruppamento di informazioni correlate in categorie o </a:t>
            </a:r>
            <a:r>
              <a:rPr lang="it-IT" sz="2200" dirty="0" err="1"/>
              <a:t>gerarchie.L'accostamento</a:t>
            </a:r>
            <a:r>
              <a:rPr lang="it-IT" sz="2200" dirty="0"/>
              <a:t> di elementi simili può creare logica e accessibilità a un dashboard che altrimenti potrebbe sembrare disordinato.</a:t>
            </a:r>
            <a:endParaRPr sz="2200" dirty="0"/>
          </a:p>
        </p:txBody>
      </p:sp>
    </p:spTree>
    <p:extLst>
      <p:ext uri="{BB962C8B-B14F-4D97-AF65-F5344CB8AC3E}">
        <p14:creationId xmlns:p14="http://schemas.microsoft.com/office/powerpoint/2010/main" val="3451357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237323"/>
            <a:ext cx="11826240" cy="1384995"/>
          </a:xfrm>
          <a:prstGeom prst="rect">
            <a:avLst/>
          </a:prstGeom>
          <a:noFill/>
        </p:spPr>
        <p:txBody>
          <a:bodyPr wrap="square">
            <a:spAutoFit/>
          </a:bodyPr>
          <a:lstStyle/>
          <a:p>
            <a:pPr>
              <a:defRPr b="1">
                <a:solidFill>
                  <a:srgbClr val="E7686A"/>
                </a:solidFill>
                <a:ea typeface="Microsoft Sans Serif" panose="020B0604020202020204" pitchFamily="34" charset="0"/>
                <a:cs typeface="Microsoft Sans Serif" panose="020B0604020202020204" pitchFamily="34" charset="0"/>
              </a:defRPr>
            </a:pPr>
            <a:r>
              <a:rPr sz="4400" dirty="0" err="1"/>
              <a:t>Unità</a:t>
            </a:r>
            <a:r>
              <a:rPr sz="4400" dirty="0"/>
              <a:t> 2</a:t>
            </a:r>
            <a:r>
              <a:rPr sz="4000" dirty="0"/>
              <a:t>: </a:t>
            </a:r>
            <a:r>
              <a:rPr sz="4000" dirty="0" err="1"/>
              <a:t>Creazione</a:t>
            </a:r>
            <a:r>
              <a:rPr sz="4000" dirty="0"/>
              <a:t> di un dashboard </a:t>
            </a:r>
            <a:r>
              <a:rPr sz="4000" dirty="0" err="1"/>
              <a:t>efficace</a:t>
            </a:r>
            <a:endParaRPr sz="4000" dirty="0"/>
          </a:p>
          <a:p>
            <a:endParaRPr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32560" y="2336463"/>
            <a:ext cx="10040186"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t>Sezione 3 — Principi di progettazione e funzionalità di un cruscotto</a:t>
            </a:r>
            <a:endParaRPr sz="2800" b="1">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10393" y="3086100"/>
            <a:ext cx="14554200" cy="6370975"/>
          </a:xfrm>
          <a:prstGeom prst="rect">
            <a:avLst/>
          </a:prstGeom>
          <a:noFill/>
        </p:spPr>
        <p:txBody>
          <a:bodyPr wrap="square">
            <a:spAutoFit/>
          </a:bodyPr>
          <a:lstStyle/>
          <a:p>
            <a:pPr>
              <a:defRPr sz="2400" b="1"/>
            </a:pPr>
            <a:r>
              <a:rPr dirty="0"/>
              <a:t>Principi di </a:t>
            </a:r>
            <a:r>
              <a:rPr dirty="0" err="1"/>
              <a:t>progettazione</a:t>
            </a:r>
            <a:r>
              <a:rPr dirty="0"/>
              <a:t> di un</a:t>
            </a:r>
            <a:r>
              <a:rPr lang="it-IT" dirty="0"/>
              <a:t>a dashboard</a:t>
            </a:r>
            <a:endParaRPr dirty="0"/>
          </a:p>
          <a:p>
            <a:pPr algn="just">
              <a:defRPr sz="2400"/>
            </a:pPr>
            <a:r>
              <a:rPr dirty="0"/>
              <a:t>È </a:t>
            </a:r>
            <a:r>
              <a:rPr dirty="0" err="1"/>
              <a:t>consigliabile</a:t>
            </a:r>
            <a:r>
              <a:rPr dirty="0"/>
              <a:t> </a:t>
            </a:r>
            <a:r>
              <a:rPr dirty="0" err="1"/>
              <a:t>che</a:t>
            </a:r>
            <a:r>
              <a:rPr dirty="0"/>
              <a:t> la </a:t>
            </a:r>
            <a:r>
              <a:rPr dirty="0" err="1"/>
              <a:t>progettazione</a:t>
            </a:r>
            <a:r>
              <a:rPr dirty="0"/>
              <a:t> del</a:t>
            </a:r>
            <a:r>
              <a:rPr lang="it-IT" dirty="0"/>
              <a:t>la dashboard</a:t>
            </a:r>
            <a:r>
              <a:rPr dirty="0"/>
              <a:t> </a:t>
            </a:r>
            <a:r>
              <a:rPr dirty="0" err="1"/>
              <a:t>si</a:t>
            </a:r>
            <a:r>
              <a:rPr dirty="0"/>
              <a:t> </a:t>
            </a:r>
            <a:r>
              <a:rPr dirty="0" err="1"/>
              <a:t>concentri</a:t>
            </a:r>
            <a:r>
              <a:rPr dirty="0"/>
              <a:t> solo </a:t>
            </a:r>
            <a:r>
              <a:rPr dirty="0" err="1"/>
              <a:t>su</a:t>
            </a:r>
            <a:r>
              <a:rPr dirty="0"/>
              <a:t> </a:t>
            </a:r>
            <a:r>
              <a:rPr dirty="0" err="1"/>
              <a:t>alcuni</a:t>
            </a:r>
            <a:r>
              <a:rPr dirty="0"/>
              <a:t> </a:t>
            </a:r>
            <a:r>
              <a:rPr dirty="0" err="1"/>
              <a:t>principi</a:t>
            </a:r>
            <a:r>
              <a:rPr dirty="0"/>
              <a:t> di </a:t>
            </a:r>
            <a:r>
              <a:rPr dirty="0" err="1"/>
              <a:t>progettazione</a:t>
            </a:r>
            <a:r>
              <a:rPr dirty="0"/>
              <a:t> </a:t>
            </a:r>
            <a:r>
              <a:rPr dirty="0" err="1"/>
              <a:t>che</a:t>
            </a:r>
            <a:r>
              <a:rPr dirty="0"/>
              <a:t> </a:t>
            </a:r>
            <a:r>
              <a:rPr dirty="0" err="1"/>
              <a:t>saranno</a:t>
            </a:r>
            <a:r>
              <a:rPr dirty="0"/>
              <a:t> </a:t>
            </a:r>
            <a:r>
              <a:rPr dirty="0" err="1"/>
              <a:t>seguiti</a:t>
            </a:r>
            <a:r>
              <a:rPr dirty="0"/>
              <a:t> da </a:t>
            </a:r>
            <a:r>
              <a:rPr dirty="0" err="1"/>
              <a:t>vicino</a:t>
            </a:r>
            <a:r>
              <a:rPr dirty="0"/>
              <a:t>.</a:t>
            </a:r>
          </a:p>
          <a:p>
            <a:pPr algn="just">
              <a:defRPr sz="2400" b="1"/>
            </a:pPr>
            <a:r>
              <a:rPr dirty="0"/>
              <a:t>A. </a:t>
            </a:r>
            <a:r>
              <a:rPr dirty="0" err="1"/>
              <a:t>Progettazione</a:t>
            </a:r>
            <a:r>
              <a:rPr dirty="0"/>
              <a:t> </a:t>
            </a:r>
            <a:r>
              <a:rPr dirty="0" err="1"/>
              <a:t>compatta</a:t>
            </a:r>
            <a:r>
              <a:rPr dirty="0"/>
              <a:t>/</a:t>
            </a:r>
            <a:r>
              <a:rPr dirty="0" err="1"/>
              <a:t>progettazione</a:t>
            </a:r>
            <a:r>
              <a:rPr dirty="0"/>
              <a:t> </a:t>
            </a:r>
            <a:r>
              <a:rPr dirty="0" err="1"/>
              <a:t>modulare</a:t>
            </a:r>
            <a:endParaRPr dirty="0"/>
          </a:p>
          <a:p>
            <a:pPr algn="just">
              <a:defRPr sz="2400"/>
            </a:pPr>
            <a:r>
              <a:rPr dirty="0"/>
              <a:t>Il carattere </a:t>
            </a:r>
            <a:r>
              <a:rPr dirty="0" err="1"/>
              <a:t>compatto</a:t>
            </a:r>
            <a:r>
              <a:rPr dirty="0"/>
              <a:t> di un</a:t>
            </a:r>
            <a:r>
              <a:rPr lang="it-IT" dirty="0"/>
              <a:t>a dashboard</a:t>
            </a:r>
            <a:r>
              <a:rPr dirty="0"/>
              <a:t> </a:t>
            </a:r>
            <a:r>
              <a:rPr dirty="0" err="1"/>
              <a:t>presuppone</a:t>
            </a:r>
            <a:r>
              <a:rPr dirty="0"/>
              <a:t> </a:t>
            </a:r>
            <a:r>
              <a:rPr dirty="0" err="1"/>
              <a:t>che</a:t>
            </a:r>
            <a:r>
              <a:rPr dirty="0"/>
              <a:t> la </a:t>
            </a:r>
            <a:r>
              <a:rPr dirty="0" err="1"/>
              <a:t>visualizzazione</a:t>
            </a:r>
            <a:r>
              <a:rPr dirty="0"/>
              <a:t> </a:t>
            </a:r>
            <a:r>
              <a:rPr dirty="0" err="1"/>
              <a:t>possa</a:t>
            </a:r>
            <a:r>
              <a:rPr dirty="0"/>
              <a:t> </a:t>
            </a:r>
            <a:r>
              <a:rPr dirty="0" err="1"/>
              <a:t>essere</a:t>
            </a:r>
            <a:r>
              <a:rPr dirty="0"/>
              <a:t> </a:t>
            </a:r>
            <a:r>
              <a:rPr dirty="0" err="1"/>
              <a:t>contenuta</a:t>
            </a:r>
            <a:r>
              <a:rPr dirty="0"/>
              <a:t> dal </a:t>
            </a:r>
            <a:r>
              <a:rPr dirty="0" err="1"/>
              <a:t>cervello</a:t>
            </a:r>
            <a:r>
              <a:rPr dirty="0"/>
              <a:t> </a:t>
            </a:r>
            <a:r>
              <a:rPr dirty="0" err="1"/>
              <a:t>umano</a:t>
            </a:r>
            <a:r>
              <a:rPr dirty="0"/>
              <a:t>.</a:t>
            </a:r>
          </a:p>
          <a:p>
            <a:pPr algn="just">
              <a:defRPr sz="2400"/>
            </a:pPr>
            <a:r>
              <a:rPr dirty="0" err="1"/>
              <a:t>Alcune</a:t>
            </a:r>
            <a:r>
              <a:rPr dirty="0"/>
              <a:t> dashboard </a:t>
            </a:r>
            <a:r>
              <a:rPr dirty="0" err="1"/>
              <a:t>diventano</a:t>
            </a:r>
            <a:r>
              <a:rPr dirty="0"/>
              <a:t> </a:t>
            </a:r>
            <a:r>
              <a:rPr dirty="0" err="1"/>
              <a:t>troppo</a:t>
            </a:r>
            <a:r>
              <a:rPr dirty="0"/>
              <a:t> </a:t>
            </a:r>
            <a:r>
              <a:rPr dirty="0" err="1"/>
              <a:t>grandi</a:t>
            </a:r>
            <a:r>
              <a:rPr dirty="0"/>
              <a:t> e </a:t>
            </a:r>
            <a:r>
              <a:rPr dirty="0" err="1"/>
              <a:t>difficili</a:t>
            </a:r>
            <a:r>
              <a:rPr dirty="0"/>
              <a:t> da </a:t>
            </a:r>
            <a:r>
              <a:rPr dirty="0" err="1"/>
              <a:t>seguire</a:t>
            </a:r>
            <a:r>
              <a:rPr dirty="0"/>
              <a:t> </a:t>
            </a:r>
            <a:r>
              <a:rPr dirty="0" err="1"/>
              <a:t>nel</a:t>
            </a:r>
            <a:r>
              <a:rPr dirty="0"/>
              <a:t> </a:t>
            </a:r>
            <a:r>
              <a:rPr dirty="0" err="1"/>
              <a:t>tentativo</a:t>
            </a:r>
            <a:r>
              <a:rPr dirty="0"/>
              <a:t> di </a:t>
            </a:r>
            <a:r>
              <a:rPr dirty="0" err="1"/>
              <a:t>includere</a:t>
            </a:r>
            <a:r>
              <a:rPr dirty="0"/>
              <a:t> </a:t>
            </a:r>
            <a:r>
              <a:rPr dirty="0" err="1"/>
              <a:t>quante</a:t>
            </a:r>
            <a:r>
              <a:rPr dirty="0"/>
              <a:t> </a:t>
            </a:r>
            <a:r>
              <a:rPr dirty="0" err="1"/>
              <a:t>più</a:t>
            </a:r>
            <a:r>
              <a:rPr dirty="0"/>
              <a:t> </a:t>
            </a:r>
            <a:r>
              <a:rPr dirty="0" err="1"/>
              <a:t>informazioni</a:t>
            </a:r>
            <a:r>
              <a:rPr dirty="0"/>
              <a:t> </a:t>
            </a:r>
            <a:r>
              <a:rPr dirty="0" err="1"/>
              <a:t>possibili</a:t>
            </a:r>
            <a:r>
              <a:rPr dirty="0"/>
              <a:t>.</a:t>
            </a:r>
          </a:p>
          <a:p>
            <a:pPr algn="just">
              <a:defRPr sz="2400"/>
            </a:pPr>
            <a:r>
              <a:rPr lang="it-IT" dirty="0"/>
              <a:t>le dashboard</a:t>
            </a:r>
            <a:r>
              <a:rPr dirty="0"/>
              <a:t> </a:t>
            </a:r>
            <a:r>
              <a:rPr dirty="0" err="1"/>
              <a:t>possono</a:t>
            </a:r>
            <a:r>
              <a:rPr dirty="0"/>
              <a:t> </a:t>
            </a:r>
            <a:r>
              <a:rPr dirty="0" err="1"/>
              <a:t>essere</a:t>
            </a:r>
            <a:r>
              <a:rPr dirty="0"/>
              <a:t> </a:t>
            </a:r>
            <a:r>
              <a:rPr dirty="0" err="1"/>
              <a:t>suddivisi</a:t>
            </a:r>
            <a:r>
              <a:rPr dirty="0"/>
              <a:t> in </a:t>
            </a:r>
            <a:r>
              <a:rPr dirty="0" err="1"/>
              <a:t>pezzi</a:t>
            </a:r>
            <a:r>
              <a:rPr dirty="0"/>
              <a:t> </a:t>
            </a:r>
            <a:r>
              <a:rPr dirty="0" err="1"/>
              <a:t>più</a:t>
            </a:r>
            <a:r>
              <a:rPr dirty="0"/>
              <a:t> </a:t>
            </a:r>
            <a:r>
              <a:rPr dirty="0" err="1"/>
              <a:t>piccoli</a:t>
            </a:r>
            <a:r>
              <a:rPr dirty="0"/>
              <a:t>, </a:t>
            </a:r>
            <a:r>
              <a:rPr dirty="0" err="1"/>
              <a:t>ognuno</a:t>
            </a:r>
            <a:r>
              <a:rPr dirty="0"/>
              <a:t> </a:t>
            </a:r>
            <a:r>
              <a:rPr dirty="0" err="1"/>
              <a:t>dei</a:t>
            </a:r>
            <a:r>
              <a:rPr dirty="0"/>
              <a:t> </a:t>
            </a:r>
            <a:r>
              <a:rPr dirty="0" err="1"/>
              <a:t>quali</a:t>
            </a:r>
            <a:r>
              <a:rPr dirty="0"/>
              <a:t> </a:t>
            </a:r>
            <a:r>
              <a:rPr dirty="0" err="1"/>
              <a:t>risponde</a:t>
            </a:r>
            <a:r>
              <a:rPr dirty="0"/>
              <a:t> a </a:t>
            </a:r>
            <a:r>
              <a:rPr dirty="0" err="1"/>
              <a:t>una</a:t>
            </a:r>
            <a:r>
              <a:rPr dirty="0"/>
              <a:t> </a:t>
            </a:r>
            <a:r>
              <a:rPr dirty="0" err="1"/>
              <a:t>domanda</a:t>
            </a:r>
            <a:r>
              <a:rPr dirty="0"/>
              <a:t>.</a:t>
            </a:r>
          </a:p>
          <a:p>
            <a:pPr algn="just">
              <a:defRPr sz="2400" b="1"/>
            </a:pPr>
            <a:r>
              <a:rPr dirty="0"/>
              <a:t>B. </a:t>
            </a:r>
            <a:r>
              <a:rPr dirty="0" err="1"/>
              <a:t>Divulgazione</a:t>
            </a:r>
            <a:r>
              <a:rPr dirty="0"/>
              <a:t> </a:t>
            </a:r>
            <a:r>
              <a:rPr dirty="0" err="1"/>
              <a:t>progressiva</a:t>
            </a:r>
            <a:r>
              <a:rPr dirty="0"/>
              <a:t> </a:t>
            </a:r>
            <a:r>
              <a:rPr dirty="0" err="1"/>
              <a:t>delle</a:t>
            </a:r>
            <a:r>
              <a:rPr dirty="0"/>
              <a:t> </a:t>
            </a:r>
            <a:r>
              <a:rPr dirty="0" err="1"/>
              <a:t>informazioni</a:t>
            </a:r>
            <a:r>
              <a:rPr dirty="0"/>
              <a:t>. </a:t>
            </a:r>
          </a:p>
          <a:p>
            <a:pPr algn="just">
              <a:defRPr sz="2400"/>
            </a:pPr>
            <a:r>
              <a:rPr dirty="0"/>
              <a:t>Le </a:t>
            </a:r>
            <a:r>
              <a:rPr dirty="0" err="1"/>
              <a:t>informazioni</a:t>
            </a:r>
            <a:r>
              <a:rPr dirty="0"/>
              <a:t> </a:t>
            </a:r>
            <a:r>
              <a:rPr dirty="0" err="1"/>
              <a:t>sono</a:t>
            </a:r>
            <a:r>
              <a:rPr dirty="0"/>
              <a:t> divulgate in </a:t>
            </a:r>
            <a:r>
              <a:rPr dirty="0" err="1"/>
              <a:t>quanto</a:t>
            </a:r>
            <a:r>
              <a:rPr dirty="0"/>
              <a:t> </a:t>
            </a:r>
            <a:r>
              <a:rPr dirty="0" err="1"/>
              <a:t>l'utente</a:t>
            </a:r>
            <a:r>
              <a:rPr dirty="0"/>
              <a:t> </a:t>
            </a:r>
            <a:r>
              <a:rPr dirty="0" err="1"/>
              <a:t>esprime</a:t>
            </a:r>
            <a:r>
              <a:rPr dirty="0"/>
              <a:t> interesse. </a:t>
            </a:r>
          </a:p>
          <a:p>
            <a:pPr algn="just">
              <a:defRPr sz="2400"/>
            </a:pPr>
            <a:r>
              <a:rPr dirty="0" err="1"/>
              <a:t>L'utente</a:t>
            </a:r>
            <a:r>
              <a:rPr dirty="0"/>
              <a:t> non </a:t>
            </a:r>
            <a:r>
              <a:rPr lang="it-IT" dirty="0"/>
              <a:t>viene</a:t>
            </a:r>
            <a:r>
              <a:rPr dirty="0"/>
              <a:t> </a:t>
            </a:r>
            <a:r>
              <a:rPr dirty="0" err="1"/>
              <a:t>sopraffatto</a:t>
            </a:r>
            <a:r>
              <a:rPr dirty="0"/>
              <a:t> </a:t>
            </a:r>
            <a:r>
              <a:rPr lang="it-IT" dirty="0"/>
              <a:t>sin </a:t>
            </a:r>
            <a:r>
              <a:rPr dirty="0" err="1"/>
              <a:t>dall'inizio</a:t>
            </a:r>
            <a:r>
              <a:rPr dirty="0"/>
              <a:t> </a:t>
            </a:r>
            <a:r>
              <a:rPr lang="it-IT" dirty="0"/>
              <a:t>da</a:t>
            </a:r>
            <a:r>
              <a:rPr dirty="0"/>
              <a:t> </a:t>
            </a:r>
            <a:r>
              <a:rPr dirty="0" err="1"/>
              <a:t>tutte</a:t>
            </a:r>
            <a:r>
              <a:rPr dirty="0"/>
              <a:t> le </a:t>
            </a:r>
            <a:r>
              <a:rPr dirty="0" err="1"/>
              <a:t>informazioni</a:t>
            </a:r>
            <a:r>
              <a:rPr dirty="0"/>
              <a:t> </a:t>
            </a:r>
          </a:p>
          <a:p>
            <a:pPr algn="just">
              <a:defRPr sz="2400"/>
            </a:pPr>
            <a:r>
              <a:rPr dirty="0"/>
              <a:t>Il </a:t>
            </a:r>
            <a:r>
              <a:rPr dirty="0" err="1"/>
              <a:t>livello</a:t>
            </a:r>
            <a:r>
              <a:rPr dirty="0"/>
              <a:t> di </a:t>
            </a:r>
            <a:r>
              <a:rPr dirty="0" err="1"/>
              <a:t>dettaglio</a:t>
            </a:r>
            <a:r>
              <a:rPr dirty="0"/>
              <a:t> è </a:t>
            </a:r>
            <a:r>
              <a:rPr dirty="0" err="1"/>
              <a:t>generalmente</a:t>
            </a:r>
            <a:r>
              <a:rPr dirty="0"/>
              <a:t> </a:t>
            </a:r>
            <a:r>
              <a:rPr dirty="0" err="1"/>
              <a:t>aumentato</a:t>
            </a:r>
            <a:r>
              <a:rPr dirty="0"/>
              <a:t> da:</a:t>
            </a:r>
          </a:p>
          <a:p>
            <a:pPr lvl="1" algn="just">
              <a:defRPr sz="2400"/>
            </a:pPr>
            <a:r>
              <a:rPr dirty="0" err="1"/>
              <a:t>Indicatori</a:t>
            </a:r>
            <a:r>
              <a:rPr dirty="0"/>
              <a:t> </a:t>
            </a:r>
            <a:r>
              <a:rPr dirty="0" err="1"/>
              <a:t>chiave</a:t>
            </a:r>
            <a:r>
              <a:rPr dirty="0"/>
              <a:t> </a:t>
            </a:r>
            <a:endParaRPr sz="2400" dirty="0"/>
          </a:p>
          <a:p>
            <a:pPr lvl="1" algn="just">
              <a:defRPr sz="2400"/>
            </a:pPr>
            <a:r>
              <a:rPr dirty="0" err="1"/>
              <a:t>Contesto</a:t>
            </a:r>
            <a:r>
              <a:rPr dirty="0"/>
              <a:t> </a:t>
            </a:r>
            <a:r>
              <a:rPr dirty="0" err="1"/>
              <a:t>degli</a:t>
            </a:r>
            <a:r>
              <a:rPr dirty="0"/>
              <a:t> </a:t>
            </a:r>
            <a:r>
              <a:rPr dirty="0" err="1"/>
              <a:t>indicatori</a:t>
            </a:r>
            <a:r>
              <a:rPr dirty="0"/>
              <a:t> </a:t>
            </a:r>
            <a:endParaRPr sz="2400" dirty="0"/>
          </a:p>
          <a:p>
            <a:pPr lvl="1" algn="just">
              <a:defRPr sz="2400"/>
            </a:pPr>
            <a:r>
              <a:rPr dirty="0" err="1"/>
              <a:t>Dettagli</a:t>
            </a:r>
            <a:r>
              <a:rPr dirty="0"/>
              <a:t> </a:t>
            </a:r>
            <a:r>
              <a:rPr dirty="0" err="1"/>
              <a:t>degli</a:t>
            </a:r>
            <a:r>
              <a:rPr dirty="0"/>
              <a:t> </a:t>
            </a:r>
            <a:r>
              <a:rPr dirty="0" err="1"/>
              <a:t>indicatori</a:t>
            </a:r>
            <a:endParaRPr sz="2400" dirty="0">
              <a:ea typeface="Microsoft Sans Serif" panose="020B0604020202020204" pitchFamily="34" charset="0"/>
              <a:cs typeface="Microsoft Sans Serif" panose="020B0604020202020204" pitchFamily="34" charset="0"/>
            </a:endParaRPr>
          </a:p>
          <a:p>
            <a:endParaRPr sz="2400" dirty="0"/>
          </a:p>
        </p:txBody>
      </p:sp>
    </p:spTree>
    <p:extLst>
      <p:ext uri="{BB962C8B-B14F-4D97-AF65-F5344CB8AC3E}">
        <p14:creationId xmlns:p14="http://schemas.microsoft.com/office/powerpoint/2010/main" val="3878930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9616440" cy="1384995"/>
          </a:xfrm>
          <a:prstGeom prst="rect">
            <a:avLst/>
          </a:prstGeom>
          <a:noFill/>
        </p:spPr>
        <p:txBody>
          <a:bodyPr wrap="square">
            <a:spAutoFit/>
          </a:bodyPr>
          <a:lstStyle/>
          <a:p>
            <a:pPr>
              <a:defRPr b="1">
                <a:solidFill>
                  <a:srgbClr val="E7686A"/>
                </a:solidFill>
                <a:ea typeface="Microsoft Sans Serif" panose="020B0604020202020204" pitchFamily="34" charset="0"/>
                <a:cs typeface="Microsoft Sans Serif" panose="020B0604020202020204" pitchFamily="34" charset="0"/>
              </a:defRPr>
            </a:pPr>
            <a:r>
              <a:rPr sz="4400"/>
              <a:t>Unità 2</a:t>
            </a:r>
            <a:r>
              <a:rPr sz="4000"/>
              <a:t>: Creazione di un dashboard efficace</a:t>
            </a:r>
          </a:p>
          <a:p>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2115800"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3 — Principi di </a:t>
            </a:r>
            <a:r>
              <a:rPr dirty="0" err="1"/>
              <a:t>progettazione</a:t>
            </a:r>
            <a:r>
              <a:rPr dirty="0"/>
              <a:t> e </a:t>
            </a:r>
            <a:r>
              <a:rPr dirty="0" err="1"/>
              <a:t>funzionalità</a:t>
            </a:r>
            <a:r>
              <a:rPr dirty="0"/>
              <a:t> di un</a:t>
            </a:r>
            <a:r>
              <a:rPr lang="it-IT" dirty="0"/>
              <a:t>a dashboard</a:t>
            </a:r>
            <a:endParaRPr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6078200" cy="6001643"/>
          </a:xfrm>
          <a:prstGeom prst="rect">
            <a:avLst/>
          </a:prstGeom>
          <a:noFill/>
        </p:spPr>
        <p:txBody>
          <a:bodyPr wrap="square">
            <a:spAutoFit/>
          </a:bodyPr>
          <a:lstStyle/>
          <a:p>
            <a:pPr>
              <a:defRPr sz="2400" b="1"/>
            </a:pPr>
            <a:r>
              <a:rPr dirty="0"/>
              <a:t>Principi di </a:t>
            </a:r>
            <a:r>
              <a:rPr dirty="0" err="1"/>
              <a:t>progettazione</a:t>
            </a:r>
            <a:r>
              <a:rPr dirty="0"/>
              <a:t> di un</a:t>
            </a:r>
            <a:r>
              <a:rPr lang="it-IT" dirty="0"/>
              <a:t>a dashboard</a:t>
            </a:r>
            <a:endParaRPr dirty="0"/>
          </a:p>
          <a:p>
            <a:pPr algn="just">
              <a:defRPr sz="2400" b="1"/>
            </a:pPr>
            <a:r>
              <a:rPr dirty="0"/>
              <a:t>C. </a:t>
            </a:r>
            <a:r>
              <a:rPr dirty="0" err="1"/>
              <a:t>Orientamento</a:t>
            </a:r>
            <a:r>
              <a:rPr dirty="0"/>
              <a:t> </a:t>
            </a:r>
            <a:r>
              <a:rPr dirty="0" err="1"/>
              <a:t>dell'attenzione</a:t>
            </a:r>
            <a:endParaRPr sz="2400" b="1" dirty="0"/>
          </a:p>
          <a:p>
            <a:pPr algn="just">
              <a:defRPr sz="2400"/>
            </a:pPr>
            <a:r>
              <a:rPr dirty="0" err="1"/>
              <a:t>Utilizzare</a:t>
            </a:r>
            <a:r>
              <a:rPr dirty="0"/>
              <a:t> </a:t>
            </a:r>
            <a:r>
              <a:rPr dirty="0" err="1"/>
              <a:t>segnali</a:t>
            </a:r>
            <a:r>
              <a:rPr dirty="0"/>
              <a:t> </a:t>
            </a:r>
            <a:r>
              <a:rPr dirty="0" err="1"/>
              <a:t>visivi</a:t>
            </a:r>
            <a:r>
              <a:rPr dirty="0"/>
              <a:t> e </a:t>
            </a:r>
            <a:r>
              <a:rPr dirty="0" err="1"/>
              <a:t>funzionalità</a:t>
            </a:r>
            <a:r>
              <a:rPr dirty="0"/>
              <a:t> per </a:t>
            </a:r>
            <a:r>
              <a:rPr dirty="0" err="1"/>
              <a:t>rivolgere</a:t>
            </a:r>
            <a:r>
              <a:rPr dirty="0"/>
              <a:t> </a:t>
            </a:r>
            <a:r>
              <a:rPr dirty="0" err="1"/>
              <a:t>l'attenzione</a:t>
            </a:r>
            <a:r>
              <a:rPr dirty="0"/>
              <a:t> </a:t>
            </a:r>
            <a:r>
              <a:rPr dirty="0" err="1"/>
              <a:t>dell'utente</a:t>
            </a:r>
            <a:r>
              <a:rPr dirty="0"/>
              <a:t> alle </a:t>
            </a:r>
            <a:r>
              <a:rPr dirty="0" err="1"/>
              <a:t>cose</a:t>
            </a:r>
            <a:r>
              <a:rPr dirty="0"/>
              <a:t> </a:t>
            </a:r>
            <a:r>
              <a:rPr dirty="0" err="1"/>
              <a:t>più</a:t>
            </a:r>
            <a:r>
              <a:rPr dirty="0"/>
              <a:t> </a:t>
            </a:r>
            <a:r>
              <a:rPr dirty="0" err="1"/>
              <a:t>importanti</a:t>
            </a:r>
            <a:endParaRPr dirty="0"/>
          </a:p>
          <a:p>
            <a:pPr algn="just">
              <a:defRPr sz="2400"/>
            </a:pPr>
            <a:r>
              <a:rPr dirty="0"/>
              <a:t>I </a:t>
            </a:r>
            <a:r>
              <a:rPr dirty="0" err="1"/>
              <a:t>meccanismi</a:t>
            </a:r>
            <a:r>
              <a:rPr dirty="0"/>
              <a:t> </a:t>
            </a:r>
            <a:r>
              <a:rPr dirty="0" err="1"/>
              <a:t>che</a:t>
            </a:r>
            <a:r>
              <a:rPr dirty="0"/>
              <a:t> </a:t>
            </a:r>
            <a:r>
              <a:rPr dirty="0" err="1"/>
              <a:t>possono</a:t>
            </a:r>
            <a:r>
              <a:rPr dirty="0"/>
              <a:t> </a:t>
            </a:r>
            <a:r>
              <a:rPr dirty="0" err="1"/>
              <a:t>essere</a:t>
            </a:r>
            <a:r>
              <a:rPr dirty="0"/>
              <a:t> </a:t>
            </a:r>
            <a:r>
              <a:rPr dirty="0" err="1"/>
              <a:t>utilizzati</a:t>
            </a:r>
            <a:r>
              <a:rPr dirty="0"/>
              <a:t> </a:t>
            </a:r>
            <a:r>
              <a:rPr dirty="0" err="1"/>
              <a:t>includono</a:t>
            </a:r>
            <a:r>
              <a:rPr dirty="0"/>
              <a:t>: </a:t>
            </a:r>
            <a:r>
              <a:rPr dirty="0" err="1"/>
              <a:t>avvisi</a:t>
            </a:r>
            <a:r>
              <a:rPr dirty="0"/>
              <a:t>, </a:t>
            </a:r>
            <a:r>
              <a:rPr dirty="0" err="1"/>
              <a:t>posizionamento</a:t>
            </a:r>
            <a:r>
              <a:rPr dirty="0"/>
              <a:t> </a:t>
            </a:r>
            <a:r>
              <a:rPr dirty="0" err="1"/>
              <a:t>della</a:t>
            </a:r>
            <a:r>
              <a:rPr dirty="0"/>
              <a:t> </a:t>
            </a:r>
            <a:r>
              <a:rPr dirty="0" err="1"/>
              <a:t>pagina</a:t>
            </a:r>
            <a:r>
              <a:rPr dirty="0"/>
              <a:t>, </a:t>
            </a:r>
            <a:r>
              <a:rPr dirty="0" err="1"/>
              <a:t>uso</a:t>
            </a:r>
            <a:r>
              <a:rPr dirty="0"/>
              <a:t> </a:t>
            </a:r>
            <a:r>
              <a:rPr dirty="0" err="1"/>
              <a:t>attento</a:t>
            </a:r>
            <a:r>
              <a:rPr dirty="0"/>
              <a:t> del </a:t>
            </a:r>
            <a:r>
              <a:rPr dirty="0" err="1"/>
              <a:t>colore</a:t>
            </a:r>
            <a:r>
              <a:rPr dirty="0"/>
              <a:t> e </a:t>
            </a:r>
            <a:r>
              <a:rPr dirty="0" err="1"/>
              <a:t>dei</a:t>
            </a:r>
            <a:r>
              <a:rPr dirty="0"/>
              <a:t> </a:t>
            </a:r>
            <a:r>
              <a:rPr dirty="0" err="1"/>
              <a:t>caratteri</a:t>
            </a:r>
            <a:r>
              <a:rPr dirty="0"/>
              <a:t>.  </a:t>
            </a:r>
          </a:p>
          <a:p>
            <a:pPr algn="just">
              <a:defRPr sz="2400" b="1"/>
            </a:pPr>
            <a:r>
              <a:rPr dirty="0"/>
              <a:t>D. </a:t>
            </a:r>
            <a:r>
              <a:rPr dirty="0" err="1"/>
              <a:t>Sostenere</a:t>
            </a:r>
            <a:r>
              <a:rPr dirty="0"/>
              <a:t> </a:t>
            </a:r>
            <a:r>
              <a:rPr dirty="0" err="1"/>
              <a:t>l'uso</a:t>
            </a:r>
            <a:r>
              <a:rPr dirty="0"/>
              <a:t> facile</a:t>
            </a:r>
          </a:p>
          <a:p>
            <a:pPr algn="just">
              <a:defRPr sz="2400"/>
            </a:pPr>
            <a:r>
              <a:rPr dirty="0" err="1"/>
              <a:t>Evitare</a:t>
            </a:r>
            <a:r>
              <a:rPr dirty="0"/>
              <a:t> un </a:t>
            </a:r>
            <a:r>
              <a:rPr dirty="0" err="1"/>
              <a:t>sovraccarico</a:t>
            </a:r>
            <a:r>
              <a:rPr dirty="0"/>
              <a:t> di </a:t>
            </a:r>
            <a:r>
              <a:rPr dirty="0" err="1"/>
              <a:t>visualizzazione</a:t>
            </a:r>
            <a:r>
              <a:rPr dirty="0"/>
              <a:t>, </a:t>
            </a:r>
            <a:r>
              <a:rPr dirty="0" err="1"/>
              <a:t>ridurre</a:t>
            </a:r>
            <a:r>
              <a:rPr dirty="0"/>
              <a:t> al </a:t>
            </a:r>
            <a:r>
              <a:rPr dirty="0" err="1"/>
              <a:t>minimo</a:t>
            </a:r>
            <a:r>
              <a:rPr dirty="0"/>
              <a:t> il </a:t>
            </a:r>
            <a:r>
              <a:rPr dirty="0" err="1"/>
              <a:t>numero</a:t>
            </a:r>
            <a:r>
              <a:rPr dirty="0"/>
              <a:t> di </a:t>
            </a:r>
            <a:r>
              <a:rPr dirty="0" err="1"/>
              <a:t>azioni</a:t>
            </a:r>
            <a:r>
              <a:rPr dirty="0"/>
              <a:t> per </a:t>
            </a:r>
            <a:r>
              <a:rPr dirty="0" err="1"/>
              <a:t>attività</a:t>
            </a:r>
            <a:r>
              <a:rPr dirty="0"/>
              <a:t> in modo </a:t>
            </a:r>
            <a:r>
              <a:rPr dirty="0" err="1"/>
              <a:t>che</a:t>
            </a:r>
            <a:r>
              <a:rPr dirty="0"/>
              <a:t> </a:t>
            </a:r>
            <a:r>
              <a:rPr dirty="0" err="1"/>
              <a:t>i</a:t>
            </a:r>
            <a:r>
              <a:rPr dirty="0"/>
              <a:t> </a:t>
            </a:r>
            <a:r>
              <a:rPr dirty="0" err="1"/>
              <a:t>nuovi</a:t>
            </a:r>
            <a:r>
              <a:rPr dirty="0"/>
              <a:t> </a:t>
            </a:r>
            <a:r>
              <a:rPr dirty="0" err="1"/>
              <a:t>utenti</a:t>
            </a:r>
            <a:r>
              <a:rPr dirty="0"/>
              <a:t> </a:t>
            </a:r>
            <a:r>
              <a:rPr dirty="0" err="1"/>
              <a:t>siano</a:t>
            </a:r>
            <a:r>
              <a:rPr dirty="0"/>
              <a:t> </a:t>
            </a:r>
            <a:r>
              <a:rPr dirty="0" err="1"/>
              <a:t>incoraggiati</a:t>
            </a:r>
            <a:r>
              <a:rPr dirty="0"/>
              <a:t> a </a:t>
            </a:r>
            <a:r>
              <a:rPr dirty="0" err="1"/>
              <a:t>utilizzare</a:t>
            </a:r>
            <a:r>
              <a:rPr dirty="0"/>
              <a:t> la vista</a:t>
            </a:r>
          </a:p>
          <a:p>
            <a:pPr algn="just">
              <a:defRPr sz="2400"/>
            </a:pPr>
            <a:r>
              <a:rPr dirty="0" err="1"/>
              <a:t>Fornire</a:t>
            </a:r>
            <a:r>
              <a:rPr dirty="0"/>
              <a:t> </a:t>
            </a:r>
            <a:r>
              <a:rPr dirty="0" err="1"/>
              <a:t>descrizioni</a:t>
            </a:r>
            <a:r>
              <a:rPr dirty="0"/>
              <a:t> </a:t>
            </a:r>
            <a:r>
              <a:rPr dirty="0" err="1"/>
              <a:t>chiare</a:t>
            </a:r>
            <a:r>
              <a:rPr dirty="0"/>
              <a:t> e concise di </a:t>
            </a:r>
            <a:r>
              <a:rPr dirty="0" err="1"/>
              <a:t>ciò</a:t>
            </a:r>
            <a:r>
              <a:rPr dirty="0"/>
              <a:t> </a:t>
            </a:r>
            <a:r>
              <a:rPr dirty="0" err="1"/>
              <a:t>che</a:t>
            </a:r>
            <a:r>
              <a:rPr dirty="0"/>
              <a:t> </a:t>
            </a:r>
            <a:r>
              <a:rPr dirty="0" err="1"/>
              <a:t>gli</a:t>
            </a:r>
            <a:r>
              <a:rPr dirty="0"/>
              <a:t> </a:t>
            </a:r>
            <a:r>
              <a:rPr dirty="0" err="1"/>
              <a:t>elementi</a:t>
            </a:r>
            <a:r>
              <a:rPr dirty="0"/>
              <a:t> </a:t>
            </a:r>
            <a:r>
              <a:rPr dirty="0" err="1"/>
              <a:t>sul</a:t>
            </a:r>
            <a:r>
              <a:rPr dirty="0"/>
              <a:t> </a:t>
            </a:r>
            <a:r>
              <a:rPr dirty="0" err="1"/>
              <a:t>cruscotto</a:t>
            </a:r>
            <a:r>
              <a:rPr dirty="0"/>
              <a:t> </a:t>
            </a:r>
            <a:r>
              <a:rPr dirty="0" err="1"/>
              <a:t>significano</a:t>
            </a:r>
            <a:r>
              <a:rPr dirty="0"/>
              <a:t>.  </a:t>
            </a:r>
          </a:p>
          <a:p>
            <a:pPr algn="just">
              <a:defRPr sz="2400" b="1"/>
            </a:pPr>
            <a:r>
              <a:rPr dirty="0"/>
              <a:t>E. </a:t>
            </a:r>
            <a:r>
              <a:rPr dirty="0" err="1"/>
              <a:t>Possibilità</a:t>
            </a:r>
            <a:r>
              <a:rPr dirty="0"/>
              <a:t> di </a:t>
            </a:r>
            <a:r>
              <a:rPr dirty="0" err="1"/>
              <a:t>personalizzazione</a:t>
            </a:r>
            <a:endParaRPr dirty="0"/>
          </a:p>
          <a:p>
            <a:pPr algn="just">
              <a:defRPr sz="2400"/>
            </a:pPr>
            <a:r>
              <a:rPr dirty="0" err="1"/>
              <a:t>Garantire</a:t>
            </a:r>
            <a:r>
              <a:rPr dirty="0"/>
              <a:t> </a:t>
            </a:r>
            <a:r>
              <a:rPr dirty="0" err="1"/>
              <a:t>flessibilità</a:t>
            </a:r>
            <a:r>
              <a:rPr dirty="0"/>
              <a:t> per </a:t>
            </a:r>
            <a:r>
              <a:rPr dirty="0" err="1"/>
              <a:t>rendere</a:t>
            </a:r>
            <a:r>
              <a:rPr dirty="0"/>
              <a:t> il </a:t>
            </a:r>
            <a:r>
              <a:rPr dirty="0" err="1"/>
              <a:t>cruscotto</a:t>
            </a:r>
            <a:r>
              <a:rPr dirty="0"/>
              <a:t> </a:t>
            </a:r>
            <a:r>
              <a:rPr dirty="0" err="1"/>
              <a:t>rilevante</a:t>
            </a:r>
            <a:r>
              <a:rPr dirty="0"/>
              <a:t> per </a:t>
            </a:r>
            <a:r>
              <a:rPr dirty="0" err="1"/>
              <a:t>i</a:t>
            </a:r>
            <a:r>
              <a:rPr dirty="0"/>
              <a:t> </a:t>
            </a:r>
            <a:r>
              <a:rPr dirty="0" err="1"/>
              <a:t>diversi</a:t>
            </a:r>
            <a:r>
              <a:rPr dirty="0"/>
              <a:t> </a:t>
            </a:r>
            <a:r>
              <a:rPr dirty="0" err="1"/>
              <a:t>utenti</a:t>
            </a:r>
            <a:r>
              <a:rPr dirty="0"/>
              <a:t>.</a:t>
            </a:r>
          </a:p>
          <a:p>
            <a:pPr algn="just">
              <a:defRPr sz="2400"/>
            </a:pPr>
            <a:r>
              <a:rPr dirty="0"/>
              <a:t>In </a:t>
            </a:r>
            <a:r>
              <a:rPr dirty="0" err="1"/>
              <a:t>generale</a:t>
            </a:r>
            <a:r>
              <a:rPr dirty="0"/>
              <a:t>, </a:t>
            </a:r>
            <a:r>
              <a:rPr dirty="0" err="1"/>
              <a:t>si</a:t>
            </a:r>
            <a:r>
              <a:rPr dirty="0"/>
              <a:t> </a:t>
            </a:r>
            <a:r>
              <a:rPr dirty="0" err="1"/>
              <a:t>ottiene</a:t>
            </a:r>
            <a:r>
              <a:rPr dirty="0"/>
              <a:t> </a:t>
            </a:r>
            <a:r>
              <a:rPr dirty="0" err="1"/>
              <a:t>utilizzando</a:t>
            </a:r>
            <a:r>
              <a:rPr dirty="0"/>
              <a:t> </a:t>
            </a:r>
            <a:r>
              <a:rPr dirty="0" err="1"/>
              <a:t>i</a:t>
            </a:r>
            <a:r>
              <a:rPr dirty="0"/>
              <a:t> </a:t>
            </a:r>
            <a:r>
              <a:rPr dirty="0" err="1"/>
              <a:t>filtri</a:t>
            </a:r>
            <a:endParaRPr dirty="0"/>
          </a:p>
          <a:p>
            <a:pPr algn="just">
              <a:defRPr sz="2400" b="1"/>
            </a:pPr>
            <a:r>
              <a:rPr dirty="0"/>
              <a:t>F. </a:t>
            </a:r>
            <a:r>
              <a:rPr dirty="0" err="1"/>
              <a:t>Spiegazioni</a:t>
            </a:r>
            <a:r>
              <a:rPr dirty="0"/>
              <a:t> prima </a:t>
            </a:r>
            <a:r>
              <a:rPr dirty="0" err="1"/>
              <a:t>delle</a:t>
            </a:r>
            <a:r>
              <a:rPr dirty="0"/>
              <a:t> </a:t>
            </a:r>
            <a:r>
              <a:rPr dirty="0" err="1"/>
              <a:t>informazioni</a:t>
            </a:r>
            <a:endParaRPr dirty="0"/>
          </a:p>
          <a:p>
            <a:pPr algn="just">
              <a:defRPr sz="2400"/>
            </a:pPr>
            <a:r>
              <a:rPr dirty="0"/>
              <a:t>Dove il </a:t>
            </a:r>
            <a:r>
              <a:rPr dirty="0" err="1"/>
              <a:t>contesto</a:t>
            </a:r>
            <a:r>
              <a:rPr dirty="0"/>
              <a:t> e le </a:t>
            </a:r>
            <a:r>
              <a:rPr dirty="0" err="1"/>
              <a:t>spiegazioni</a:t>
            </a:r>
            <a:r>
              <a:rPr dirty="0"/>
              <a:t> </a:t>
            </a:r>
            <a:r>
              <a:rPr dirty="0" err="1"/>
              <a:t>sono</a:t>
            </a:r>
            <a:r>
              <a:rPr dirty="0"/>
              <a:t> </a:t>
            </a:r>
            <a:r>
              <a:rPr dirty="0" err="1"/>
              <a:t>necessari</a:t>
            </a:r>
            <a:r>
              <a:rPr dirty="0"/>
              <a:t> per </a:t>
            </a:r>
            <a:r>
              <a:rPr dirty="0" err="1"/>
              <a:t>comprendere</a:t>
            </a:r>
            <a:r>
              <a:rPr dirty="0"/>
              <a:t> </a:t>
            </a:r>
            <a:r>
              <a:rPr dirty="0" err="1"/>
              <a:t>eventi</a:t>
            </a:r>
            <a:r>
              <a:rPr dirty="0"/>
              <a:t> </a:t>
            </a:r>
            <a:r>
              <a:rPr dirty="0" err="1"/>
              <a:t>nuovi</a:t>
            </a:r>
            <a:r>
              <a:rPr dirty="0"/>
              <a:t> e </a:t>
            </a:r>
            <a:r>
              <a:rPr dirty="0" err="1"/>
              <a:t>sconosciuti</a:t>
            </a:r>
            <a:endParaRPr dirty="0"/>
          </a:p>
          <a:p>
            <a:pPr algn="just">
              <a:defRPr sz="2400"/>
            </a:pPr>
            <a:r>
              <a:rPr dirty="0"/>
              <a:t>A volte, </a:t>
            </a:r>
            <a:r>
              <a:rPr dirty="0" err="1"/>
              <a:t>lasciare</a:t>
            </a:r>
            <a:r>
              <a:rPr dirty="0"/>
              <a:t> </a:t>
            </a:r>
            <a:r>
              <a:rPr dirty="0" err="1"/>
              <a:t>l'interpretazione</a:t>
            </a:r>
            <a:r>
              <a:rPr dirty="0"/>
              <a:t> </a:t>
            </a:r>
            <a:r>
              <a:rPr dirty="0" err="1"/>
              <a:t>dei</a:t>
            </a:r>
            <a:r>
              <a:rPr dirty="0"/>
              <a:t> </a:t>
            </a:r>
            <a:r>
              <a:rPr dirty="0" err="1"/>
              <a:t>dati</a:t>
            </a:r>
            <a:r>
              <a:rPr dirty="0"/>
              <a:t> </a:t>
            </a:r>
            <a:r>
              <a:rPr dirty="0" err="1"/>
              <a:t>alla</a:t>
            </a:r>
            <a:r>
              <a:rPr dirty="0"/>
              <a:t> </a:t>
            </a:r>
            <a:r>
              <a:rPr dirty="0" err="1"/>
              <a:t>discrezione</a:t>
            </a:r>
            <a:r>
              <a:rPr dirty="0"/>
              <a:t> </a:t>
            </a:r>
            <a:r>
              <a:rPr dirty="0" err="1"/>
              <a:t>dell'utente</a:t>
            </a:r>
            <a:r>
              <a:rPr dirty="0"/>
              <a:t> </a:t>
            </a:r>
            <a:r>
              <a:rPr dirty="0" err="1"/>
              <a:t>può</a:t>
            </a:r>
            <a:r>
              <a:rPr dirty="0"/>
              <a:t> </a:t>
            </a:r>
            <a:r>
              <a:rPr dirty="0" err="1"/>
              <a:t>portare</a:t>
            </a:r>
            <a:r>
              <a:rPr dirty="0"/>
              <a:t> a </a:t>
            </a:r>
            <a:r>
              <a:rPr dirty="0" err="1"/>
              <a:t>conclusioni</a:t>
            </a:r>
            <a:r>
              <a:rPr dirty="0"/>
              <a:t> </a:t>
            </a:r>
            <a:r>
              <a:rPr dirty="0" err="1"/>
              <a:t>sbagliate</a:t>
            </a:r>
            <a:r>
              <a:rPr dirty="0"/>
              <a:t> e </a:t>
            </a:r>
            <a:r>
              <a:rPr dirty="0" err="1"/>
              <a:t>confusione</a:t>
            </a:r>
            <a:r>
              <a:rPr dirty="0"/>
              <a:t>.</a:t>
            </a:r>
          </a:p>
          <a:p>
            <a:endParaRPr sz="2400" dirty="0">
              <a:ea typeface="Microsoft Sans Serif" panose="020B0604020202020204" pitchFamily="34" charset="0"/>
              <a:cs typeface="Microsoft Sans Serif" panose="020B0604020202020204" pitchFamily="34" charset="0"/>
            </a:endParaRPr>
          </a:p>
          <a:p>
            <a:endParaRPr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8571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1673840" cy="1384995"/>
          </a:xfrm>
          <a:prstGeom prst="rect">
            <a:avLst/>
          </a:prstGeom>
          <a:noFill/>
        </p:spPr>
        <p:txBody>
          <a:bodyPr wrap="square">
            <a:spAutoFit/>
          </a:bodyPr>
          <a:lstStyle/>
          <a:p>
            <a:pPr>
              <a:defRPr b="1">
                <a:solidFill>
                  <a:srgbClr val="E7686A"/>
                </a:solidFill>
                <a:ea typeface="Microsoft Sans Serif" panose="020B0604020202020204" pitchFamily="34" charset="0"/>
                <a:cs typeface="Microsoft Sans Serif" panose="020B0604020202020204" pitchFamily="34" charset="0"/>
              </a:defRPr>
            </a:pPr>
            <a:r>
              <a:rPr sz="4400" dirty="0" err="1"/>
              <a:t>Unità</a:t>
            </a:r>
            <a:r>
              <a:rPr sz="4400" dirty="0"/>
              <a:t> 2</a:t>
            </a:r>
            <a:r>
              <a:rPr sz="4000" dirty="0"/>
              <a:t>: </a:t>
            </a:r>
            <a:r>
              <a:rPr sz="4000" dirty="0" err="1"/>
              <a:t>Creazione</a:t>
            </a:r>
            <a:r>
              <a:rPr sz="4000" dirty="0"/>
              <a:t> di un dashboard </a:t>
            </a:r>
            <a:r>
              <a:rPr sz="4000" dirty="0" err="1"/>
              <a:t>efficace</a:t>
            </a:r>
            <a:endParaRPr sz="4000" dirty="0"/>
          </a:p>
          <a:p>
            <a:endParaRPr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1963400"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3 — Principi di </a:t>
            </a:r>
            <a:r>
              <a:rPr dirty="0" err="1"/>
              <a:t>progettazione</a:t>
            </a:r>
            <a:r>
              <a:rPr dirty="0"/>
              <a:t> e </a:t>
            </a:r>
            <a:r>
              <a:rPr dirty="0" err="1"/>
              <a:t>funzionalità</a:t>
            </a:r>
            <a:r>
              <a:rPr dirty="0"/>
              <a:t> di un</a:t>
            </a:r>
            <a:r>
              <a:rPr lang="it-IT" dirty="0"/>
              <a:t>a dashboard</a:t>
            </a:r>
            <a:endParaRPr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6078200" cy="5970865"/>
          </a:xfrm>
          <a:prstGeom prst="rect">
            <a:avLst/>
          </a:prstGeom>
          <a:noFill/>
        </p:spPr>
        <p:txBody>
          <a:bodyPr wrap="square">
            <a:spAutoFit/>
          </a:bodyPr>
          <a:lstStyle/>
          <a:p>
            <a:pPr algn="just">
              <a:defRPr sz="2400" b="1"/>
            </a:pPr>
            <a:r>
              <a:rPr dirty="0" err="1"/>
              <a:t>Caratteristiche</a:t>
            </a:r>
            <a:r>
              <a:rPr dirty="0"/>
              <a:t> </a:t>
            </a:r>
            <a:r>
              <a:rPr dirty="0" err="1"/>
              <a:t>che</a:t>
            </a:r>
            <a:r>
              <a:rPr dirty="0"/>
              <a:t> </a:t>
            </a:r>
            <a:r>
              <a:rPr dirty="0" err="1"/>
              <a:t>garantiscono</a:t>
            </a:r>
            <a:r>
              <a:rPr dirty="0"/>
              <a:t> la </a:t>
            </a:r>
            <a:r>
              <a:rPr dirty="0" err="1"/>
              <a:t>funzionalità</a:t>
            </a:r>
            <a:r>
              <a:rPr dirty="0"/>
              <a:t> di un</a:t>
            </a:r>
            <a:r>
              <a:rPr lang="it-IT" dirty="0"/>
              <a:t>a dashboard</a:t>
            </a:r>
            <a:endParaRPr dirty="0"/>
          </a:p>
          <a:p>
            <a:pPr algn="just">
              <a:defRPr sz="2600" b="1"/>
            </a:pPr>
            <a:r>
              <a:rPr dirty="0" err="1"/>
              <a:t>Capacità</a:t>
            </a:r>
            <a:r>
              <a:rPr dirty="0"/>
              <a:t> di </a:t>
            </a:r>
            <a:r>
              <a:rPr dirty="0" err="1"/>
              <a:t>dettaglio</a:t>
            </a:r>
            <a:endParaRPr dirty="0"/>
          </a:p>
          <a:p>
            <a:pPr lvl="1" algn="just">
              <a:defRPr sz="2600"/>
            </a:pPr>
            <a:r>
              <a:rPr dirty="0" err="1"/>
              <a:t>Possibilità</a:t>
            </a:r>
            <a:r>
              <a:rPr dirty="0"/>
              <a:t> di </a:t>
            </a:r>
            <a:r>
              <a:rPr dirty="0" err="1"/>
              <a:t>passare</a:t>
            </a:r>
            <a:r>
              <a:rPr dirty="0"/>
              <a:t> da un </a:t>
            </a:r>
            <a:r>
              <a:rPr dirty="0" err="1"/>
              <a:t>indicatore</a:t>
            </a:r>
            <a:r>
              <a:rPr dirty="0"/>
              <a:t> o </a:t>
            </a:r>
            <a:r>
              <a:rPr dirty="0" err="1"/>
              <a:t>una</a:t>
            </a:r>
            <a:r>
              <a:rPr dirty="0"/>
              <a:t> </a:t>
            </a:r>
            <a:r>
              <a:rPr dirty="0" err="1"/>
              <a:t>rappresentazione</a:t>
            </a:r>
            <a:r>
              <a:rPr dirty="0"/>
              <a:t> di </a:t>
            </a:r>
            <a:r>
              <a:rPr dirty="0" err="1"/>
              <a:t>sintesi</a:t>
            </a:r>
            <a:r>
              <a:rPr dirty="0"/>
              <a:t> a </a:t>
            </a:r>
            <a:r>
              <a:rPr dirty="0" err="1"/>
              <a:t>indicatori</a:t>
            </a:r>
            <a:r>
              <a:rPr dirty="0"/>
              <a:t> </a:t>
            </a:r>
            <a:r>
              <a:rPr dirty="0" err="1"/>
              <a:t>che</a:t>
            </a:r>
            <a:r>
              <a:rPr dirty="0"/>
              <a:t> </a:t>
            </a:r>
            <a:r>
              <a:rPr dirty="0" err="1"/>
              <a:t>forniscono</a:t>
            </a:r>
            <a:r>
              <a:rPr dirty="0"/>
              <a:t> </a:t>
            </a:r>
            <a:r>
              <a:rPr dirty="0" err="1"/>
              <a:t>maggiori</a:t>
            </a:r>
            <a:r>
              <a:rPr dirty="0"/>
              <a:t> </a:t>
            </a:r>
            <a:r>
              <a:rPr dirty="0" err="1"/>
              <a:t>dettagli</a:t>
            </a:r>
            <a:r>
              <a:rPr dirty="0"/>
              <a:t>, </a:t>
            </a:r>
            <a:r>
              <a:rPr dirty="0" err="1"/>
              <a:t>più</a:t>
            </a:r>
            <a:r>
              <a:rPr dirty="0"/>
              <a:t> </a:t>
            </a:r>
            <a:r>
              <a:rPr dirty="0" err="1"/>
              <a:t>contesto</a:t>
            </a:r>
            <a:r>
              <a:rPr dirty="0"/>
              <a:t> </a:t>
            </a:r>
            <a:r>
              <a:rPr dirty="0" err="1"/>
              <a:t>sulle</a:t>
            </a:r>
            <a:r>
              <a:rPr dirty="0"/>
              <a:t> </a:t>
            </a:r>
            <a:r>
              <a:rPr dirty="0" err="1"/>
              <a:t>informazioni</a:t>
            </a:r>
            <a:endParaRPr dirty="0"/>
          </a:p>
          <a:p>
            <a:pPr algn="just">
              <a:defRPr sz="2600" b="1"/>
            </a:pPr>
            <a:r>
              <a:rPr dirty="0" err="1"/>
              <a:t>Filtri</a:t>
            </a:r>
            <a:r>
              <a:rPr dirty="0"/>
              <a:t> </a:t>
            </a:r>
            <a:endParaRPr sz="2600" b="1" dirty="0"/>
          </a:p>
          <a:p>
            <a:pPr lvl="1" algn="just">
              <a:defRPr sz="2600"/>
            </a:pPr>
            <a:r>
              <a:rPr dirty="0" err="1"/>
              <a:t>Consente</a:t>
            </a:r>
            <a:r>
              <a:rPr dirty="0"/>
              <a:t> </a:t>
            </a:r>
            <a:r>
              <a:rPr dirty="0" err="1"/>
              <a:t>agli</a:t>
            </a:r>
            <a:r>
              <a:rPr dirty="0"/>
              <a:t> </a:t>
            </a:r>
            <a:r>
              <a:rPr dirty="0" err="1"/>
              <a:t>utenti</a:t>
            </a:r>
            <a:r>
              <a:rPr dirty="0"/>
              <a:t> di </a:t>
            </a:r>
            <a:r>
              <a:rPr dirty="0" err="1"/>
              <a:t>definire</a:t>
            </a:r>
            <a:r>
              <a:rPr dirty="0"/>
              <a:t> </a:t>
            </a:r>
            <a:r>
              <a:rPr dirty="0" err="1"/>
              <a:t>ciò</a:t>
            </a:r>
            <a:r>
              <a:rPr dirty="0"/>
              <a:t> </a:t>
            </a:r>
            <a:r>
              <a:rPr dirty="0" err="1"/>
              <a:t>che</a:t>
            </a:r>
            <a:r>
              <a:rPr dirty="0"/>
              <a:t> </a:t>
            </a:r>
            <a:r>
              <a:rPr dirty="0" err="1"/>
              <a:t>espongono</a:t>
            </a:r>
            <a:r>
              <a:rPr dirty="0"/>
              <a:t> </a:t>
            </a:r>
            <a:r>
              <a:rPr dirty="0" err="1"/>
              <a:t>sul</a:t>
            </a:r>
            <a:r>
              <a:rPr dirty="0"/>
              <a:t> </a:t>
            </a:r>
            <a:r>
              <a:rPr dirty="0" err="1"/>
              <a:t>cruscotto</a:t>
            </a:r>
            <a:r>
              <a:rPr dirty="0"/>
              <a:t> in base alle loro </a:t>
            </a:r>
            <a:r>
              <a:rPr dirty="0" err="1"/>
              <a:t>esigenze</a:t>
            </a:r>
            <a:r>
              <a:rPr dirty="0"/>
              <a:t> e </a:t>
            </a:r>
            <a:r>
              <a:rPr dirty="0" err="1"/>
              <a:t>interessi</a:t>
            </a:r>
            <a:r>
              <a:rPr dirty="0"/>
              <a:t>. </a:t>
            </a:r>
          </a:p>
          <a:p>
            <a:pPr lvl="1" algn="just">
              <a:defRPr sz="2600"/>
            </a:pPr>
            <a:r>
              <a:rPr dirty="0"/>
              <a:t>I </a:t>
            </a:r>
            <a:r>
              <a:rPr dirty="0" err="1"/>
              <a:t>filtri</a:t>
            </a:r>
            <a:r>
              <a:rPr dirty="0"/>
              <a:t> </a:t>
            </a:r>
            <a:r>
              <a:rPr dirty="0" err="1"/>
              <a:t>possono</a:t>
            </a:r>
            <a:r>
              <a:rPr dirty="0"/>
              <a:t> </a:t>
            </a:r>
            <a:r>
              <a:rPr dirty="0" err="1"/>
              <a:t>essere</a:t>
            </a:r>
            <a:r>
              <a:rPr dirty="0"/>
              <a:t> </a:t>
            </a:r>
            <a:r>
              <a:rPr dirty="0" err="1"/>
              <a:t>globali</a:t>
            </a:r>
            <a:r>
              <a:rPr dirty="0"/>
              <a:t> (</a:t>
            </a:r>
            <a:r>
              <a:rPr dirty="0" err="1"/>
              <a:t>applicabili</a:t>
            </a:r>
            <a:r>
              <a:rPr dirty="0"/>
              <a:t> </a:t>
            </a:r>
            <a:r>
              <a:rPr dirty="0" err="1"/>
              <a:t>all'intera</a:t>
            </a:r>
            <a:r>
              <a:rPr dirty="0"/>
              <a:t> dashboard) o </a:t>
            </a:r>
            <a:r>
              <a:rPr dirty="0" err="1"/>
              <a:t>locali</a:t>
            </a:r>
            <a:r>
              <a:rPr dirty="0"/>
              <a:t> (</a:t>
            </a:r>
            <a:r>
              <a:rPr dirty="0" err="1"/>
              <a:t>specifici</a:t>
            </a:r>
            <a:r>
              <a:rPr dirty="0"/>
              <a:t> a un </a:t>
            </a:r>
            <a:r>
              <a:rPr dirty="0" err="1"/>
              <a:t>grafico</a:t>
            </a:r>
            <a:r>
              <a:rPr dirty="0"/>
              <a:t>)</a:t>
            </a:r>
          </a:p>
          <a:p>
            <a:pPr algn="just">
              <a:defRPr sz="2600" b="1"/>
            </a:pPr>
            <a:r>
              <a:rPr dirty="0" err="1"/>
              <a:t>Garantire</a:t>
            </a:r>
            <a:r>
              <a:rPr dirty="0"/>
              <a:t> </a:t>
            </a:r>
            <a:r>
              <a:rPr dirty="0" err="1"/>
              <a:t>raffronti</a:t>
            </a:r>
            <a:endParaRPr dirty="0"/>
          </a:p>
          <a:p>
            <a:pPr lvl="1" algn="just">
              <a:defRPr sz="2600"/>
            </a:pPr>
            <a:r>
              <a:rPr dirty="0" err="1"/>
              <a:t>Possibilità</a:t>
            </a:r>
            <a:r>
              <a:rPr dirty="0"/>
              <a:t> di </a:t>
            </a:r>
            <a:r>
              <a:rPr dirty="0" err="1"/>
              <a:t>vedere</a:t>
            </a:r>
            <a:r>
              <a:rPr dirty="0"/>
              <a:t> due o </a:t>
            </a:r>
            <a:r>
              <a:rPr dirty="0" err="1"/>
              <a:t>più</a:t>
            </a:r>
            <a:r>
              <a:rPr dirty="0"/>
              <a:t> set di </a:t>
            </a:r>
            <a:r>
              <a:rPr dirty="0" err="1"/>
              <a:t>dati</a:t>
            </a:r>
            <a:r>
              <a:rPr dirty="0"/>
              <a:t> uno </a:t>
            </a:r>
            <a:r>
              <a:rPr dirty="0" err="1"/>
              <a:t>accanto</a:t>
            </a:r>
            <a:r>
              <a:rPr dirty="0"/>
              <a:t> </a:t>
            </a:r>
            <a:r>
              <a:rPr dirty="0" err="1"/>
              <a:t>all'altro</a:t>
            </a:r>
            <a:endParaRPr dirty="0"/>
          </a:p>
          <a:p>
            <a:pPr algn="just">
              <a:defRPr sz="2600" b="1"/>
            </a:pPr>
            <a:r>
              <a:rPr dirty="0" err="1"/>
              <a:t>Allarmi</a:t>
            </a:r>
            <a:r>
              <a:rPr dirty="0"/>
              <a:t> </a:t>
            </a:r>
            <a:endParaRPr sz="2600" b="1" dirty="0"/>
          </a:p>
          <a:p>
            <a:pPr lvl="1" algn="just">
              <a:defRPr sz="2600"/>
            </a:pPr>
            <a:r>
              <a:rPr dirty="0" err="1"/>
              <a:t>Registrare</a:t>
            </a:r>
            <a:r>
              <a:rPr dirty="0"/>
              <a:t> le </a:t>
            </a:r>
            <a:r>
              <a:rPr dirty="0" err="1"/>
              <a:t>informazioni</a:t>
            </a:r>
            <a:r>
              <a:rPr dirty="0"/>
              <a:t> </a:t>
            </a:r>
            <a:r>
              <a:rPr dirty="0" err="1"/>
              <a:t>sulla</a:t>
            </a:r>
            <a:r>
              <a:rPr dirty="0"/>
              <a:t> base di </a:t>
            </a:r>
            <a:r>
              <a:rPr dirty="0" err="1"/>
              <a:t>criteri</a:t>
            </a:r>
            <a:r>
              <a:rPr dirty="0"/>
              <a:t> </a:t>
            </a:r>
            <a:r>
              <a:rPr dirty="0" err="1"/>
              <a:t>predefiniti</a:t>
            </a:r>
            <a:r>
              <a:rPr dirty="0"/>
              <a:t>. </a:t>
            </a:r>
          </a:p>
          <a:p>
            <a:pPr lvl="1" algn="just">
              <a:defRPr sz="2600"/>
            </a:pPr>
            <a:r>
              <a:rPr dirty="0"/>
              <a:t>Ad </a:t>
            </a:r>
            <a:r>
              <a:rPr dirty="0" err="1"/>
              <a:t>esempio</a:t>
            </a:r>
            <a:r>
              <a:rPr dirty="0"/>
              <a:t>, un </a:t>
            </a:r>
            <a:r>
              <a:rPr dirty="0" err="1"/>
              <a:t>avviso</a:t>
            </a:r>
            <a:r>
              <a:rPr dirty="0"/>
              <a:t> </a:t>
            </a:r>
            <a:r>
              <a:rPr dirty="0" err="1"/>
              <a:t>può</a:t>
            </a:r>
            <a:r>
              <a:rPr dirty="0"/>
              <a:t> </a:t>
            </a:r>
            <a:r>
              <a:rPr dirty="0" err="1"/>
              <a:t>essere</a:t>
            </a:r>
            <a:r>
              <a:rPr dirty="0"/>
              <a:t> </a:t>
            </a:r>
            <a:r>
              <a:rPr dirty="0" err="1"/>
              <a:t>attivato</a:t>
            </a:r>
            <a:r>
              <a:rPr dirty="0"/>
              <a:t> se un </a:t>
            </a:r>
            <a:r>
              <a:rPr dirty="0" err="1"/>
              <a:t>indicatore</a:t>
            </a:r>
            <a:r>
              <a:rPr dirty="0"/>
              <a:t> </a:t>
            </a:r>
            <a:r>
              <a:rPr dirty="0" err="1"/>
              <a:t>supera</a:t>
            </a:r>
            <a:r>
              <a:rPr dirty="0"/>
              <a:t> un </a:t>
            </a:r>
            <a:r>
              <a:rPr dirty="0" err="1"/>
              <a:t>determinato</a:t>
            </a:r>
            <a:r>
              <a:rPr dirty="0"/>
              <a:t> </a:t>
            </a:r>
            <a:r>
              <a:rPr dirty="0" err="1"/>
              <a:t>valore</a:t>
            </a:r>
            <a:r>
              <a:rPr dirty="0"/>
              <a:t> </a:t>
            </a:r>
            <a:r>
              <a:rPr dirty="0" err="1"/>
              <a:t>soglia</a:t>
            </a:r>
            <a:r>
              <a:rPr dirty="0"/>
              <a:t>.</a:t>
            </a:r>
            <a:endParaRPr sz="2600" dirty="0"/>
          </a:p>
          <a:p>
            <a:pPr algn="just"/>
            <a:endParaRPr sz="2400" b="1" dirty="0"/>
          </a:p>
          <a:p>
            <a:endParaRPr sz="2400" dirty="0">
              <a:ea typeface="Microsoft Sans Serif" panose="020B0604020202020204" pitchFamily="34" charset="0"/>
              <a:cs typeface="Microsoft Sans Serif" panose="020B0604020202020204" pitchFamily="34" charset="0"/>
            </a:endParaRPr>
          </a:p>
          <a:p>
            <a:endParaRPr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58395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9768840" cy="1384995"/>
          </a:xfrm>
          <a:prstGeom prst="rect">
            <a:avLst/>
          </a:prstGeom>
          <a:noFill/>
        </p:spPr>
        <p:txBody>
          <a:bodyPr wrap="square">
            <a:spAutoFit/>
          </a:bodyPr>
          <a:lstStyle/>
          <a:p>
            <a:pPr>
              <a:defRPr b="1">
                <a:solidFill>
                  <a:srgbClr val="E7686A"/>
                </a:solidFill>
                <a:ea typeface="Microsoft Sans Serif" panose="020B0604020202020204" pitchFamily="34" charset="0"/>
                <a:cs typeface="Microsoft Sans Serif" panose="020B0604020202020204" pitchFamily="34" charset="0"/>
              </a:defRPr>
            </a:pPr>
            <a:r>
              <a:rPr sz="4400"/>
              <a:t>Unità 2</a:t>
            </a:r>
            <a:r>
              <a:rPr sz="4000"/>
              <a:t>: Creazione di un dashboard efficace</a:t>
            </a:r>
          </a:p>
          <a:p>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1658600"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3 — Principi di </a:t>
            </a:r>
            <a:r>
              <a:rPr dirty="0" err="1"/>
              <a:t>progettazione</a:t>
            </a:r>
            <a:r>
              <a:rPr dirty="0"/>
              <a:t> e </a:t>
            </a:r>
            <a:r>
              <a:rPr dirty="0" err="1"/>
              <a:t>funzionalità</a:t>
            </a:r>
            <a:r>
              <a:rPr dirty="0"/>
              <a:t> di un</a:t>
            </a:r>
            <a:r>
              <a:rPr lang="it-IT" dirty="0"/>
              <a:t>a dashboard</a:t>
            </a:r>
            <a:endParaRPr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6078200" cy="5262979"/>
          </a:xfrm>
          <a:prstGeom prst="rect">
            <a:avLst/>
          </a:prstGeom>
          <a:noFill/>
        </p:spPr>
        <p:txBody>
          <a:bodyPr wrap="square">
            <a:spAutoFit/>
          </a:bodyPr>
          <a:lstStyle/>
          <a:p>
            <a:pPr>
              <a:defRPr sz="2400" b="1"/>
            </a:pPr>
            <a:r>
              <a:rPr dirty="0" err="1"/>
              <a:t>Errori</a:t>
            </a:r>
            <a:r>
              <a:rPr dirty="0"/>
              <a:t> da </a:t>
            </a:r>
            <a:r>
              <a:rPr dirty="0" err="1"/>
              <a:t>evitare</a:t>
            </a:r>
            <a:r>
              <a:rPr dirty="0"/>
              <a:t> </a:t>
            </a:r>
            <a:r>
              <a:rPr dirty="0" err="1"/>
              <a:t>nella</a:t>
            </a:r>
            <a:r>
              <a:rPr dirty="0"/>
              <a:t> </a:t>
            </a:r>
            <a:r>
              <a:rPr dirty="0" err="1"/>
              <a:t>creazione</a:t>
            </a:r>
            <a:r>
              <a:rPr dirty="0"/>
              <a:t> di </a:t>
            </a:r>
            <a:r>
              <a:rPr dirty="0" err="1"/>
              <a:t>una</a:t>
            </a:r>
            <a:r>
              <a:rPr dirty="0"/>
              <a:t> dashboard</a:t>
            </a:r>
          </a:p>
          <a:p>
            <a:pPr marL="342900" indent="-342900" algn="just">
              <a:buFont typeface="Arial" panose="020B0604020202020204" pitchFamily="34" charset="0"/>
              <a:buChar char="•"/>
              <a:defRPr sz="2400"/>
            </a:pPr>
            <a:r>
              <a:rPr dirty="0"/>
              <a:t>Part</a:t>
            </a:r>
            <a:r>
              <a:rPr lang="it-IT" dirty="0"/>
              <a:t>ire</a:t>
            </a:r>
            <a:r>
              <a:rPr dirty="0"/>
              <a:t> da un</a:t>
            </a:r>
            <a:r>
              <a:rPr lang="it-IT" dirty="0"/>
              <a:t>a</a:t>
            </a:r>
            <a:r>
              <a:rPr dirty="0"/>
              <a:t> </a:t>
            </a:r>
            <a:r>
              <a:rPr lang="it-IT" dirty="0"/>
              <a:t>dashboard</a:t>
            </a:r>
            <a:r>
              <a:rPr dirty="0"/>
              <a:t> </a:t>
            </a:r>
            <a:r>
              <a:rPr dirty="0" err="1"/>
              <a:t>troppo</a:t>
            </a:r>
            <a:r>
              <a:rPr dirty="0"/>
              <a:t> </a:t>
            </a:r>
            <a:r>
              <a:rPr dirty="0" err="1"/>
              <a:t>compless</a:t>
            </a:r>
            <a:r>
              <a:rPr lang="it-IT" dirty="0"/>
              <a:t>a</a:t>
            </a:r>
            <a:r>
              <a:rPr dirty="0"/>
              <a:t> (</a:t>
            </a:r>
            <a:r>
              <a:rPr dirty="0" err="1"/>
              <a:t>si</a:t>
            </a:r>
            <a:r>
              <a:rPr dirty="0"/>
              <a:t> </a:t>
            </a:r>
            <a:r>
              <a:rPr dirty="0" err="1"/>
              <a:t>consigliano</a:t>
            </a:r>
            <a:r>
              <a:rPr dirty="0"/>
              <a:t> </a:t>
            </a:r>
            <a:r>
              <a:rPr dirty="0" err="1"/>
              <a:t>più</a:t>
            </a:r>
            <a:r>
              <a:rPr dirty="0"/>
              <a:t> </a:t>
            </a:r>
            <a:r>
              <a:rPr dirty="0" err="1"/>
              <a:t>prototipi</a:t>
            </a:r>
            <a:r>
              <a:rPr dirty="0"/>
              <a:t>, test e </a:t>
            </a:r>
            <a:r>
              <a:rPr dirty="0" err="1"/>
              <a:t>regolazione</a:t>
            </a:r>
            <a:r>
              <a:rPr dirty="0"/>
              <a:t>).</a:t>
            </a:r>
          </a:p>
          <a:p>
            <a:pPr marL="342900" indent="-342900" algn="just">
              <a:buFont typeface="Arial" panose="020B0604020202020204" pitchFamily="34" charset="0"/>
              <a:buChar char="•"/>
              <a:defRPr sz="2400"/>
            </a:pPr>
            <a:r>
              <a:rPr dirty="0" err="1"/>
              <a:t>Utilizzare</a:t>
            </a:r>
            <a:r>
              <a:rPr dirty="0"/>
              <a:t> </a:t>
            </a:r>
            <a:r>
              <a:rPr dirty="0" err="1"/>
              <a:t>indicatori</a:t>
            </a:r>
            <a:r>
              <a:rPr dirty="0"/>
              <a:t> </a:t>
            </a:r>
            <a:r>
              <a:rPr dirty="0" err="1"/>
              <a:t>che</a:t>
            </a:r>
            <a:r>
              <a:rPr dirty="0"/>
              <a:t> </a:t>
            </a:r>
            <a:r>
              <a:rPr dirty="0" err="1"/>
              <a:t>nessuno</a:t>
            </a:r>
            <a:r>
              <a:rPr dirty="0"/>
              <a:t> capisce.</a:t>
            </a:r>
          </a:p>
          <a:p>
            <a:pPr marL="342900" indent="-342900" algn="just">
              <a:buFont typeface="Arial" panose="020B0604020202020204" pitchFamily="34" charset="0"/>
              <a:buChar char="•"/>
              <a:defRPr sz="2400"/>
            </a:pPr>
            <a:r>
              <a:rPr dirty="0" err="1"/>
              <a:t>Ingombrare</a:t>
            </a:r>
            <a:r>
              <a:rPr dirty="0"/>
              <a:t> </a:t>
            </a:r>
            <a:r>
              <a:rPr lang="it-IT" dirty="0"/>
              <a:t>la dashboard</a:t>
            </a:r>
            <a:r>
              <a:rPr dirty="0"/>
              <a:t> con </a:t>
            </a:r>
            <a:r>
              <a:rPr dirty="0" err="1"/>
              <a:t>una</a:t>
            </a:r>
            <a:r>
              <a:rPr dirty="0"/>
              <a:t> </a:t>
            </a:r>
            <a:r>
              <a:rPr dirty="0" err="1"/>
              <a:t>grafica</a:t>
            </a:r>
            <a:r>
              <a:rPr dirty="0"/>
              <a:t> poco </a:t>
            </a:r>
            <a:r>
              <a:rPr dirty="0" err="1"/>
              <a:t>importante</a:t>
            </a:r>
            <a:r>
              <a:rPr dirty="0"/>
              <a:t> ed </a:t>
            </a:r>
            <a:r>
              <a:rPr dirty="0" err="1"/>
              <a:t>elementi</a:t>
            </a:r>
            <a:r>
              <a:rPr dirty="0"/>
              <a:t> </a:t>
            </a:r>
            <a:r>
              <a:rPr dirty="0" err="1"/>
              <a:t>stilizzati</a:t>
            </a:r>
            <a:r>
              <a:rPr dirty="0"/>
              <a:t> </a:t>
            </a:r>
            <a:r>
              <a:rPr dirty="0" err="1"/>
              <a:t>difficili</a:t>
            </a:r>
            <a:r>
              <a:rPr dirty="0"/>
              <a:t> da </a:t>
            </a:r>
            <a:r>
              <a:rPr dirty="0" err="1"/>
              <a:t>interpretare</a:t>
            </a:r>
            <a:r>
              <a:rPr dirty="0"/>
              <a:t>. </a:t>
            </a:r>
            <a:r>
              <a:rPr lang="it-IT" dirty="0"/>
              <a:t>La dashboard</a:t>
            </a:r>
            <a:r>
              <a:rPr dirty="0"/>
              <a:t> </a:t>
            </a:r>
            <a:r>
              <a:rPr dirty="0" err="1"/>
              <a:t>dovrebbe</a:t>
            </a:r>
            <a:r>
              <a:rPr dirty="0"/>
              <a:t> </a:t>
            </a:r>
            <a:r>
              <a:rPr dirty="0" err="1"/>
              <a:t>rimanere</a:t>
            </a:r>
            <a:r>
              <a:rPr dirty="0"/>
              <a:t> semplice (non </a:t>
            </a:r>
            <a:r>
              <a:rPr dirty="0" err="1"/>
              <a:t>semplicistico</a:t>
            </a:r>
            <a:r>
              <a:rPr dirty="0"/>
              <a:t>!) e </a:t>
            </a:r>
            <a:r>
              <a:rPr lang="it-IT" dirty="0"/>
              <a:t>risultare chiara</a:t>
            </a:r>
            <a:r>
              <a:rPr dirty="0"/>
              <a:t> </a:t>
            </a:r>
            <a:r>
              <a:rPr dirty="0" err="1"/>
              <a:t>visivamente</a:t>
            </a:r>
            <a:endParaRPr dirty="0"/>
          </a:p>
          <a:p>
            <a:pPr marL="342900" indent="-342900" algn="just">
              <a:buFont typeface="Arial" panose="020B0604020202020204" pitchFamily="34" charset="0"/>
              <a:buChar char="•"/>
              <a:defRPr sz="2400"/>
            </a:pPr>
            <a:r>
              <a:rPr dirty="0" err="1"/>
              <a:t>Sottovalutare</a:t>
            </a:r>
            <a:r>
              <a:rPr dirty="0"/>
              <a:t> il tempo e le </a:t>
            </a:r>
            <a:r>
              <a:rPr dirty="0" err="1"/>
              <a:t>risorse</a:t>
            </a:r>
            <a:r>
              <a:rPr dirty="0"/>
              <a:t> </a:t>
            </a:r>
            <a:r>
              <a:rPr dirty="0" err="1"/>
              <a:t>necessarie</a:t>
            </a:r>
            <a:r>
              <a:rPr dirty="0"/>
              <a:t> per </a:t>
            </a:r>
            <a:r>
              <a:rPr lang="it-IT" dirty="0"/>
              <a:t>la creazione della dashboard</a:t>
            </a:r>
            <a:endParaRPr sz="2400" dirty="0"/>
          </a:p>
          <a:p>
            <a:pPr marL="342900" indent="-342900" algn="just">
              <a:buFont typeface="Arial" panose="020B0604020202020204" pitchFamily="34" charset="0"/>
              <a:buChar char="•"/>
              <a:defRPr sz="2400"/>
            </a:pPr>
            <a:r>
              <a:rPr dirty="0" err="1"/>
              <a:t>Mancanza</a:t>
            </a:r>
            <a:r>
              <a:rPr dirty="0"/>
              <a:t> di </a:t>
            </a:r>
            <a:r>
              <a:rPr dirty="0" err="1"/>
              <a:t>sincronizzazione</a:t>
            </a:r>
            <a:r>
              <a:rPr dirty="0"/>
              <a:t> </a:t>
            </a:r>
            <a:r>
              <a:rPr dirty="0" err="1"/>
              <a:t>tra</a:t>
            </a:r>
            <a:r>
              <a:rPr dirty="0"/>
              <a:t> </a:t>
            </a:r>
            <a:r>
              <a:rPr dirty="0" err="1"/>
              <a:t>indicatori</a:t>
            </a:r>
            <a:r>
              <a:rPr dirty="0"/>
              <a:t> e </a:t>
            </a:r>
            <a:r>
              <a:rPr dirty="0" err="1"/>
              <a:t>obiettivi</a:t>
            </a:r>
            <a:r>
              <a:rPr dirty="0"/>
              <a:t> </a:t>
            </a:r>
            <a:r>
              <a:rPr dirty="0" err="1"/>
              <a:t>inclusi</a:t>
            </a:r>
            <a:r>
              <a:rPr dirty="0"/>
              <a:t>.</a:t>
            </a:r>
          </a:p>
          <a:p>
            <a:pPr marL="342900" indent="-342900" algn="just">
              <a:buFont typeface="Arial" panose="020B0604020202020204" pitchFamily="34" charset="0"/>
              <a:buChar char="•"/>
              <a:defRPr sz="2400"/>
            </a:pPr>
            <a:r>
              <a:rPr dirty="0" err="1"/>
              <a:t>L'uso</a:t>
            </a:r>
            <a:r>
              <a:rPr dirty="0"/>
              <a:t> di </a:t>
            </a:r>
            <a:r>
              <a:rPr dirty="0" err="1"/>
              <a:t>grafiche</a:t>
            </a:r>
            <a:r>
              <a:rPr dirty="0"/>
              <a:t> </a:t>
            </a:r>
            <a:r>
              <a:rPr dirty="0" err="1"/>
              <a:t>inefficienti</a:t>
            </a:r>
            <a:r>
              <a:rPr dirty="0"/>
              <a:t> </a:t>
            </a:r>
            <a:r>
              <a:rPr dirty="0" err="1"/>
              <a:t>che</a:t>
            </a:r>
            <a:r>
              <a:rPr dirty="0"/>
              <a:t> </a:t>
            </a:r>
            <a:r>
              <a:rPr dirty="0" err="1"/>
              <a:t>hanno</a:t>
            </a:r>
            <a:r>
              <a:rPr dirty="0"/>
              <a:t> un design non </a:t>
            </a:r>
            <a:r>
              <a:rPr dirty="0" err="1"/>
              <a:t>ispirato</a:t>
            </a:r>
            <a:r>
              <a:rPr dirty="0"/>
              <a:t> (3D, </a:t>
            </a:r>
            <a:r>
              <a:rPr dirty="0" err="1"/>
              <a:t>colori</a:t>
            </a:r>
            <a:r>
              <a:rPr dirty="0"/>
              <a:t> </a:t>
            </a:r>
            <a:r>
              <a:rPr dirty="0" err="1"/>
              <a:t>forti</a:t>
            </a:r>
            <a:r>
              <a:rPr dirty="0"/>
              <a:t>, </a:t>
            </a:r>
            <a:r>
              <a:rPr dirty="0" err="1"/>
              <a:t>grafica</a:t>
            </a:r>
            <a:r>
              <a:rPr dirty="0"/>
              <a:t> a torta con </a:t>
            </a:r>
            <a:r>
              <a:rPr dirty="0" err="1"/>
              <a:t>molte</a:t>
            </a:r>
            <a:r>
              <a:rPr dirty="0"/>
              <a:t> </a:t>
            </a:r>
            <a:r>
              <a:rPr dirty="0" err="1"/>
              <a:t>categorie</a:t>
            </a:r>
            <a:r>
              <a:rPr dirty="0"/>
              <a:t>). </a:t>
            </a:r>
          </a:p>
          <a:p>
            <a:pPr marL="342900" indent="-342900" algn="just">
              <a:buFont typeface="Arial" panose="020B0604020202020204" pitchFamily="34" charset="0"/>
              <a:buChar char="•"/>
              <a:defRPr sz="2400"/>
            </a:pPr>
            <a:r>
              <a:rPr lang="it-IT" dirty="0"/>
              <a:t>Trasmettere messaggi falsi con la dashboard. È necessario assicurarsi che la grafica non trasmetta un messaggio sbagliato che possa essere perpetuato</a:t>
            </a:r>
            <a:endParaRPr dirty="0"/>
          </a:p>
          <a:p>
            <a:pPr marL="342900" indent="-342900" algn="just">
              <a:buFont typeface="Arial" panose="020B0604020202020204" pitchFamily="34" charset="0"/>
              <a:buChar char="•"/>
              <a:defRPr sz="2400"/>
            </a:pPr>
            <a:r>
              <a:rPr dirty="0" err="1"/>
              <a:t>Creare</a:t>
            </a:r>
            <a:r>
              <a:rPr dirty="0"/>
              <a:t> </a:t>
            </a:r>
            <a:r>
              <a:rPr dirty="0" err="1"/>
              <a:t>una</a:t>
            </a:r>
            <a:r>
              <a:rPr dirty="0"/>
              <a:t> </a:t>
            </a:r>
            <a:r>
              <a:rPr dirty="0" err="1"/>
              <a:t>narrazione</a:t>
            </a:r>
            <a:r>
              <a:rPr dirty="0"/>
              <a:t> falsa </a:t>
            </a:r>
            <a:r>
              <a:rPr dirty="0" err="1"/>
              <a:t>basata</a:t>
            </a:r>
            <a:r>
              <a:rPr dirty="0"/>
              <a:t> </a:t>
            </a:r>
            <a:r>
              <a:rPr dirty="0" err="1"/>
              <a:t>sulla</a:t>
            </a:r>
            <a:r>
              <a:rPr dirty="0"/>
              <a:t> dashboard, </a:t>
            </a:r>
            <a:r>
              <a:rPr dirty="0" err="1"/>
              <a:t>creare</a:t>
            </a:r>
            <a:r>
              <a:rPr dirty="0"/>
              <a:t> </a:t>
            </a:r>
            <a:r>
              <a:rPr dirty="0" err="1"/>
              <a:t>scenari</a:t>
            </a:r>
            <a:r>
              <a:rPr dirty="0"/>
              <a:t> </a:t>
            </a:r>
            <a:r>
              <a:rPr dirty="0" err="1"/>
              <a:t>falsi</a:t>
            </a:r>
            <a:r>
              <a:rPr dirty="0"/>
              <a:t> per </a:t>
            </a:r>
            <a:r>
              <a:rPr dirty="0" err="1"/>
              <a:t>gli</a:t>
            </a:r>
            <a:r>
              <a:rPr dirty="0"/>
              <a:t> </a:t>
            </a:r>
            <a:r>
              <a:rPr dirty="0" err="1"/>
              <a:t>utenti</a:t>
            </a:r>
            <a:r>
              <a:rPr dirty="0"/>
              <a:t> </a:t>
            </a:r>
            <a:r>
              <a:rPr dirty="0" err="1"/>
              <a:t>sulla</a:t>
            </a:r>
            <a:r>
              <a:rPr dirty="0"/>
              <a:t> base di </a:t>
            </a:r>
            <a:r>
              <a:rPr dirty="0" err="1"/>
              <a:t>un'errata</a:t>
            </a:r>
            <a:r>
              <a:rPr dirty="0"/>
              <a:t> </a:t>
            </a:r>
            <a:r>
              <a:rPr dirty="0" err="1"/>
              <a:t>interpretazione</a:t>
            </a:r>
            <a:r>
              <a:rPr dirty="0"/>
              <a:t> </a:t>
            </a:r>
            <a:r>
              <a:rPr dirty="0" err="1"/>
              <a:t>dei</a:t>
            </a:r>
            <a:r>
              <a:rPr dirty="0"/>
              <a:t> </a:t>
            </a:r>
            <a:r>
              <a:rPr dirty="0" err="1"/>
              <a:t>dati</a:t>
            </a:r>
            <a:r>
              <a:rPr dirty="0"/>
              <a:t>.</a:t>
            </a:r>
            <a:endParaRPr sz="2400" dirty="0"/>
          </a:p>
          <a:p>
            <a:endParaRPr sz="2400" dirty="0">
              <a:ea typeface="Microsoft Sans Serif" panose="020B0604020202020204" pitchFamily="34" charset="0"/>
              <a:cs typeface="Microsoft Sans Serif" panose="020B0604020202020204" pitchFamily="34" charset="0"/>
            </a:endParaRPr>
          </a:p>
          <a:p>
            <a:endParaRPr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377456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0302240" cy="1384995"/>
          </a:xfrm>
          <a:prstGeom prst="rect">
            <a:avLst/>
          </a:prstGeom>
          <a:noFill/>
        </p:spPr>
        <p:txBody>
          <a:bodyPr wrap="square">
            <a:spAutoFit/>
          </a:bodyPr>
          <a:lstStyle/>
          <a:p>
            <a:pPr>
              <a:defRPr b="1">
                <a:solidFill>
                  <a:srgbClr val="E7686A"/>
                </a:solidFill>
                <a:ea typeface="Microsoft Sans Serif" panose="020B0604020202020204" pitchFamily="34" charset="0"/>
                <a:cs typeface="Microsoft Sans Serif" panose="020B0604020202020204" pitchFamily="34" charset="0"/>
              </a:defRPr>
            </a:pPr>
            <a:r>
              <a:rPr sz="4400"/>
              <a:t>Unità 2</a:t>
            </a:r>
            <a:r>
              <a:rPr sz="4000"/>
              <a:t>: Creazione di un dashboard efficace</a:t>
            </a:r>
          </a:p>
          <a:p>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2115800"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3 — Principi di </a:t>
            </a:r>
            <a:r>
              <a:rPr dirty="0" err="1"/>
              <a:t>progettazione</a:t>
            </a:r>
            <a:r>
              <a:rPr dirty="0"/>
              <a:t> e </a:t>
            </a:r>
            <a:r>
              <a:rPr dirty="0" err="1"/>
              <a:t>funzionalità</a:t>
            </a:r>
            <a:r>
              <a:rPr dirty="0"/>
              <a:t> di un</a:t>
            </a:r>
            <a:r>
              <a:rPr lang="it-IT" dirty="0"/>
              <a:t>a dashboard</a:t>
            </a:r>
            <a:endParaRPr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089439"/>
            <a:ext cx="16078200" cy="6801862"/>
          </a:xfrm>
          <a:prstGeom prst="rect">
            <a:avLst/>
          </a:prstGeom>
          <a:noFill/>
        </p:spPr>
        <p:txBody>
          <a:bodyPr wrap="square">
            <a:spAutoFit/>
          </a:bodyPr>
          <a:lstStyle/>
          <a:p>
            <a:pPr>
              <a:defRPr sz="2400" b="1"/>
            </a:pPr>
            <a:r>
              <a:rPr dirty="0"/>
              <a:t>Le </a:t>
            </a:r>
            <a:r>
              <a:rPr dirty="0" err="1"/>
              <a:t>migliori</a:t>
            </a:r>
            <a:r>
              <a:rPr dirty="0"/>
              <a:t> </a:t>
            </a:r>
            <a:r>
              <a:rPr dirty="0" err="1"/>
              <a:t>pratiche</a:t>
            </a:r>
            <a:r>
              <a:rPr dirty="0"/>
              <a:t> per </a:t>
            </a:r>
            <a:r>
              <a:rPr dirty="0" err="1"/>
              <a:t>creare</a:t>
            </a:r>
            <a:r>
              <a:rPr dirty="0"/>
              <a:t> un</a:t>
            </a:r>
            <a:r>
              <a:rPr lang="it-IT" dirty="0"/>
              <a:t>a</a:t>
            </a:r>
            <a:r>
              <a:rPr dirty="0"/>
              <a:t> Dashboard</a:t>
            </a:r>
          </a:p>
          <a:p>
            <a:pPr algn="just">
              <a:defRPr sz="2400" b="1"/>
            </a:pPr>
            <a:r>
              <a:rPr dirty="0"/>
              <a:t>1. </a:t>
            </a:r>
            <a:r>
              <a:rPr dirty="0" err="1"/>
              <a:t>Inserimento</a:t>
            </a:r>
            <a:r>
              <a:rPr dirty="0"/>
              <a:t> </a:t>
            </a:r>
            <a:r>
              <a:rPr dirty="0" err="1"/>
              <a:t>degli</a:t>
            </a:r>
            <a:r>
              <a:rPr dirty="0"/>
              <a:t> </a:t>
            </a:r>
            <a:r>
              <a:rPr dirty="0" err="1"/>
              <a:t>indicatori</a:t>
            </a:r>
            <a:r>
              <a:rPr dirty="0"/>
              <a:t> </a:t>
            </a:r>
            <a:r>
              <a:rPr dirty="0" err="1"/>
              <a:t>giusti</a:t>
            </a:r>
            <a:r>
              <a:rPr dirty="0"/>
              <a:t> </a:t>
            </a:r>
            <a:r>
              <a:rPr dirty="0" err="1"/>
              <a:t>nel</a:t>
            </a:r>
            <a:r>
              <a:rPr lang="it-IT" dirty="0"/>
              <a:t>la dashboard</a:t>
            </a:r>
            <a:endParaRPr sz="2400" b="1" dirty="0"/>
          </a:p>
          <a:p>
            <a:pPr algn="just">
              <a:defRPr sz="2400"/>
            </a:pPr>
            <a:r>
              <a:rPr dirty="0" err="1"/>
              <a:t>Includere</a:t>
            </a:r>
            <a:r>
              <a:rPr dirty="0"/>
              <a:t> </a:t>
            </a:r>
            <a:r>
              <a:rPr dirty="0" err="1"/>
              <a:t>gli</a:t>
            </a:r>
            <a:r>
              <a:rPr dirty="0"/>
              <a:t> </a:t>
            </a:r>
            <a:r>
              <a:rPr dirty="0" err="1"/>
              <a:t>indicatori</a:t>
            </a:r>
            <a:r>
              <a:rPr dirty="0"/>
              <a:t> </a:t>
            </a:r>
            <a:r>
              <a:rPr dirty="0" err="1"/>
              <a:t>giusti</a:t>
            </a:r>
            <a:r>
              <a:rPr dirty="0"/>
              <a:t> </a:t>
            </a:r>
            <a:r>
              <a:rPr dirty="0" err="1"/>
              <a:t>nel</a:t>
            </a:r>
            <a:r>
              <a:rPr lang="it-IT" dirty="0"/>
              <a:t>la dashboard</a:t>
            </a:r>
            <a:r>
              <a:rPr dirty="0"/>
              <a:t> è </a:t>
            </a:r>
            <a:r>
              <a:rPr dirty="0" err="1"/>
              <a:t>essenziale</a:t>
            </a:r>
            <a:endParaRPr dirty="0"/>
          </a:p>
          <a:p>
            <a:pPr algn="just">
              <a:defRPr sz="2400"/>
            </a:pPr>
            <a:r>
              <a:rPr dirty="0" err="1"/>
              <a:t>Gli</a:t>
            </a:r>
            <a:r>
              <a:rPr dirty="0"/>
              <a:t> </a:t>
            </a:r>
            <a:r>
              <a:rPr dirty="0" err="1"/>
              <a:t>indicatori</a:t>
            </a:r>
            <a:r>
              <a:rPr dirty="0"/>
              <a:t> </a:t>
            </a:r>
            <a:r>
              <a:rPr dirty="0" err="1"/>
              <a:t>devono</a:t>
            </a:r>
            <a:r>
              <a:rPr dirty="0"/>
              <a:t> </a:t>
            </a:r>
            <a:r>
              <a:rPr dirty="0" err="1"/>
              <a:t>essere</a:t>
            </a:r>
            <a:r>
              <a:rPr dirty="0"/>
              <a:t> </a:t>
            </a:r>
            <a:r>
              <a:rPr dirty="0" err="1"/>
              <a:t>essenziali</a:t>
            </a:r>
            <a:r>
              <a:rPr dirty="0"/>
              <a:t> e </a:t>
            </a:r>
            <a:r>
              <a:rPr dirty="0" err="1"/>
              <a:t>pertinenti</a:t>
            </a:r>
            <a:r>
              <a:rPr dirty="0"/>
              <a:t> </a:t>
            </a:r>
            <a:r>
              <a:rPr dirty="0" err="1"/>
              <a:t>agli</a:t>
            </a:r>
            <a:r>
              <a:rPr dirty="0"/>
              <a:t> </a:t>
            </a:r>
            <a:r>
              <a:rPr dirty="0" err="1"/>
              <a:t>obiettivi</a:t>
            </a:r>
            <a:r>
              <a:rPr dirty="0"/>
              <a:t> del</a:t>
            </a:r>
            <a:r>
              <a:rPr lang="it-IT" dirty="0"/>
              <a:t>la dashboard</a:t>
            </a:r>
            <a:r>
              <a:rPr dirty="0"/>
              <a:t> e al </a:t>
            </a:r>
            <a:r>
              <a:rPr dirty="0" err="1"/>
              <a:t>contesto</a:t>
            </a:r>
            <a:endParaRPr dirty="0"/>
          </a:p>
          <a:p>
            <a:pPr algn="just">
              <a:defRPr sz="2400"/>
            </a:pPr>
            <a:r>
              <a:rPr dirty="0"/>
              <a:t>2. </a:t>
            </a:r>
            <a:r>
              <a:rPr b="1" dirty="0" err="1"/>
              <a:t>Inclusione</a:t>
            </a:r>
            <a:r>
              <a:rPr b="1" dirty="0"/>
              <a:t> di </a:t>
            </a:r>
            <a:r>
              <a:rPr b="1" dirty="0" err="1"/>
              <a:t>elementi</a:t>
            </a:r>
            <a:r>
              <a:rPr b="1" dirty="0"/>
              <a:t> </a:t>
            </a:r>
            <a:r>
              <a:rPr b="1" dirty="0" err="1"/>
              <a:t>visivi</a:t>
            </a:r>
            <a:endParaRPr b="1" dirty="0"/>
          </a:p>
          <a:p>
            <a:pPr algn="just">
              <a:defRPr sz="2400"/>
            </a:pPr>
            <a:r>
              <a:rPr lang="it-IT" dirty="0"/>
              <a:t>Le dashboard</a:t>
            </a:r>
            <a:r>
              <a:rPr dirty="0"/>
              <a:t> </a:t>
            </a:r>
            <a:r>
              <a:rPr dirty="0" err="1"/>
              <a:t>devono</a:t>
            </a:r>
            <a:r>
              <a:rPr dirty="0"/>
              <a:t> </a:t>
            </a:r>
            <a:r>
              <a:rPr dirty="0" err="1"/>
              <a:t>essere</a:t>
            </a:r>
            <a:r>
              <a:rPr dirty="0"/>
              <a:t> </a:t>
            </a:r>
            <a:r>
              <a:rPr dirty="0" err="1"/>
              <a:t>facili</a:t>
            </a:r>
            <a:r>
              <a:rPr dirty="0"/>
              <a:t> da </a:t>
            </a:r>
            <a:r>
              <a:rPr dirty="0" err="1"/>
              <a:t>leggere</a:t>
            </a:r>
            <a:r>
              <a:rPr dirty="0"/>
              <a:t> e da </a:t>
            </a:r>
            <a:r>
              <a:rPr dirty="0" err="1"/>
              <a:t>interpretare</a:t>
            </a:r>
            <a:r>
              <a:rPr dirty="0"/>
              <a:t> </a:t>
            </a:r>
            <a:r>
              <a:rPr dirty="0" err="1"/>
              <a:t>rapidamente</a:t>
            </a:r>
            <a:endParaRPr dirty="0"/>
          </a:p>
          <a:p>
            <a:pPr algn="just">
              <a:defRPr sz="2400"/>
            </a:pPr>
            <a:r>
              <a:rPr dirty="0" err="1"/>
              <a:t>Evitare</a:t>
            </a:r>
            <a:r>
              <a:rPr dirty="0"/>
              <a:t> di </a:t>
            </a:r>
            <a:r>
              <a:rPr dirty="0" err="1"/>
              <a:t>includere</a:t>
            </a:r>
            <a:r>
              <a:rPr dirty="0"/>
              <a:t> </a:t>
            </a:r>
            <a:r>
              <a:rPr dirty="0" err="1"/>
              <a:t>tabelle</a:t>
            </a:r>
            <a:r>
              <a:rPr dirty="0"/>
              <a:t> con un </a:t>
            </a:r>
            <a:r>
              <a:rPr dirty="0" err="1"/>
              <a:t>sacco</a:t>
            </a:r>
            <a:r>
              <a:rPr dirty="0"/>
              <a:t> di </a:t>
            </a:r>
            <a:r>
              <a:rPr dirty="0" err="1"/>
              <a:t>informazioni</a:t>
            </a:r>
            <a:r>
              <a:rPr dirty="0"/>
              <a:t>, in </a:t>
            </a:r>
            <a:r>
              <a:rPr dirty="0" err="1"/>
              <a:t>quanto</a:t>
            </a:r>
            <a:r>
              <a:rPr dirty="0"/>
              <a:t> </a:t>
            </a:r>
            <a:r>
              <a:rPr dirty="0" err="1"/>
              <a:t>rende</a:t>
            </a:r>
            <a:r>
              <a:rPr dirty="0"/>
              <a:t> difficile </a:t>
            </a:r>
            <a:r>
              <a:rPr dirty="0" err="1"/>
              <a:t>inviare</a:t>
            </a:r>
            <a:r>
              <a:rPr dirty="0"/>
              <a:t> il </a:t>
            </a:r>
            <a:r>
              <a:rPr dirty="0" err="1"/>
              <a:t>messaggio</a:t>
            </a:r>
            <a:endParaRPr dirty="0"/>
          </a:p>
          <a:p>
            <a:pPr algn="just">
              <a:defRPr sz="2600"/>
            </a:pPr>
            <a:r>
              <a:rPr b="1" dirty="0" err="1"/>
              <a:t>Gli</a:t>
            </a:r>
            <a:r>
              <a:rPr b="1" dirty="0"/>
              <a:t> </a:t>
            </a:r>
            <a:r>
              <a:rPr b="1" dirty="0" err="1"/>
              <a:t>elementi</a:t>
            </a:r>
            <a:r>
              <a:rPr b="1" dirty="0"/>
              <a:t> </a:t>
            </a:r>
            <a:r>
              <a:rPr b="1" dirty="0" err="1"/>
              <a:t>della</a:t>
            </a:r>
            <a:r>
              <a:rPr b="1" dirty="0"/>
              <a:t> </a:t>
            </a:r>
            <a:r>
              <a:rPr b="1" dirty="0" err="1"/>
              <a:t>percezione</a:t>
            </a:r>
            <a:r>
              <a:rPr b="1" dirty="0"/>
              <a:t> </a:t>
            </a:r>
            <a:r>
              <a:rPr b="1" dirty="0" err="1"/>
              <a:t>visiva</a:t>
            </a:r>
            <a:r>
              <a:rPr b="1" dirty="0"/>
              <a:t> </a:t>
            </a:r>
            <a:r>
              <a:rPr b="1" dirty="0" err="1"/>
              <a:t>sono</a:t>
            </a:r>
            <a:r>
              <a:rPr b="1" dirty="0"/>
              <a:t> </a:t>
            </a:r>
            <a:r>
              <a:rPr b="1" dirty="0" err="1"/>
              <a:t>utilizzati</a:t>
            </a:r>
            <a:r>
              <a:rPr b="1" dirty="0"/>
              <a:t> come</a:t>
            </a:r>
            <a:r>
              <a:rPr dirty="0"/>
              <a:t>: </a:t>
            </a:r>
            <a:r>
              <a:rPr dirty="0" err="1"/>
              <a:t>forme</a:t>
            </a:r>
            <a:r>
              <a:rPr dirty="0"/>
              <a:t>, </a:t>
            </a:r>
            <a:r>
              <a:rPr dirty="0" err="1"/>
              <a:t>colori</a:t>
            </a:r>
            <a:r>
              <a:rPr dirty="0"/>
              <a:t>, </a:t>
            </a:r>
            <a:r>
              <a:rPr dirty="0" err="1"/>
              <a:t>linee</a:t>
            </a:r>
            <a:r>
              <a:rPr dirty="0"/>
              <a:t>, </a:t>
            </a:r>
            <a:r>
              <a:rPr dirty="0" err="1"/>
              <a:t>sfumature</a:t>
            </a:r>
            <a:r>
              <a:rPr dirty="0"/>
              <a:t> di </a:t>
            </a:r>
            <a:r>
              <a:rPr dirty="0" err="1"/>
              <a:t>colore</a:t>
            </a:r>
            <a:r>
              <a:rPr dirty="0"/>
              <a:t>, </a:t>
            </a:r>
            <a:r>
              <a:rPr dirty="0" err="1"/>
              <a:t>ecc</a:t>
            </a:r>
            <a:r>
              <a:rPr dirty="0"/>
              <a:t>.</a:t>
            </a:r>
          </a:p>
          <a:p>
            <a:pPr algn="just">
              <a:defRPr sz="2600"/>
            </a:pPr>
            <a:r>
              <a:rPr b="1" dirty="0" err="1"/>
              <a:t>Evit</a:t>
            </a:r>
            <a:r>
              <a:rPr lang="it-IT" b="1" dirty="0"/>
              <a:t>are</a:t>
            </a:r>
            <a:r>
              <a:rPr b="1" dirty="0"/>
              <a:t>: </a:t>
            </a:r>
            <a:r>
              <a:rPr dirty="0" err="1"/>
              <a:t>Grafica</a:t>
            </a:r>
            <a:r>
              <a:rPr dirty="0"/>
              <a:t> 3D, </a:t>
            </a:r>
            <a:r>
              <a:rPr dirty="0" err="1"/>
              <a:t>grafica</a:t>
            </a:r>
            <a:r>
              <a:rPr dirty="0"/>
              <a:t> non </a:t>
            </a:r>
            <a:r>
              <a:rPr dirty="0" err="1"/>
              <a:t>comunemente</a:t>
            </a:r>
            <a:r>
              <a:rPr dirty="0"/>
              <a:t> </a:t>
            </a:r>
            <a:r>
              <a:rPr dirty="0" err="1"/>
              <a:t>utilizzata</a:t>
            </a:r>
            <a:r>
              <a:rPr dirty="0"/>
              <a:t>, </a:t>
            </a:r>
            <a:r>
              <a:rPr dirty="0" err="1"/>
              <a:t>elementi</a:t>
            </a:r>
            <a:r>
              <a:rPr dirty="0"/>
              <a:t> </a:t>
            </a:r>
            <a:r>
              <a:rPr dirty="0" err="1"/>
              <a:t>troppo</a:t>
            </a:r>
            <a:r>
              <a:rPr dirty="0"/>
              <a:t> </a:t>
            </a:r>
            <a:r>
              <a:rPr dirty="0" err="1"/>
              <a:t>stilizzati</a:t>
            </a:r>
            <a:r>
              <a:rPr dirty="0"/>
              <a:t>. </a:t>
            </a:r>
            <a:endParaRPr sz="2600" dirty="0"/>
          </a:p>
          <a:p>
            <a:pPr algn="just">
              <a:defRPr sz="2400" b="1"/>
            </a:pPr>
            <a:r>
              <a:rPr dirty="0"/>
              <a:t>3. </a:t>
            </a:r>
            <a:r>
              <a:rPr dirty="0" err="1"/>
              <a:t>Inclusione</a:t>
            </a:r>
            <a:r>
              <a:rPr dirty="0"/>
              <a:t> di </a:t>
            </a:r>
            <a:r>
              <a:rPr dirty="0" err="1"/>
              <a:t>elementi</a:t>
            </a:r>
            <a:r>
              <a:rPr dirty="0"/>
              <a:t> </a:t>
            </a:r>
            <a:r>
              <a:rPr dirty="0" err="1"/>
              <a:t>interattivi</a:t>
            </a:r>
            <a:endParaRPr sz="2400" b="1" dirty="0"/>
          </a:p>
          <a:p>
            <a:pPr algn="just">
              <a:defRPr sz="2400"/>
            </a:pPr>
            <a:r>
              <a:rPr lang="it-IT" dirty="0"/>
              <a:t>Le</a:t>
            </a:r>
            <a:r>
              <a:rPr dirty="0"/>
              <a:t> dashboard </a:t>
            </a:r>
            <a:r>
              <a:rPr dirty="0" err="1"/>
              <a:t>devono</a:t>
            </a:r>
            <a:r>
              <a:rPr dirty="0"/>
              <a:t> </a:t>
            </a:r>
            <a:r>
              <a:rPr dirty="0" err="1"/>
              <a:t>essere</a:t>
            </a:r>
            <a:r>
              <a:rPr dirty="0"/>
              <a:t> </a:t>
            </a:r>
            <a:r>
              <a:rPr dirty="0" err="1"/>
              <a:t>interattiv</a:t>
            </a:r>
            <a:r>
              <a:rPr lang="it-IT" dirty="0"/>
              <a:t>e</a:t>
            </a:r>
            <a:r>
              <a:rPr dirty="0"/>
              <a:t> </a:t>
            </a:r>
            <a:r>
              <a:rPr dirty="0" err="1"/>
              <a:t>nel</a:t>
            </a:r>
            <a:r>
              <a:rPr dirty="0"/>
              <a:t> senso </a:t>
            </a:r>
            <a:r>
              <a:rPr dirty="0" err="1"/>
              <a:t>che</a:t>
            </a:r>
            <a:r>
              <a:rPr dirty="0"/>
              <a:t> </a:t>
            </a:r>
            <a:r>
              <a:rPr dirty="0" err="1"/>
              <a:t>gli</a:t>
            </a:r>
            <a:r>
              <a:rPr dirty="0"/>
              <a:t> </a:t>
            </a:r>
            <a:r>
              <a:rPr dirty="0" err="1"/>
              <a:t>utenti</a:t>
            </a:r>
            <a:r>
              <a:rPr dirty="0"/>
              <a:t> </a:t>
            </a:r>
            <a:r>
              <a:rPr dirty="0" err="1"/>
              <a:t>devono</a:t>
            </a:r>
            <a:r>
              <a:rPr dirty="0"/>
              <a:t> </a:t>
            </a:r>
            <a:r>
              <a:rPr dirty="0" err="1"/>
              <a:t>personalizzarl</a:t>
            </a:r>
            <a:r>
              <a:rPr lang="it-IT" dirty="0"/>
              <a:t>e</a:t>
            </a:r>
            <a:r>
              <a:rPr dirty="0"/>
              <a:t> per </a:t>
            </a:r>
            <a:r>
              <a:rPr dirty="0" err="1"/>
              <a:t>ottenere</a:t>
            </a:r>
            <a:r>
              <a:rPr dirty="0"/>
              <a:t> le </a:t>
            </a:r>
            <a:r>
              <a:rPr dirty="0" err="1"/>
              <a:t>informazioni</a:t>
            </a:r>
            <a:r>
              <a:rPr dirty="0"/>
              <a:t> di cui </a:t>
            </a:r>
            <a:r>
              <a:rPr dirty="0" err="1"/>
              <a:t>hanno</a:t>
            </a:r>
            <a:r>
              <a:rPr dirty="0"/>
              <a:t> </a:t>
            </a:r>
            <a:r>
              <a:rPr dirty="0" err="1"/>
              <a:t>bisogno</a:t>
            </a:r>
            <a:r>
              <a:rPr dirty="0"/>
              <a:t>. </a:t>
            </a:r>
            <a:r>
              <a:rPr lang="it-IT" dirty="0"/>
              <a:t>Le dashboard interattive</a:t>
            </a:r>
            <a:r>
              <a:rPr dirty="0"/>
              <a:t> </a:t>
            </a:r>
            <a:r>
              <a:rPr dirty="0" err="1"/>
              <a:t>contenenti</a:t>
            </a:r>
            <a:r>
              <a:rPr dirty="0"/>
              <a:t> </a:t>
            </a:r>
            <a:r>
              <a:rPr dirty="0" err="1"/>
              <a:t>molti</a:t>
            </a:r>
            <a:r>
              <a:rPr dirty="0"/>
              <a:t> </a:t>
            </a:r>
            <a:r>
              <a:rPr dirty="0" err="1"/>
              <a:t>elementi</a:t>
            </a:r>
            <a:r>
              <a:rPr dirty="0"/>
              <a:t> </a:t>
            </a:r>
            <a:r>
              <a:rPr dirty="0" err="1"/>
              <a:t>visivi</a:t>
            </a:r>
            <a:r>
              <a:rPr dirty="0"/>
              <a:t> </a:t>
            </a:r>
            <a:r>
              <a:rPr dirty="0" err="1"/>
              <a:t>dovrebbero</a:t>
            </a:r>
            <a:r>
              <a:rPr dirty="0"/>
              <a:t> </a:t>
            </a:r>
            <a:r>
              <a:rPr dirty="0" err="1"/>
              <a:t>consentire</a:t>
            </a:r>
            <a:r>
              <a:rPr dirty="0"/>
              <a:t> al </a:t>
            </a:r>
            <a:r>
              <a:rPr dirty="0" err="1"/>
              <a:t>pubblico</a:t>
            </a:r>
            <a:r>
              <a:rPr dirty="0"/>
              <a:t> di </a:t>
            </a:r>
            <a:r>
              <a:rPr dirty="0" err="1"/>
              <a:t>svolgere</a:t>
            </a:r>
            <a:r>
              <a:rPr dirty="0"/>
              <a:t> </a:t>
            </a:r>
            <a:r>
              <a:rPr dirty="0" err="1"/>
              <a:t>attività</a:t>
            </a:r>
            <a:r>
              <a:rPr dirty="0"/>
              <a:t> </a:t>
            </a:r>
            <a:r>
              <a:rPr dirty="0" err="1"/>
              <a:t>analitiche</a:t>
            </a:r>
            <a:r>
              <a:rPr dirty="0"/>
              <a:t> di base </a:t>
            </a:r>
            <a:r>
              <a:rPr dirty="0" err="1"/>
              <a:t>quali</a:t>
            </a:r>
            <a:r>
              <a:rPr dirty="0"/>
              <a:t>: </a:t>
            </a:r>
            <a:r>
              <a:rPr b="1" dirty="0" err="1"/>
              <a:t>filtrare</a:t>
            </a:r>
            <a:r>
              <a:rPr b="1" dirty="0"/>
              <a:t> </a:t>
            </a:r>
            <a:r>
              <a:rPr b="1" dirty="0" err="1"/>
              <a:t>gli</a:t>
            </a:r>
            <a:r>
              <a:rPr b="1" dirty="0"/>
              <a:t> </a:t>
            </a:r>
            <a:r>
              <a:rPr b="1" dirty="0" err="1"/>
              <a:t>elementi</a:t>
            </a:r>
            <a:r>
              <a:rPr b="1" dirty="0"/>
              <a:t>, </a:t>
            </a:r>
            <a:r>
              <a:rPr b="1" dirty="0" err="1"/>
              <a:t>dettagliare</a:t>
            </a:r>
            <a:r>
              <a:rPr b="1" dirty="0"/>
              <a:t> le </a:t>
            </a:r>
            <a:r>
              <a:rPr b="1" dirty="0" err="1"/>
              <a:t>informazioni</a:t>
            </a:r>
            <a:r>
              <a:rPr b="1" dirty="0"/>
              <a:t> o </a:t>
            </a:r>
            <a:r>
              <a:rPr b="1" dirty="0" err="1"/>
              <a:t>esaminare</a:t>
            </a:r>
            <a:r>
              <a:rPr b="1" dirty="0"/>
              <a:t> </a:t>
            </a:r>
            <a:r>
              <a:rPr b="1" dirty="0" err="1"/>
              <a:t>i</a:t>
            </a:r>
            <a:r>
              <a:rPr b="1" dirty="0"/>
              <a:t> </a:t>
            </a:r>
            <a:r>
              <a:rPr b="1" dirty="0" err="1"/>
              <a:t>dati</a:t>
            </a:r>
            <a:r>
              <a:rPr b="1" dirty="0"/>
              <a:t> </a:t>
            </a:r>
            <a:r>
              <a:rPr b="1" dirty="0" err="1"/>
              <a:t>sottostanti</a:t>
            </a:r>
            <a:r>
              <a:rPr b="1" dirty="0"/>
              <a:t> ai </a:t>
            </a:r>
            <a:r>
              <a:rPr b="1" dirty="0" err="1"/>
              <a:t>grafici</a:t>
            </a:r>
            <a:r>
              <a:rPr b="1" dirty="0"/>
              <a:t>. </a:t>
            </a:r>
            <a:r>
              <a:rPr dirty="0" err="1"/>
              <a:t>L'interattività</a:t>
            </a:r>
            <a:r>
              <a:rPr dirty="0"/>
              <a:t> </a:t>
            </a:r>
            <a:r>
              <a:rPr dirty="0" err="1"/>
              <a:t>deve</a:t>
            </a:r>
            <a:r>
              <a:rPr dirty="0"/>
              <a:t> </a:t>
            </a:r>
            <a:r>
              <a:rPr dirty="0" err="1"/>
              <a:t>essere</a:t>
            </a:r>
            <a:r>
              <a:rPr dirty="0"/>
              <a:t> </a:t>
            </a:r>
            <a:r>
              <a:rPr dirty="0" err="1"/>
              <a:t>fatta</a:t>
            </a:r>
            <a:r>
              <a:rPr dirty="0"/>
              <a:t> </a:t>
            </a:r>
            <a:r>
              <a:rPr dirty="0" err="1"/>
              <a:t>facilmente</a:t>
            </a:r>
            <a:r>
              <a:rPr dirty="0"/>
              <a:t>, con un </a:t>
            </a:r>
            <a:r>
              <a:rPr dirty="0" err="1"/>
              <a:t>minimo</a:t>
            </a:r>
            <a:r>
              <a:rPr dirty="0"/>
              <a:t> di </a:t>
            </a:r>
            <a:r>
              <a:rPr dirty="0" err="1"/>
              <a:t>allenamento</a:t>
            </a:r>
            <a:r>
              <a:rPr dirty="0"/>
              <a:t>.</a:t>
            </a:r>
          </a:p>
          <a:p>
            <a:pPr algn="just">
              <a:defRPr sz="2400" b="1"/>
            </a:pPr>
            <a:r>
              <a:rPr dirty="0"/>
              <a:t>4. </a:t>
            </a:r>
            <a:r>
              <a:rPr dirty="0" err="1"/>
              <a:t>Mantenere</a:t>
            </a:r>
            <a:r>
              <a:rPr dirty="0"/>
              <a:t> le </a:t>
            </a:r>
            <a:r>
              <a:rPr dirty="0" err="1"/>
              <a:t>informazioni</a:t>
            </a:r>
            <a:r>
              <a:rPr dirty="0"/>
              <a:t> </a:t>
            </a:r>
            <a:r>
              <a:rPr dirty="0" err="1"/>
              <a:t>attuali</a:t>
            </a:r>
            <a:r>
              <a:rPr dirty="0"/>
              <a:t> del</a:t>
            </a:r>
            <a:r>
              <a:rPr lang="it-IT" dirty="0"/>
              <a:t>la dashboard</a:t>
            </a:r>
            <a:endParaRPr dirty="0"/>
          </a:p>
          <a:p>
            <a:pPr algn="just">
              <a:defRPr sz="2400" b="1"/>
            </a:pPr>
            <a:r>
              <a:rPr dirty="0"/>
              <a:t>5. </a:t>
            </a:r>
            <a:r>
              <a:rPr lang="it-IT" dirty="0"/>
              <a:t>La dashboard</a:t>
            </a:r>
            <a:r>
              <a:rPr dirty="0"/>
              <a:t> </a:t>
            </a:r>
            <a:r>
              <a:rPr dirty="0" err="1"/>
              <a:t>deve</a:t>
            </a:r>
            <a:r>
              <a:rPr dirty="0"/>
              <a:t> </a:t>
            </a:r>
            <a:r>
              <a:rPr dirty="0" err="1"/>
              <a:t>essere</a:t>
            </a:r>
            <a:r>
              <a:rPr dirty="0"/>
              <a:t> di facile accesso e </a:t>
            </a:r>
            <a:r>
              <a:rPr dirty="0" err="1"/>
              <a:t>utilizzo</a:t>
            </a:r>
            <a:endParaRPr dirty="0"/>
          </a:p>
          <a:p>
            <a:pPr algn="just"/>
            <a:endParaRPr sz="2400" dirty="0">
              <a:ea typeface="Microsoft Sans Serif" panose="020B0604020202020204" pitchFamily="34" charset="0"/>
              <a:cs typeface="Microsoft Sans Serif" panose="020B0604020202020204" pitchFamily="34" charset="0"/>
            </a:endParaRPr>
          </a:p>
          <a:p>
            <a:endParaRPr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78814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t>Unità 3: Studio di caso</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954107"/>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t>Sezione 1: Definizione del problema</a:t>
            </a:r>
          </a:p>
          <a:p>
            <a:endParaRPr sz="2800" b="1">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4935200" cy="3785652"/>
          </a:xfrm>
          <a:prstGeom prst="rect">
            <a:avLst/>
          </a:prstGeom>
          <a:noFill/>
        </p:spPr>
        <p:txBody>
          <a:bodyPr wrap="square">
            <a:spAutoFit/>
          </a:bodyPr>
          <a:lstStyle/>
          <a:p>
            <a:pPr>
              <a:defRPr sz="2400" b="1"/>
            </a:pPr>
            <a:r>
              <a:rPr dirty="0" err="1"/>
              <a:t>Contesto</a:t>
            </a:r>
            <a:endParaRPr sz="2400" dirty="0"/>
          </a:p>
          <a:p>
            <a:pPr>
              <a:defRPr sz="2400" i="1"/>
            </a:pPr>
            <a:r>
              <a:rPr lang="it-IT" sz="2400" dirty="0">
                <a:ea typeface="Microsoft Sans Serif" panose="020B0604020202020204" pitchFamily="34" charset="0"/>
                <a:cs typeface="Microsoft Sans Serif" panose="020B0604020202020204" pitchFamily="34" charset="0"/>
              </a:rPr>
              <a:t>La direzione dell'azienda è interessata a monitorare le vendite realizzate per contea, nonché a evidenziare le contee e le categorie di prodotti con un basso tasso di profitto e qual è la dinamica mensile delle vendite e del tasso di profitto nel 2018. A livello di contea, l'interesse è rivolto alle contee che hanno registrato perdite, a quelle con redditività fino al 10%, tra il 10% e il 20% e oltre il 20%.</a:t>
            </a:r>
          </a:p>
          <a:p>
            <a:pPr>
              <a:defRPr sz="2400" i="1"/>
            </a:pPr>
            <a:r>
              <a:rPr lang="it-IT" sz="2400" dirty="0">
                <a:ea typeface="Microsoft Sans Serif" panose="020B0604020202020204" pitchFamily="34" charset="0"/>
                <a:cs typeface="Microsoft Sans Serif" panose="020B0604020202020204" pitchFamily="34" charset="0"/>
              </a:rPr>
              <a:t>A livello di regioni di sviluppo, il tasso di profitto deve essere superiore al 20% affinché il team di coordinamento regionale raggiunga l'obiettivo di redditività. Di particolare interesse sono le regioni in perdita.</a:t>
            </a:r>
          </a:p>
          <a:p>
            <a:pPr>
              <a:defRPr sz="2400" i="1"/>
            </a:pPr>
            <a:r>
              <a:rPr lang="it-IT" sz="2400" dirty="0">
                <a:ea typeface="Microsoft Sans Serif" panose="020B0604020202020204" pitchFamily="34" charset="0"/>
                <a:cs typeface="Microsoft Sans Serif" panose="020B0604020202020204" pitchFamily="34" charset="0"/>
              </a:rPr>
              <a:t>La direzione vuole anche sapere quali sono le contee che registrano le vendite più elevate per cliente (top / ranking), con la possibilità di visualizzare i segmenti di clientela e le categorie di prodotto.</a:t>
            </a:r>
            <a:endParaRPr sz="2400" dirty="0">
              <a:ea typeface="Microsoft Sans Serif" panose="020B0604020202020204" pitchFamily="34" charset="0"/>
              <a:cs typeface="Microsoft Sans Serif" panose="020B0604020202020204" pitchFamily="34" charset="0"/>
            </a:endParaRPr>
          </a:p>
          <a:p>
            <a:endParaRPr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539637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t>Unità 3: Studio di caso</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954107"/>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t>Sezione 1: Definizione del problema</a:t>
            </a:r>
          </a:p>
          <a:p>
            <a:endParaRPr sz="2800" b="1">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5544800" cy="6370975"/>
          </a:xfrm>
          <a:prstGeom prst="rect">
            <a:avLst/>
          </a:prstGeom>
          <a:noFill/>
        </p:spPr>
        <p:txBody>
          <a:bodyPr wrap="square">
            <a:spAutoFit/>
          </a:bodyPr>
          <a:lstStyle/>
          <a:p>
            <a:pPr>
              <a:defRPr sz="2400" b="1"/>
            </a:pPr>
            <a:r>
              <a:rPr dirty="0" err="1"/>
              <a:t>Indicatori</a:t>
            </a:r>
            <a:r>
              <a:rPr dirty="0"/>
              <a:t> da </a:t>
            </a:r>
            <a:r>
              <a:rPr dirty="0" err="1"/>
              <a:t>includere</a:t>
            </a:r>
            <a:endParaRPr sz="2400" dirty="0"/>
          </a:p>
          <a:p>
            <a:pPr>
              <a:defRPr sz="2400"/>
            </a:pPr>
            <a:r>
              <a:rPr dirty="0"/>
              <a:t>Al fine di </a:t>
            </a:r>
            <a:r>
              <a:rPr dirty="0" err="1"/>
              <a:t>creare</a:t>
            </a:r>
            <a:r>
              <a:rPr dirty="0"/>
              <a:t> un</a:t>
            </a:r>
            <a:r>
              <a:rPr lang="it-IT" dirty="0"/>
              <a:t>a</a:t>
            </a:r>
            <a:r>
              <a:rPr dirty="0"/>
              <a:t> </a:t>
            </a:r>
            <a:r>
              <a:rPr lang="it-IT" dirty="0"/>
              <a:t>dashboard</a:t>
            </a:r>
            <a:r>
              <a:rPr dirty="0"/>
              <a:t> </a:t>
            </a:r>
            <a:r>
              <a:rPr dirty="0" err="1"/>
              <a:t>che</a:t>
            </a:r>
            <a:r>
              <a:rPr dirty="0"/>
              <a:t> </a:t>
            </a:r>
            <a:r>
              <a:rPr dirty="0" err="1"/>
              <a:t>soddisfi</a:t>
            </a:r>
            <a:r>
              <a:rPr dirty="0"/>
              <a:t> le </a:t>
            </a:r>
            <a:r>
              <a:rPr dirty="0" err="1"/>
              <a:t>esigenze</a:t>
            </a:r>
            <a:r>
              <a:rPr dirty="0"/>
              <a:t> del </a:t>
            </a:r>
            <a:r>
              <a:rPr dirty="0" err="1"/>
              <a:t>pubblico</a:t>
            </a:r>
            <a:r>
              <a:rPr dirty="0"/>
              <a:t>, </a:t>
            </a:r>
            <a:r>
              <a:rPr dirty="0" err="1"/>
              <a:t>dovremo</a:t>
            </a:r>
            <a:r>
              <a:rPr dirty="0"/>
              <a:t> </a:t>
            </a:r>
            <a:r>
              <a:rPr dirty="0" err="1"/>
              <a:t>includere</a:t>
            </a:r>
            <a:r>
              <a:rPr dirty="0"/>
              <a:t> </a:t>
            </a:r>
            <a:r>
              <a:rPr dirty="0" err="1"/>
              <a:t>i</a:t>
            </a:r>
            <a:r>
              <a:rPr dirty="0"/>
              <a:t> </a:t>
            </a:r>
            <a:r>
              <a:rPr dirty="0" err="1"/>
              <a:t>seguenti</a:t>
            </a:r>
            <a:r>
              <a:rPr dirty="0"/>
              <a:t> </a:t>
            </a:r>
            <a:r>
              <a:rPr dirty="0" err="1"/>
              <a:t>indicatori</a:t>
            </a:r>
            <a:r>
              <a:rPr dirty="0"/>
              <a:t>:</a:t>
            </a:r>
          </a:p>
          <a:p>
            <a:pPr lvl="0">
              <a:defRPr sz="2400"/>
            </a:pPr>
            <a:r>
              <a:rPr dirty="0" err="1"/>
              <a:t>Vendite</a:t>
            </a:r>
            <a:r>
              <a:rPr dirty="0"/>
              <a:t> </a:t>
            </a:r>
            <a:r>
              <a:rPr dirty="0" err="1"/>
              <a:t>totali</a:t>
            </a:r>
            <a:r>
              <a:rPr dirty="0"/>
              <a:t> per </a:t>
            </a:r>
            <a:r>
              <a:rPr dirty="0" err="1"/>
              <a:t>contea</a:t>
            </a:r>
            <a:endParaRPr dirty="0"/>
          </a:p>
          <a:p>
            <a:pPr lvl="0">
              <a:defRPr sz="2400"/>
            </a:pPr>
            <a:r>
              <a:rPr dirty="0"/>
              <a:t>Tasso di </a:t>
            </a:r>
            <a:r>
              <a:rPr dirty="0" err="1"/>
              <a:t>profitto</a:t>
            </a:r>
            <a:r>
              <a:rPr dirty="0"/>
              <a:t> per </a:t>
            </a:r>
            <a:r>
              <a:rPr dirty="0" err="1"/>
              <a:t>contea</a:t>
            </a:r>
            <a:r>
              <a:rPr dirty="0"/>
              <a:t>/</a:t>
            </a:r>
            <a:r>
              <a:rPr dirty="0" err="1"/>
              <a:t>categorie</a:t>
            </a:r>
            <a:r>
              <a:rPr dirty="0"/>
              <a:t> di </a:t>
            </a:r>
            <a:r>
              <a:rPr dirty="0" err="1"/>
              <a:t>prodotti</a:t>
            </a:r>
            <a:r>
              <a:rPr dirty="0"/>
              <a:t>/</a:t>
            </a:r>
            <a:r>
              <a:rPr dirty="0" err="1"/>
              <a:t>mesi</a:t>
            </a:r>
            <a:r>
              <a:rPr dirty="0"/>
              <a:t> </a:t>
            </a:r>
          </a:p>
          <a:p>
            <a:pPr lvl="0">
              <a:defRPr sz="2400"/>
            </a:pPr>
            <a:r>
              <a:rPr dirty="0"/>
              <a:t>Tasso di </a:t>
            </a:r>
            <a:r>
              <a:rPr dirty="0" err="1"/>
              <a:t>profitto</a:t>
            </a:r>
            <a:r>
              <a:rPr dirty="0"/>
              <a:t> a </a:t>
            </a:r>
            <a:r>
              <a:rPr dirty="0" err="1"/>
              <a:t>livello</a:t>
            </a:r>
            <a:r>
              <a:rPr dirty="0"/>
              <a:t> </a:t>
            </a:r>
            <a:r>
              <a:rPr dirty="0" err="1"/>
              <a:t>regionale</a:t>
            </a:r>
            <a:r>
              <a:rPr dirty="0"/>
              <a:t> (</a:t>
            </a:r>
            <a:r>
              <a:rPr dirty="0" err="1"/>
              <a:t>evidenziando</a:t>
            </a:r>
            <a:r>
              <a:rPr dirty="0"/>
              <a:t> </a:t>
            </a:r>
            <a:r>
              <a:rPr dirty="0" err="1"/>
              <a:t>quelli</a:t>
            </a:r>
            <a:r>
              <a:rPr dirty="0"/>
              <a:t> con un </a:t>
            </a:r>
            <a:r>
              <a:rPr dirty="0" err="1"/>
              <a:t>tasso</a:t>
            </a:r>
            <a:r>
              <a:rPr dirty="0"/>
              <a:t> di </a:t>
            </a:r>
            <a:r>
              <a:rPr dirty="0" err="1"/>
              <a:t>profitto</a:t>
            </a:r>
            <a:r>
              <a:rPr dirty="0"/>
              <a:t> </a:t>
            </a:r>
            <a:r>
              <a:rPr dirty="0" err="1"/>
              <a:t>superiore</a:t>
            </a:r>
            <a:r>
              <a:rPr dirty="0"/>
              <a:t> al 20 % e il </a:t>
            </a:r>
            <a:r>
              <a:rPr dirty="0" err="1"/>
              <a:t>tasso</a:t>
            </a:r>
            <a:r>
              <a:rPr dirty="0"/>
              <a:t> di </a:t>
            </a:r>
            <a:r>
              <a:rPr dirty="0" err="1"/>
              <a:t>profitto</a:t>
            </a:r>
            <a:r>
              <a:rPr dirty="0"/>
              <a:t> </a:t>
            </a:r>
            <a:r>
              <a:rPr dirty="0" err="1"/>
              <a:t>negativo</a:t>
            </a:r>
            <a:r>
              <a:rPr dirty="0"/>
              <a:t>).</a:t>
            </a:r>
          </a:p>
          <a:p>
            <a:pPr lvl="0">
              <a:defRPr sz="2400"/>
            </a:pPr>
            <a:r>
              <a:rPr dirty="0" err="1"/>
              <a:t>Vendite</a:t>
            </a:r>
            <a:r>
              <a:rPr dirty="0"/>
              <a:t> per </a:t>
            </a:r>
            <a:r>
              <a:rPr dirty="0" err="1"/>
              <a:t>segmenti</a:t>
            </a:r>
            <a:r>
              <a:rPr dirty="0"/>
              <a:t> </a:t>
            </a:r>
            <a:r>
              <a:rPr dirty="0" err="1"/>
              <a:t>clienti</a:t>
            </a:r>
            <a:r>
              <a:rPr dirty="0"/>
              <a:t>/</a:t>
            </a:r>
            <a:r>
              <a:rPr dirty="0" err="1"/>
              <a:t>clienti</a:t>
            </a:r>
            <a:r>
              <a:rPr dirty="0"/>
              <a:t>/</a:t>
            </a:r>
            <a:r>
              <a:rPr dirty="0" err="1"/>
              <a:t>categorie</a:t>
            </a:r>
            <a:r>
              <a:rPr dirty="0"/>
              <a:t> di </a:t>
            </a:r>
            <a:r>
              <a:rPr dirty="0" err="1"/>
              <a:t>prodotti</a:t>
            </a:r>
            <a:r>
              <a:rPr dirty="0"/>
              <a:t>. (</a:t>
            </a:r>
            <a:r>
              <a:rPr dirty="0" err="1"/>
              <a:t>classifica</a:t>
            </a:r>
            <a:r>
              <a:rPr dirty="0"/>
              <a:t> </a:t>
            </a:r>
            <a:r>
              <a:rPr dirty="0" err="1"/>
              <a:t>dei</a:t>
            </a:r>
            <a:r>
              <a:rPr dirty="0"/>
              <a:t> </a:t>
            </a:r>
            <a:r>
              <a:rPr dirty="0" err="1"/>
              <a:t>paesi</a:t>
            </a:r>
            <a:r>
              <a:rPr dirty="0"/>
              <a:t>)</a:t>
            </a:r>
          </a:p>
          <a:p>
            <a:pPr>
              <a:defRPr sz="2400" b="1"/>
            </a:pPr>
            <a:r>
              <a:rPr dirty="0"/>
              <a:t>La </a:t>
            </a:r>
            <a:r>
              <a:rPr dirty="0" err="1"/>
              <a:t>struttura</a:t>
            </a:r>
            <a:r>
              <a:rPr dirty="0"/>
              <a:t> </a:t>
            </a:r>
            <a:r>
              <a:rPr dirty="0" err="1"/>
              <a:t>proposta</a:t>
            </a:r>
            <a:r>
              <a:rPr dirty="0"/>
              <a:t> del</a:t>
            </a:r>
            <a:r>
              <a:rPr lang="it-IT" dirty="0"/>
              <a:t>la dashboard</a:t>
            </a:r>
            <a:endParaRPr sz="2400" dirty="0"/>
          </a:p>
          <a:p>
            <a:pPr>
              <a:defRPr sz="2400"/>
            </a:pPr>
            <a:r>
              <a:rPr dirty="0"/>
              <a:t>Sulla base </a:t>
            </a:r>
            <a:r>
              <a:rPr dirty="0" err="1"/>
              <a:t>degli</a:t>
            </a:r>
            <a:r>
              <a:rPr dirty="0"/>
              <a:t> </a:t>
            </a:r>
            <a:r>
              <a:rPr dirty="0" err="1"/>
              <a:t>indicatori</a:t>
            </a:r>
            <a:r>
              <a:rPr dirty="0"/>
              <a:t> e del </a:t>
            </a:r>
            <a:r>
              <a:rPr dirty="0" err="1"/>
              <a:t>livello</a:t>
            </a:r>
            <a:r>
              <a:rPr dirty="0"/>
              <a:t> di </a:t>
            </a:r>
            <a:r>
              <a:rPr dirty="0" err="1"/>
              <a:t>dettaglio</a:t>
            </a:r>
            <a:r>
              <a:rPr dirty="0"/>
              <a:t> </a:t>
            </a:r>
            <a:r>
              <a:rPr dirty="0" err="1"/>
              <a:t>richiesto</a:t>
            </a:r>
            <a:r>
              <a:rPr dirty="0"/>
              <a:t>, </a:t>
            </a:r>
            <a:r>
              <a:rPr dirty="0" err="1"/>
              <a:t>optiamo</a:t>
            </a:r>
            <a:r>
              <a:rPr dirty="0"/>
              <a:t> per </a:t>
            </a:r>
            <a:r>
              <a:rPr dirty="0" err="1"/>
              <a:t>i</a:t>
            </a:r>
            <a:r>
              <a:rPr dirty="0"/>
              <a:t> </a:t>
            </a:r>
            <a:r>
              <a:rPr dirty="0" err="1"/>
              <a:t>seguenti</a:t>
            </a:r>
            <a:r>
              <a:rPr dirty="0"/>
              <a:t> </a:t>
            </a:r>
            <a:r>
              <a:rPr dirty="0" err="1"/>
              <a:t>grafici</a:t>
            </a:r>
            <a:r>
              <a:rPr dirty="0"/>
              <a:t>:</a:t>
            </a:r>
          </a:p>
          <a:p>
            <a:pPr lvl="0">
              <a:defRPr sz="2400"/>
            </a:pPr>
            <a:r>
              <a:rPr lang="it-IT" dirty="0" err="1"/>
              <a:t>Scatter</a:t>
            </a:r>
            <a:r>
              <a:rPr lang="it-IT" dirty="0"/>
              <a:t> plot</a:t>
            </a:r>
            <a:r>
              <a:rPr dirty="0"/>
              <a:t> </a:t>
            </a:r>
            <a:r>
              <a:rPr dirty="0" err="1"/>
              <a:t>che</a:t>
            </a:r>
            <a:r>
              <a:rPr dirty="0"/>
              <a:t> </a:t>
            </a:r>
            <a:r>
              <a:rPr dirty="0" err="1"/>
              <a:t>evidenzia</a:t>
            </a:r>
            <a:r>
              <a:rPr dirty="0"/>
              <a:t> il </a:t>
            </a:r>
            <a:r>
              <a:rPr dirty="0" err="1"/>
              <a:t>rapporto</a:t>
            </a:r>
            <a:r>
              <a:rPr dirty="0"/>
              <a:t> </a:t>
            </a:r>
            <a:r>
              <a:rPr dirty="0" err="1"/>
              <a:t>tra</a:t>
            </a:r>
            <a:r>
              <a:rPr dirty="0"/>
              <a:t> </a:t>
            </a:r>
            <a:r>
              <a:rPr dirty="0" err="1"/>
              <a:t>profitto</a:t>
            </a:r>
            <a:r>
              <a:rPr dirty="0"/>
              <a:t> e </a:t>
            </a:r>
            <a:r>
              <a:rPr dirty="0" err="1"/>
              <a:t>vendite</a:t>
            </a:r>
            <a:r>
              <a:rPr dirty="0"/>
              <a:t> per </a:t>
            </a:r>
            <a:r>
              <a:rPr dirty="0" err="1"/>
              <a:t>contea</a:t>
            </a:r>
            <a:endParaRPr dirty="0"/>
          </a:p>
          <a:p>
            <a:pPr lvl="0">
              <a:defRPr sz="2400"/>
            </a:pPr>
            <a:r>
              <a:rPr dirty="0" err="1"/>
              <a:t>Mappa</a:t>
            </a:r>
            <a:r>
              <a:rPr dirty="0"/>
              <a:t> </a:t>
            </a:r>
            <a:r>
              <a:rPr dirty="0" err="1"/>
              <a:t>che</a:t>
            </a:r>
            <a:r>
              <a:rPr dirty="0"/>
              <a:t> </a:t>
            </a:r>
            <a:r>
              <a:rPr dirty="0" err="1"/>
              <a:t>evidenzia</a:t>
            </a:r>
            <a:r>
              <a:rPr dirty="0"/>
              <a:t> il </a:t>
            </a:r>
            <a:r>
              <a:rPr dirty="0" err="1"/>
              <a:t>tasso</a:t>
            </a:r>
            <a:r>
              <a:rPr dirty="0"/>
              <a:t> di </a:t>
            </a:r>
            <a:r>
              <a:rPr dirty="0" err="1"/>
              <a:t>profitto</a:t>
            </a:r>
            <a:r>
              <a:rPr dirty="0"/>
              <a:t> per </a:t>
            </a:r>
            <a:r>
              <a:rPr dirty="0" err="1"/>
              <a:t>contee</a:t>
            </a:r>
            <a:r>
              <a:rPr dirty="0"/>
              <a:t> (</a:t>
            </a:r>
            <a:r>
              <a:rPr dirty="0" err="1"/>
              <a:t>colore</a:t>
            </a:r>
            <a:r>
              <a:rPr dirty="0"/>
              <a:t>) e </a:t>
            </a:r>
            <a:r>
              <a:rPr dirty="0" err="1"/>
              <a:t>vendite</a:t>
            </a:r>
            <a:r>
              <a:rPr dirty="0"/>
              <a:t> (overlay del </a:t>
            </a:r>
            <a:r>
              <a:rPr dirty="0" err="1"/>
              <a:t>grafico</a:t>
            </a:r>
            <a:r>
              <a:rPr dirty="0"/>
              <a:t> a </a:t>
            </a:r>
            <a:r>
              <a:rPr dirty="0" err="1"/>
              <a:t>bolle</a:t>
            </a:r>
            <a:r>
              <a:rPr dirty="0"/>
              <a:t>)</a:t>
            </a:r>
          </a:p>
          <a:p>
            <a:pPr lvl="0">
              <a:defRPr sz="2400"/>
            </a:pPr>
            <a:r>
              <a:rPr dirty="0" err="1"/>
              <a:t>Grafico</a:t>
            </a:r>
            <a:r>
              <a:rPr dirty="0"/>
              <a:t> a barre con </a:t>
            </a:r>
            <a:r>
              <a:rPr dirty="0" err="1"/>
              <a:t>vendite</a:t>
            </a:r>
            <a:r>
              <a:rPr dirty="0"/>
              <a:t> per </a:t>
            </a:r>
            <a:r>
              <a:rPr dirty="0" err="1"/>
              <a:t>cliente</a:t>
            </a:r>
            <a:r>
              <a:rPr dirty="0"/>
              <a:t> (</a:t>
            </a:r>
            <a:r>
              <a:rPr dirty="0" err="1"/>
              <a:t>classifica</a:t>
            </a:r>
            <a:r>
              <a:rPr dirty="0"/>
              <a:t>)</a:t>
            </a:r>
          </a:p>
          <a:p>
            <a:pPr lvl="0">
              <a:defRPr sz="2400"/>
            </a:pPr>
            <a:r>
              <a:rPr dirty="0" err="1"/>
              <a:t>Tabella</a:t>
            </a:r>
            <a:r>
              <a:rPr dirty="0"/>
              <a:t> </a:t>
            </a:r>
            <a:r>
              <a:rPr dirty="0" err="1"/>
              <a:t>che</a:t>
            </a:r>
            <a:r>
              <a:rPr dirty="0"/>
              <a:t> </a:t>
            </a:r>
            <a:r>
              <a:rPr dirty="0" err="1"/>
              <a:t>evidenzia</a:t>
            </a:r>
            <a:r>
              <a:rPr dirty="0"/>
              <a:t> se </a:t>
            </a:r>
            <a:r>
              <a:rPr dirty="0" err="1"/>
              <a:t>gli</a:t>
            </a:r>
            <a:r>
              <a:rPr dirty="0"/>
              <a:t> </a:t>
            </a:r>
            <a:r>
              <a:rPr dirty="0" err="1"/>
              <a:t>obiettivi</a:t>
            </a:r>
            <a:r>
              <a:rPr dirty="0"/>
              <a:t> di </a:t>
            </a:r>
            <a:r>
              <a:rPr dirty="0" err="1"/>
              <a:t>redditività</a:t>
            </a:r>
            <a:r>
              <a:rPr dirty="0"/>
              <a:t> per </a:t>
            </a:r>
            <a:r>
              <a:rPr dirty="0" err="1"/>
              <a:t>regione</a:t>
            </a:r>
            <a:r>
              <a:rPr dirty="0"/>
              <a:t> </a:t>
            </a:r>
            <a:r>
              <a:rPr dirty="0" err="1"/>
              <a:t>sono</a:t>
            </a:r>
            <a:r>
              <a:rPr dirty="0"/>
              <a:t> </a:t>
            </a:r>
            <a:r>
              <a:rPr dirty="0" err="1"/>
              <a:t>stati</a:t>
            </a:r>
            <a:r>
              <a:rPr dirty="0"/>
              <a:t> </a:t>
            </a:r>
            <a:r>
              <a:rPr dirty="0" err="1"/>
              <a:t>raggiunti</a:t>
            </a:r>
            <a:r>
              <a:rPr dirty="0"/>
              <a:t>. </a:t>
            </a:r>
          </a:p>
          <a:p>
            <a:pPr>
              <a:defRPr sz="2400"/>
            </a:pPr>
            <a:r>
              <a:rPr b="1" dirty="0" err="1"/>
              <a:t>Filtri</a:t>
            </a:r>
            <a:r>
              <a:rPr b="1" dirty="0"/>
              <a:t> </a:t>
            </a:r>
            <a:r>
              <a:rPr b="1" dirty="0" err="1"/>
              <a:t>richiesti</a:t>
            </a:r>
            <a:r>
              <a:rPr b="1" dirty="0"/>
              <a:t>: </a:t>
            </a:r>
            <a:r>
              <a:rPr dirty="0"/>
              <a:t>Tempo — </a:t>
            </a:r>
            <a:r>
              <a:rPr dirty="0" err="1"/>
              <a:t>mesi</a:t>
            </a:r>
            <a:r>
              <a:rPr dirty="0"/>
              <a:t> (a </a:t>
            </a:r>
            <a:r>
              <a:rPr dirty="0" err="1"/>
              <a:t>seconda</a:t>
            </a:r>
            <a:r>
              <a:rPr dirty="0"/>
              <a:t> </a:t>
            </a:r>
            <a:r>
              <a:rPr dirty="0" err="1"/>
              <a:t>della</a:t>
            </a:r>
            <a:r>
              <a:rPr dirty="0"/>
              <a:t> data </a:t>
            </a:r>
            <a:r>
              <a:rPr dirty="0" err="1"/>
              <a:t>dell'ordine</a:t>
            </a:r>
            <a:r>
              <a:rPr dirty="0"/>
              <a:t>), </a:t>
            </a:r>
            <a:r>
              <a:rPr dirty="0" err="1"/>
              <a:t>segmento</a:t>
            </a:r>
            <a:r>
              <a:rPr dirty="0"/>
              <a:t> del </a:t>
            </a:r>
            <a:r>
              <a:rPr dirty="0" err="1"/>
              <a:t>cliente</a:t>
            </a:r>
            <a:r>
              <a:rPr dirty="0"/>
              <a:t>, </a:t>
            </a:r>
            <a:r>
              <a:rPr dirty="0" err="1"/>
              <a:t>categoria</a:t>
            </a:r>
            <a:r>
              <a:rPr dirty="0"/>
              <a:t> di </a:t>
            </a:r>
            <a:r>
              <a:rPr dirty="0" err="1"/>
              <a:t>prodotto</a:t>
            </a:r>
            <a:endParaRPr dirty="0"/>
          </a:p>
          <a:p>
            <a:pPr>
              <a:defRPr sz="2400"/>
            </a:pPr>
            <a:r>
              <a:rPr b="1" dirty="0"/>
              <a:t>Tipo di dashboard: </a:t>
            </a:r>
            <a:r>
              <a:rPr dirty="0" err="1"/>
              <a:t>Generale</a:t>
            </a:r>
            <a:r>
              <a:rPr dirty="0"/>
              <a:t>, </a:t>
            </a:r>
            <a:r>
              <a:rPr dirty="0" err="1"/>
              <a:t>che</a:t>
            </a:r>
            <a:r>
              <a:rPr dirty="0"/>
              <a:t> </a:t>
            </a:r>
            <a:r>
              <a:rPr dirty="0" err="1"/>
              <a:t>può</a:t>
            </a:r>
            <a:r>
              <a:rPr dirty="0"/>
              <a:t> </a:t>
            </a:r>
            <a:r>
              <a:rPr dirty="0" err="1"/>
              <a:t>essere</a:t>
            </a:r>
            <a:r>
              <a:rPr dirty="0"/>
              <a:t> </a:t>
            </a:r>
            <a:r>
              <a:rPr dirty="0" err="1"/>
              <a:t>personalizzato</a:t>
            </a:r>
            <a:r>
              <a:rPr dirty="0"/>
              <a:t> </a:t>
            </a:r>
            <a:r>
              <a:rPr dirty="0" err="1"/>
              <a:t>dall'utente</a:t>
            </a:r>
            <a:r>
              <a:rPr dirty="0"/>
              <a:t> (</a:t>
            </a:r>
            <a:r>
              <a:rPr dirty="0" err="1"/>
              <a:t>usare</a:t>
            </a:r>
            <a:r>
              <a:rPr dirty="0"/>
              <a:t> </a:t>
            </a:r>
            <a:r>
              <a:rPr dirty="0" err="1"/>
              <a:t>filtri</a:t>
            </a:r>
            <a:r>
              <a:rPr dirty="0"/>
              <a:t>), </a:t>
            </a:r>
            <a:r>
              <a:rPr dirty="0" err="1"/>
              <a:t>Dettagliato</a:t>
            </a:r>
            <a:r>
              <a:rPr dirty="0"/>
              <a:t>, </a:t>
            </a:r>
            <a:r>
              <a:rPr dirty="0" err="1"/>
              <a:t>Esplorare</a:t>
            </a:r>
            <a:endParaRPr dirty="0"/>
          </a:p>
          <a:p>
            <a:endParaRPr sz="2400" dirty="0">
              <a:ea typeface="Microsoft Sans Serif" panose="020B0604020202020204" pitchFamily="34" charset="0"/>
              <a:cs typeface="Microsoft Sans Serif" panose="020B0604020202020204" pitchFamily="34" charset="0"/>
            </a:endParaRPr>
          </a:p>
          <a:p>
            <a:endParaRPr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3714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t>Indice</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2735580" y="5829057"/>
            <a:ext cx="4046220" cy="2431435"/>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Unità</a:t>
            </a:r>
            <a:r>
              <a:rPr dirty="0"/>
              <a:t> 1 — </a:t>
            </a:r>
            <a:r>
              <a:rPr dirty="0" err="1"/>
              <a:t>Introduzione</a:t>
            </a:r>
            <a:endParaRPr sz="2800" b="1" dirty="0">
              <a:solidFill>
                <a:srgbClr val="238791"/>
              </a:solidFill>
              <a:ea typeface="Microsoft Sans Serif" panose="020B0604020202020204" pitchFamily="34" charset="0"/>
              <a:cs typeface="Microsoft Sans Serif" panose="020B0604020202020204" pitchFamily="34" charset="0"/>
            </a:endParaRPr>
          </a:p>
          <a:p>
            <a:pPr algn="just">
              <a:defRPr sz="2400"/>
            </a:pPr>
            <a:r>
              <a:rPr dirty="0"/>
              <a:t>1. </a:t>
            </a:r>
            <a:r>
              <a:rPr dirty="0" err="1"/>
              <a:t>Definizione</a:t>
            </a:r>
            <a:r>
              <a:rPr dirty="0"/>
              <a:t> di </a:t>
            </a:r>
            <a:r>
              <a:rPr lang="it-IT" dirty="0"/>
              <a:t>dashboard</a:t>
            </a:r>
            <a:endParaRPr dirty="0"/>
          </a:p>
          <a:p>
            <a:pPr algn="just">
              <a:defRPr sz="2400"/>
            </a:pPr>
            <a:r>
              <a:rPr dirty="0"/>
              <a:t>2. </a:t>
            </a:r>
            <a:r>
              <a:rPr lang="it-IT" dirty="0"/>
              <a:t>O</a:t>
            </a:r>
            <a:r>
              <a:rPr dirty="0" err="1"/>
              <a:t>biettivi</a:t>
            </a:r>
            <a:r>
              <a:rPr lang="it-IT" dirty="0"/>
              <a:t> </a:t>
            </a:r>
            <a:r>
              <a:rPr dirty="0"/>
              <a:t> di </a:t>
            </a:r>
            <a:r>
              <a:rPr dirty="0" err="1"/>
              <a:t>una</a:t>
            </a:r>
            <a:r>
              <a:rPr dirty="0"/>
              <a:t> </a:t>
            </a:r>
            <a:r>
              <a:rPr dirty="0" err="1"/>
              <a:t>dahsboard</a:t>
            </a:r>
            <a:r>
              <a:rPr lang="it-IT" dirty="0"/>
              <a:t> </a:t>
            </a:r>
            <a:endParaRPr dirty="0"/>
          </a:p>
          <a:p>
            <a:pPr algn="just">
              <a:defRPr sz="2400"/>
            </a:pPr>
            <a:r>
              <a:rPr dirty="0"/>
              <a:t>3. </a:t>
            </a:r>
            <a:r>
              <a:rPr dirty="0" err="1"/>
              <a:t>Conosce</a:t>
            </a:r>
            <a:r>
              <a:rPr lang="it-IT" dirty="0"/>
              <a:t>re e rivolgersi al</a:t>
            </a:r>
            <a:r>
              <a:rPr dirty="0"/>
              <a:t> </a:t>
            </a:r>
            <a:r>
              <a:rPr dirty="0" err="1"/>
              <a:t>pubblico</a:t>
            </a:r>
            <a:endParaRPr dirty="0"/>
          </a:p>
          <a:p>
            <a:endParaRPr sz="2800" dirty="0">
              <a:ea typeface="Microsoft Sans Serif" panose="020B0604020202020204" pitchFamily="34" charset="0"/>
              <a:cs typeface="Microsoft Sans Serif" panose="020B0604020202020204" pitchFamily="34" charset="0"/>
            </a:endParaRPr>
          </a:p>
        </p:txBody>
      </p:sp>
      <p:sp>
        <p:nvSpPr>
          <p:cNvPr id="4" name="Pergamena 1 3"/>
          <p:cNvSpPr/>
          <p:nvPr/>
        </p:nvSpPr>
        <p:spPr>
          <a:xfrm>
            <a:off x="2926080" y="3495690"/>
            <a:ext cx="1600200" cy="1800552"/>
          </a:xfrm>
          <a:prstGeom prst="verticalScroll">
            <a:avLst/>
          </a:prstGeom>
          <a:solidFill>
            <a:srgbClr val="238791"/>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Fumetto 3 4"/>
          <p:cNvSpPr/>
          <p:nvPr/>
        </p:nvSpPr>
        <p:spPr>
          <a:xfrm>
            <a:off x="8087360" y="3582586"/>
            <a:ext cx="2407920" cy="1695876"/>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Stella a 5 punte 8"/>
          <p:cNvSpPr/>
          <p:nvPr/>
        </p:nvSpPr>
        <p:spPr>
          <a:xfrm>
            <a:off x="14056360" y="3271696"/>
            <a:ext cx="2133600" cy="2248540"/>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CasellaDiTesto 10"/>
          <p:cNvSpPr txBox="1"/>
          <p:nvPr/>
        </p:nvSpPr>
        <p:spPr>
          <a:xfrm>
            <a:off x="8338820" y="5829057"/>
            <a:ext cx="5300980" cy="2431435"/>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Unità</a:t>
            </a:r>
            <a:r>
              <a:rPr dirty="0"/>
              <a:t> 2 — </a:t>
            </a:r>
            <a:r>
              <a:rPr dirty="0" err="1"/>
              <a:t>Creazione</a:t>
            </a:r>
            <a:r>
              <a:rPr dirty="0"/>
              <a:t> di un</a:t>
            </a:r>
            <a:r>
              <a:rPr lang="it-IT" dirty="0"/>
              <a:t>a dashboard</a:t>
            </a:r>
            <a:r>
              <a:rPr dirty="0"/>
              <a:t> </a:t>
            </a:r>
            <a:r>
              <a:rPr dirty="0" err="1"/>
              <a:t>efficace</a:t>
            </a:r>
            <a:endParaRPr sz="2800" b="1" dirty="0">
              <a:solidFill>
                <a:srgbClr val="238791"/>
              </a:solidFill>
              <a:ea typeface="Microsoft Sans Serif" panose="020B0604020202020204" pitchFamily="34" charset="0"/>
              <a:cs typeface="Microsoft Sans Serif" panose="020B0604020202020204" pitchFamily="34" charset="0"/>
            </a:endParaRPr>
          </a:p>
          <a:p>
            <a:pPr algn="just">
              <a:defRPr sz="2400"/>
            </a:pPr>
            <a:r>
              <a:rPr dirty="0"/>
              <a:t>1. Tipi di </a:t>
            </a:r>
            <a:r>
              <a:rPr lang="it-IT" dirty="0"/>
              <a:t>dashboard</a:t>
            </a:r>
            <a:endParaRPr dirty="0"/>
          </a:p>
          <a:p>
            <a:pPr algn="just">
              <a:defRPr sz="2400"/>
            </a:pPr>
            <a:r>
              <a:rPr dirty="0"/>
              <a:t>2. </a:t>
            </a:r>
            <a:r>
              <a:rPr dirty="0" err="1"/>
              <a:t>Struttura</a:t>
            </a:r>
            <a:r>
              <a:rPr dirty="0"/>
              <a:t> di un </a:t>
            </a:r>
            <a:r>
              <a:rPr lang="it-IT" dirty="0"/>
              <a:t>a dashboard</a:t>
            </a:r>
            <a:endParaRPr dirty="0"/>
          </a:p>
          <a:p>
            <a:pPr algn="just">
              <a:defRPr sz="2400"/>
            </a:pPr>
            <a:r>
              <a:rPr dirty="0"/>
              <a:t>3.Principi di </a:t>
            </a:r>
            <a:r>
              <a:rPr dirty="0" err="1"/>
              <a:t>progettazione</a:t>
            </a:r>
            <a:r>
              <a:rPr dirty="0"/>
              <a:t> e </a:t>
            </a:r>
            <a:r>
              <a:rPr dirty="0" err="1"/>
              <a:t>funzionalità</a:t>
            </a:r>
            <a:r>
              <a:rPr dirty="0"/>
              <a:t> di un</a:t>
            </a:r>
            <a:r>
              <a:rPr lang="it-IT" dirty="0"/>
              <a:t>a </a:t>
            </a:r>
            <a:r>
              <a:rPr lang="it-IT" dirty="0" err="1"/>
              <a:t>dahboard</a:t>
            </a:r>
            <a:endParaRPr dirty="0"/>
          </a:p>
        </p:txBody>
      </p:sp>
      <p:sp>
        <p:nvSpPr>
          <p:cNvPr id="12" name="CasellaDiTesto 11"/>
          <p:cNvSpPr txBox="1"/>
          <p:nvPr/>
        </p:nvSpPr>
        <p:spPr>
          <a:xfrm>
            <a:off x="14170660" y="5829057"/>
            <a:ext cx="4046220" cy="2739211"/>
          </a:xfrm>
          <a:prstGeom prst="rect">
            <a:avLst/>
          </a:prstGeom>
          <a:noFill/>
        </p:spPr>
        <p:txBody>
          <a:bodyPr wrap="square">
            <a:spAutoFit/>
          </a:bodyPr>
          <a:lstStyle/>
          <a:p>
            <a:pPr>
              <a:defRPr sz="2800" b="1">
                <a:solidFill>
                  <a:srgbClr val="238791"/>
                </a:solidFill>
              </a:defRPr>
            </a:pPr>
            <a:r>
              <a:t>Unità 3 — Studio di caso</a:t>
            </a:r>
            <a:endParaRPr sz="2800" b="1">
              <a:solidFill>
                <a:srgbClr val="238791"/>
              </a:solidFill>
            </a:endParaRPr>
          </a:p>
          <a:p>
            <a:pPr marL="457200" indent="-457200" fontAlgn="base">
              <a:buAutoNum type="arabicPeriod"/>
              <a:defRPr sz="2400"/>
            </a:pPr>
            <a:r>
              <a:t>Definizione del problema</a:t>
            </a:r>
            <a:endParaRPr sz="2400"/>
          </a:p>
          <a:p>
            <a:pPr marL="457200" indent="-457200" fontAlgn="base">
              <a:buAutoNum type="arabicPeriod"/>
              <a:defRPr sz="2400"/>
            </a:pPr>
            <a:r>
              <a:t>Creare una dashboard per il database Ordini</a:t>
            </a:r>
            <a:endParaRPr sz="2400"/>
          </a:p>
          <a:p>
            <a:pPr marL="457200" indent="-457200" fontAlgn="base">
              <a:buAutoNum type="arabicPeriod"/>
              <a:defRPr sz="2400"/>
            </a:pPr>
            <a:r>
              <a:t>Garantire l'interattività del cruscotto a Tableau</a:t>
            </a:r>
            <a:endParaRPr sz="2400"/>
          </a:p>
        </p:txBody>
      </p:sp>
      <p:sp>
        <p:nvSpPr>
          <p:cNvPr id="13" name="CasellaDiTesto 12"/>
          <p:cNvSpPr txBox="1"/>
          <p:nvPr/>
        </p:nvSpPr>
        <p:spPr>
          <a:xfrm>
            <a:off x="3535680" y="3934301"/>
            <a:ext cx="1447800" cy="923330"/>
          </a:xfrm>
          <a:prstGeom prst="rect">
            <a:avLst/>
          </a:prstGeom>
          <a:noFill/>
        </p:spPr>
        <p:txBody>
          <a:bodyPr wrap="square">
            <a:spAutoFit/>
          </a:bodyPr>
          <a:lstStyle/>
          <a:p>
            <a:pPr>
              <a:defRPr sz="5400">
                <a:solidFill>
                  <a:schemeClr val="bg1"/>
                </a:solidFill>
                <a:effectLst>
                  <a:outerShdw blurRad="38100" dist="38100" dir="2700000" algn="tl">
                    <a:srgbClr val="000000">
                      <a:alpha val="43137"/>
                    </a:srgbClr>
                  </a:outerShdw>
                </a:effectLst>
              </a:defRPr>
            </a:pPr>
            <a:r>
              <a:t>1</a:t>
            </a:r>
          </a:p>
        </p:txBody>
      </p:sp>
      <p:sp>
        <p:nvSpPr>
          <p:cNvPr id="14" name="CasellaDiTesto 13"/>
          <p:cNvSpPr txBox="1"/>
          <p:nvPr/>
        </p:nvSpPr>
        <p:spPr>
          <a:xfrm>
            <a:off x="9024620" y="4035970"/>
            <a:ext cx="985520" cy="923330"/>
          </a:xfrm>
          <a:prstGeom prst="rect">
            <a:avLst/>
          </a:prstGeom>
          <a:noFill/>
        </p:spPr>
        <p:txBody>
          <a:bodyPr wrap="square">
            <a:spAutoFit/>
          </a:bodyPr>
          <a:lstStyle/>
          <a:p>
            <a:pPr>
              <a:defRPr sz="5400">
                <a:solidFill>
                  <a:schemeClr val="bg1"/>
                </a:solidFill>
                <a:effectLst>
                  <a:outerShdw blurRad="38100" dist="38100" dir="2700000" algn="tl">
                    <a:srgbClr val="000000">
                      <a:alpha val="43137"/>
                    </a:srgbClr>
                  </a:outerShdw>
                </a:effectLst>
              </a:defRPr>
            </a:pPr>
            <a:r>
              <a:t>2</a:t>
            </a:r>
          </a:p>
        </p:txBody>
      </p:sp>
      <p:sp>
        <p:nvSpPr>
          <p:cNvPr id="15" name="CasellaDiTesto 14"/>
          <p:cNvSpPr txBox="1"/>
          <p:nvPr/>
        </p:nvSpPr>
        <p:spPr>
          <a:xfrm>
            <a:off x="14833600" y="4032805"/>
            <a:ext cx="1371600" cy="923330"/>
          </a:xfrm>
          <a:prstGeom prst="rect">
            <a:avLst/>
          </a:prstGeom>
          <a:noFill/>
        </p:spPr>
        <p:txBody>
          <a:bodyPr wrap="square">
            <a:spAutoFit/>
          </a:bodyPr>
          <a:lstStyle/>
          <a:p>
            <a:pPr>
              <a:defRPr sz="5400">
                <a:solidFill>
                  <a:schemeClr val="bg1"/>
                </a:solidFill>
                <a:effectLst>
                  <a:outerShdw blurRad="38100" dist="38100" dir="2700000" algn="tl">
                    <a:srgbClr val="000000">
                      <a:alpha val="43137"/>
                    </a:srgbClr>
                  </a:outerShdw>
                </a:effectLst>
              </a:defRPr>
            </a:pPr>
            <a:r>
              <a:t>3</a:t>
            </a:r>
          </a:p>
        </p:txBody>
      </p:sp>
    </p:spTree>
    <p:extLst>
      <p:ext uri="{BB962C8B-B14F-4D97-AF65-F5344CB8AC3E}">
        <p14:creationId xmlns:p14="http://schemas.microsoft.com/office/powerpoint/2010/main" val="4241448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t>Unità 3: Studio di caso</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954107"/>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t>Sezione 2: Creare una dashboard per il database Ordini</a:t>
            </a:r>
          </a:p>
          <a:p>
            <a:endParaRPr sz="2800" b="1">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600200" y="3543300"/>
            <a:ext cx="12649200" cy="1477328"/>
          </a:xfrm>
          <a:prstGeom prst="rect">
            <a:avLst/>
          </a:prstGeom>
          <a:noFill/>
        </p:spPr>
        <p:txBody>
          <a:bodyPr wrap="square">
            <a:spAutoFit/>
          </a:bodyPr>
          <a:lstStyle/>
          <a:p>
            <a:pPr>
              <a:defRPr sz="2400"/>
            </a:pPr>
            <a:r>
              <a:t>Creare una dashboard per il database Ordini</a:t>
            </a:r>
            <a:endParaRPr sz="2400"/>
          </a:p>
          <a:p>
            <a:pPr>
              <a:defRPr sz="2400"/>
            </a:pPr>
            <a:r>
              <a:t>a)	Tabella che evidenzia se gli obiettivi di redditività per regione sono stati raggiunti. </a:t>
            </a:r>
          </a:p>
          <a:p>
            <a:endParaRPr sz="2400"/>
          </a:p>
          <a:p>
            <a:endParaRPr sz="2400"/>
          </a:p>
        </p:txBody>
      </p:sp>
      <p:pic>
        <p:nvPicPr>
          <p:cNvPr id="5" name="Picture 4">
            <a:extLst>
              <a:ext uri="{FF2B5EF4-FFF2-40B4-BE49-F238E27FC236}">
                <a16:creationId xmlns:a16="http://schemas.microsoft.com/office/drawing/2014/main" id="{AD42050F-BC96-47AB-8109-256F3C6D87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25427" y="4686300"/>
            <a:ext cx="7637145" cy="3965014"/>
          </a:xfrm>
          <a:prstGeom prst="rect">
            <a:avLst/>
          </a:prstGeom>
          <a:noFill/>
          <a:ln w="38100">
            <a:solidFill>
              <a:srgbClr val="92D050"/>
            </a:solidFill>
          </a:ln>
        </p:spPr>
      </p:pic>
    </p:spTree>
    <p:extLst>
      <p:ext uri="{BB962C8B-B14F-4D97-AF65-F5344CB8AC3E}">
        <p14:creationId xmlns:p14="http://schemas.microsoft.com/office/powerpoint/2010/main" val="55560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t>Unità 3: Studio di caso</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954107"/>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t>Sezione 2: Creare una dashboard per il database Ordini</a:t>
            </a:r>
          </a:p>
          <a:p>
            <a:endParaRPr sz="2800" b="1">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0820400" cy="1200329"/>
          </a:xfrm>
          <a:prstGeom prst="rect">
            <a:avLst/>
          </a:prstGeom>
          <a:noFill/>
        </p:spPr>
        <p:txBody>
          <a:bodyPr wrap="square">
            <a:spAutoFit/>
          </a:bodyPr>
          <a:lstStyle/>
          <a:p>
            <a:pPr>
              <a:defRPr sz="2400" u="sng"/>
            </a:pPr>
            <a:r>
              <a:rPr dirty="0"/>
              <a:t>B) Scatter plot </a:t>
            </a:r>
            <a:r>
              <a:rPr lang="it-IT" dirty="0"/>
              <a:t>per </a:t>
            </a:r>
            <a:r>
              <a:rPr dirty="0" err="1"/>
              <a:t>evidenzia</a:t>
            </a:r>
            <a:r>
              <a:rPr lang="it-IT" dirty="0"/>
              <a:t>re</a:t>
            </a:r>
            <a:r>
              <a:rPr dirty="0"/>
              <a:t> il </a:t>
            </a:r>
            <a:r>
              <a:rPr dirty="0" err="1"/>
              <a:t>rapporto</a:t>
            </a:r>
            <a:r>
              <a:rPr dirty="0"/>
              <a:t> </a:t>
            </a:r>
            <a:r>
              <a:rPr dirty="0" err="1"/>
              <a:t>tra</a:t>
            </a:r>
            <a:r>
              <a:rPr dirty="0"/>
              <a:t> </a:t>
            </a:r>
            <a:r>
              <a:rPr dirty="0" err="1"/>
              <a:t>profitto</a:t>
            </a:r>
            <a:r>
              <a:rPr dirty="0"/>
              <a:t> e </a:t>
            </a:r>
            <a:r>
              <a:rPr dirty="0" err="1"/>
              <a:t>vendite</a:t>
            </a:r>
            <a:r>
              <a:rPr dirty="0"/>
              <a:t> per </a:t>
            </a:r>
            <a:r>
              <a:rPr dirty="0" err="1"/>
              <a:t>contea</a:t>
            </a:r>
            <a:endParaRPr sz="2400" dirty="0"/>
          </a:p>
          <a:p>
            <a:endParaRPr sz="2400" dirty="0">
              <a:ea typeface="Microsoft Sans Serif" panose="020B0604020202020204" pitchFamily="34" charset="0"/>
              <a:cs typeface="Microsoft Sans Serif" panose="020B0604020202020204" pitchFamily="34" charset="0"/>
            </a:endParaRPr>
          </a:p>
          <a:p>
            <a:endParaRPr sz="2400" dirty="0">
              <a:ea typeface="Microsoft Sans Serif" panose="020B0604020202020204" pitchFamily="34" charset="0"/>
              <a:cs typeface="Microsoft Sans Serif" panose="020B0604020202020204" pitchFamily="34" charset="0"/>
            </a:endParaRPr>
          </a:p>
        </p:txBody>
      </p:sp>
      <p:pic>
        <p:nvPicPr>
          <p:cNvPr id="5" name="Picture 4">
            <a:extLst>
              <a:ext uri="{FF2B5EF4-FFF2-40B4-BE49-F238E27FC236}">
                <a16:creationId xmlns:a16="http://schemas.microsoft.com/office/drawing/2014/main" id="{DAA8871B-22F9-4D7D-A89A-F2F56AC801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948587"/>
            <a:ext cx="9228238" cy="4806552"/>
          </a:xfrm>
          <a:prstGeom prst="rect">
            <a:avLst/>
          </a:prstGeom>
          <a:noFill/>
          <a:ln w="38100">
            <a:solidFill>
              <a:srgbClr val="92D050"/>
            </a:solidFill>
          </a:ln>
        </p:spPr>
      </p:pic>
    </p:spTree>
    <p:extLst>
      <p:ext uri="{BB962C8B-B14F-4D97-AF65-F5344CB8AC3E}">
        <p14:creationId xmlns:p14="http://schemas.microsoft.com/office/powerpoint/2010/main" val="4077328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t>Unità 3: Studio di caso</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t>Sezione 2: Creare una dashboard per il database Ordini</a:t>
            </a:r>
            <a:endParaRPr sz="2800" b="1">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4554200" cy="1107996"/>
          </a:xfrm>
          <a:prstGeom prst="rect">
            <a:avLst/>
          </a:prstGeom>
          <a:noFill/>
        </p:spPr>
        <p:txBody>
          <a:bodyPr wrap="square">
            <a:spAutoFit/>
          </a:bodyPr>
          <a:lstStyle/>
          <a:p>
            <a:r>
              <a:rPr sz="2400">
                <a:ea typeface="Microsoft Sans Serif" panose="020B0604020202020204" pitchFamily="34" charset="0"/>
                <a:cs typeface="Microsoft Sans Serif" panose="020B0604020202020204" pitchFamily="34" charset="0"/>
              </a:rPr>
              <a:t>C) </a:t>
            </a:r>
            <a:r>
              <a:rPr sz="2400" u="sng"/>
              <a:t>Mappa che evidenzia il tasso di profitto per contee (colore) e vendite (overlay grafico a bolle</a:t>
            </a:r>
            <a:r>
              <a:rPr u="sng"/>
              <a:t>)</a:t>
            </a:r>
          </a:p>
          <a:p>
            <a:endParaRPr sz="2400">
              <a:ea typeface="Microsoft Sans Serif" panose="020B0604020202020204" pitchFamily="34" charset="0"/>
              <a:cs typeface="Microsoft Sans Serif" panose="020B0604020202020204" pitchFamily="34" charset="0"/>
            </a:endParaRPr>
          </a:p>
          <a:p>
            <a:endParaRPr sz="2400">
              <a:ea typeface="Microsoft Sans Serif" panose="020B0604020202020204" pitchFamily="34" charset="0"/>
              <a:cs typeface="Microsoft Sans Serif" panose="020B0604020202020204" pitchFamily="34" charset="0"/>
            </a:endParaRPr>
          </a:p>
        </p:txBody>
      </p:sp>
      <p:pic>
        <p:nvPicPr>
          <p:cNvPr id="5" name="Picture 4">
            <a:extLst>
              <a:ext uri="{FF2B5EF4-FFF2-40B4-BE49-F238E27FC236}">
                <a16:creationId xmlns:a16="http://schemas.microsoft.com/office/drawing/2014/main" id="{16B1B15B-9B96-4562-A1F2-2AAD9E3624D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050506"/>
            <a:ext cx="8771572" cy="4740275"/>
          </a:xfrm>
          <a:prstGeom prst="rect">
            <a:avLst/>
          </a:prstGeom>
          <a:noFill/>
          <a:ln w="38100">
            <a:solidFill>
              <a:srgbClr val="92D050"/>
            </a:solidFill>
          </a:ln>
        </p:spPr>
      </p:pic>
    </p:spTree>
    <p:extLst>
      <p:ext uri="{BB962C8B-B14F-4D97-AF65-F5344CB8AC3E}">
        <p14:creationId xmlns:p14="http://schemas.microsoft.com/office/powerpoint/2010/main" val="1209082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t>Unità 3: Studio di caso</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954107"/>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t>Sezione 2: Creare una dashboard per il database Ordini</a:t>
            </a:r>
          </a:p>
          <a:p>
            <a:endParaRPr sz="2800" b="1">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0820400" cy="1107996"/>
          </a:xfrm>
          <a:prstGeom prst="rect">
            <a:avLst/>
          </a:prstGeom>
          <a:noFill/>
        </p:spPr>
        <p:txBody>
          <a:bodyPr wrap="square">
            <a:spAutoFit/>
          </a:bodyPr>
          <a:lstStyle/>
          <a:p>
            <a:r>
              <a:rPr sz="2400">
                <a:ea typeface="Microsoft Sans Serif" panose="020B0604020202020204" pitchFamily="34" charset="0"/>
                <a:cs typeface="Microsoft Sans Serif" panose="020B0604020202020204" pitchFamily="34" charset="0"/>
              </a:rPr>
              <a:t>D) </a:t>
            </a:r>
            <a:r>
              <a:rPr sz="2400" u="sng"/>
              <a:t>Grafico a barre con vendite per cliente (classifica</a:t>
            </a:r>
            <a:r>
              <a:rPr u="sng"/>
              <a:t>)</a:t>
            </a:r>
          </a:p>
          <a:p>
            <a:endParaRPr sz="2400">
              <a:ea typeface="Microsoft Sans Serif" panose="020B0604020202020204" pitchFamily="34" charset="0"/>
              <a:cs typeface="Microsoft Sans Serif" panose="020B0604020202020204" pitchFamily="34" charset="0"/>
            </a:endParaRPr>
          </a:p>
          <a:p>
            <a:endParaRPr sz="2400">
              <a:ea typeface="Microsoft Sans Serif" panose="020B0604020202020204" pitchFamily="34" charset="0"/>
              <a:cs typeface="Microsoft Sans Serif" panose="020B0604020202020204" pitchFamily="34" charset="0"/>
            </a:endParaRPr>
          </a:p>
        </p:txBody>
      </p:sp>
      <p:pic>
        <p:nvPicPr>
          <p:cNvPr id="5" name="Picture 4">
            <a:extLst>
              <a:ext uri="{FF2B5EF4-FFF2-40B4-BE49-F238E27FC236}">
                <a16:creationId xmlns:a16="http://schemas.microsoft.com/office/drawing/2014/main" id="{4AEF7233-F1D7-40DD-AC63-8784156B9A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72743"/>
            <a:ext cx="8390572" cy="4618038"/>
          </a:xfrm>
          <a:prstGeom prst="rect">
            <a:avLst/>
          </a:prstGeom>
          <a:noFill/>
          <a:ln w="38100">
            <a:solidFill>
              <a:srgbClr val="92D050"/>
            </a:solidFill>
          </a:ln>
        </p:spPr>
      </p:pic>
    </p:spTree>
    <p:extLst>
      <p:ext uri="{BB962C8B-B14F-4D97-AF65-F5344CB8AC3E}">
        <p14:creationId xmlns:p14="http://schemas.microsoft.com/office/powerpoint/2010/main" val="3027308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t>Unità 3: Studio di caso</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954107"/>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3: </a:t>
            </a:r>
            <a:r>
              <a:rPr dirty="0" err="1"/>
              <a:t>Garantire</a:t>
            </a:r>
            <a:r>
              <a:rPr dirty="0"/>
              <a:t> </a:t>
            </a:r>
            <a:r>
              <a:rPr dirty="0" err="1"/>
              <a:t>l'interattività</a:t>
            </a:r>
            <a:r>
              <a:rPr dirty="0"/>
              <a:t> del</a:t>
            </a:r>
            <a:r>
              <a:rPr lang="it-IT" dirty="0"/>
              <a:t>la dashboard</a:t>
            </a:r>
            <a:r>
              <a:rPr dirty="0"/>
              <a:t> </a:t>
            </a:r>
            <a:r>
              <a:rPr lang="it-IT" dirty="0"/>
              <a:t>con </a:t>
            </a:r>
            <a:r>
              <a:rPr dirty="0"/>
              <a:t>Tableau</a:t>
            </a:r>
          </a:p>
          <a:p>
            <a:endParaRPr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0820400" cy="1200329"/>
          </a:xfrm>
          <a:prstGeom prst="rect">
            <a:avLst/>
          </a:prstGeom>
          <a:noFill/>
        </p:spPr>
        <p:txBody>
          <a:bodyPr wrap="square">
            <a:spAutoFit/>
          </a:bodyPr>
          <a:lstStyle/>
          <a:p>
            <a:pPr>
              <a:defRPr sz="2400" b="1"/>
            </a:pPr>
            <a:r>
              <a:rPr dirty="0" err="1"/>
              <a:t>Costruire</a:t>
            </a:r>
            <a:r>
              <a:rPr dirty="0"/>
              <a:t> </a:t>
            </a:r>
            <a:r>
              <a:rPr lang="it-IT" dirty="0"/>
              <a:t>la dashboard</a:t>
            </a:r>
            <a:endParaRPr sz="2400" dirty="0"/>
          </a:p>
          <a:p>
            <a:endParaRPr sz="2400" dirty="0">
              <a:ea typeface="Microsoft Sans Serif" panose="020B0604020202020204" pitchFamily="34" charset="0"/>
              <a:cs typeface="Microsoft Sans Serif" panose="020B0604020202020204" pitchFamily="34" charset="0"/>
            </a:endParaRPr>
          </a:p>
          <a:p>
            <a:endParaRPr sz="2400" dirty="0">
              <a:ea typeface="Microsoft Sans Serif" panose="020B0604020202020204" pitchFamily="34" charset="0"/>
              <a:cs typeface="Microsoft Sans Serif" panose="020B0604020202020204" pitchFamily="34" charset="0"/>
            </a:endParaRPr>
          </a:p>
        </p:txBody>
      </p:sp>
      <p:pic>
        <p:nvPicPr>
          <p:cNvPr id="5" name="Picture 4">
            <a:extLst>
              <a:ext uri="{FF2B5EF4-FFF2-40B4-BE49-F238E27FC236}">
                <a16:creationId xmlns:a16="http://schemas.microsoft.com/office/drawing/2014/main" id="{538397F4-C3E3-43FB-AAC9-8523A0B4CD2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0" y="4229100"/>
            <a:ext cx="9028164" cy="4376278"/>
          </a:xfrm>
          <a:prstGeom prst="rect">
            <a:avLst/>
          </a:prstGeom>
          <a:noFill/>
          <a:ln w="38100">
            <a:solidFill>
              <a:srgbClr val="92D050"/>
            </a:solidFill>
          </a:ln>
        </p:spPr>
      </p:pic>
      <p:pic>
        <p:nvPicPr>
          <p:cNvPr id="8" name="Picture 7">
            <a:extLst>
              <a:ext uri="{FF2B5EF4-FFF2-40B4-BE49-F238E27FC236}">
                <a16:creationId xmlns:a16="http://schemas.microsoft.com/office/drawing/2014/main" id="{40BCFDE9-7770-401C-BBF5-D2F13302436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49262" y="4264436"/>
            <a:ext cx="5175537" cy="4231864"/>
          </a:xfrm>
          <a:prstGeom prst="rect">
            <a:avLst/>
          </a:prstGeom>
          <a:noFill/>
          <a:ln w="38100">
            <a:solidFill>
              <a:srgbClr val="92D050"/>
            </a:solidFill>
          </a:ln>
        </p:spPr>
      </p:pic>
    </p:spTree>
    <p:extLst>
      <p:ext uri="{BB962C8B-B14F-4D97-AF65-F5344CB8AC3E}">
        <p14:creationId xmlns:p14="http://schemas.microsoft.com/office/powerpoint/2010/main" val="3235522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t>Unità 3: Studio di caso</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3: </a:t>
            </a:r>
            <a:r>
              <a:rPr dirty="0" err="1"/>
              <a:t>Garantire</a:t>
            </a:r>
            <a:r>
              <a:rPr dirty="0"/>
              <a:t> </a:t>
            </a:r>
            <a:r>
              <a:rPr dirty="0" err="1"/>
              <a:t>l'interattività</a:t>
            </a:r>
            <a:r>
              <a:rPr dirty="0"/>
              <a:t> del</a:t>
            </a:r>
            <a:r>
              <a:rPr lang="it-IT" dirty="0"/>
              <a:t>la dashboard</a:t>
            </a:r>
            <a:r>
              <a:rPr dirty="0"/>
              <a:t> </a:t>
            </a:r>
            <a:r>
              <a:rPr lang="it-IT" dirty="0"/>
              <a:t>con</a:t>
            </a:r>
            <a:r>
              <a:rPr dirty="0"/>
              <a:t> Tableau</a:t>
            </a:r>
            <a:endParaRPr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0820400" cy="830997"/>
          </a:xfrm>
          <a:prstGeom prst="rect">
            <a:avLst/>
          </a:prstGeom>
          <a:noFill/>
        </p:spPr>
        <p:txBody>
          <a:bodyPr wrap="square">
            <a:spAutoFit/>
          </a:bodyPr>
          <a:lstStyle/>
          <a:p>
            <a:pPr lvl="0">
              <a:defRPr sz="2400" b="1"/>
            </a:pPr>
            <a:r>
              <a:t>Utilizzo di elementi interattivi — aggiunta di filtri e azioni alla dashboard</a:t>
            </a:r>
            <a:endParaRPr sz="2400"/>
          </a:p>
          <a:p>
            <a:endParaRPr sz="2400"/>
          </a:p>
        </p:txBody>
      </p:sp>
      <p:pic>
        <p:nvPicPr>
          <p:cNvPr id="5" name="Picture 4">
            <a:extLst>
              <a:ext uri="{FF2B5EF4-FFF2-40B4-BE49-F238E27FC236}">
                <a16:creationId xmlns:a16="http://schemas.microsoft.com/office/drawing/2014/main" id="{3AEAC01B-1D97-4D66-B2E5-14A5D806A6E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192369"/>
            <a:ext cx="1676400" cy="2248535"/>
          </a:xfrm>
          <a:prstGeom prst="rect">
            <a:avLst/>
          </a:prstGeom>
          <a:noFill/>
          <a:ln w="38100">
            <a:solidFill>
              <a:srgbClr val="92D050"/>
            </a:solidFill>
          </a:ln>
        </p:spPr>
      </p:pic>
      <p:pic>
        <p:nvPicPr>
          <p:cNvPr id="8" name="Picture 7">
            <a:extLst>
              <a:ext uri="{FF2B5EF4-FFF2-40B4-BE49-F238E27FC236}">
                <a16:creationId xmlns:a16="http://schemas.microsoft.com/office/drawing/2014/main" id="{490E0CA6-C898-4A45-910D-C67CF80449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2369"/>
            <a:ext cx="3886200" cy="4255546"/>
          </a:xfrm>
          <a:prstGeom prst="rect">
            <a:avLst/>
          </a:prstGeom>
          <a:noFill/>
          <a:ln w="38100">
            <a:solidFill>
              <a:srgbClr val="92D050"/>
            </a:solidFill>
          </a:ln>
        </p:spPr>
      </p:pic>
      <p:pic>
        <p:nvPicPr>
          <p:cNvPr id="9" name="Picture 8">
            <a:extLst>
              <a:ext uri="{FF2B5EF4-FFF2-40B4-BE49-F238E27FC236}">
                <a16:creationId xmlns:a16="http://schemas.microsoft.com/office/drawing/2014/main" id="{6BA4A20C-9ACF-4EF0-8BC7-C38C019B9A7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992677" y="4192369"/>
            <a:ext cx="4551045" cy="4484146"/>
          </a:xfrm>
          <a:prstGeom prst="rect">
            <a:avLst/>
          </a:prstGeom>
          <a:noFill/>
          <a:ln w="38100">
            <a:solidFill>
              <a:srgbClr val="92D050"/>
            </a:solidFill>
          </a:ln>
        </p:spPr>
      </p:pic>
    </p:spTree>
    <p:extLst>
      <p:ext uri="{BB962C8B-B14F-4D97-AF65-F5344CB8AC3E}">
        <p14:creationId xmlns:p14="http://schemas.microsoft.com/office/powerpoint/2010/main" val="420958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t>Unità 3: Studio di caso</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3: </a:t>
            </a:r>
            <a:r>
              <a:rPr dirty="0" err="1"/>
              <a:t>Garantire</a:t>
            </a:r>
            <a:r>
              <a:rPr dirty="0"/>
              <a:t> </a:t>
            </a:r>
            <a:r>
              <a:rPr dirty="0" err="1"/>
              <a:t>l'interattività</a:t>
            </a:r>
            <a:r>
              <a:rPr dirty="0"/>
              <a:t> del</a:t>
            </a:r>
            <a:r>
              <a:rPr lang="it-IT" dirty="0"/>
              <a:t>la</a:t>
            </a:r>
            <a:r>
              <a:rPr dirty="0"/>
              <a:t> </a:t>
            </a:r>
            <a:r>
              <a:rPr lang="it-IT" dirty="0"/>
              <a:t>dashboard</a:t>
            </a:r>
            <a:r>
              <a:rPr dirty="0"/>
              <a:t> </a:t>
            </a:r>
            <a:r>
              <a:rPr lang="it-IT" dirty="0"/>
              <a:t>con</a:t>
            </a:r>
            <a:r>
              <a:rPr dirty="0"/>
              <a:t> Tableau</a:t>
            </a:r>
            <a:endParaRPr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4935200" cy="2308324"/>
          </a:xfrm>
          <a:prstGeom prst="rect">
            <a:avLst/>
          </a:prstGeom>
          <a:noFill/>
        </p:spPr>
        <p:txBody>
          <a:bodyPr wrap="square">
            <a:spAutoFit/>
          </a:bodyPr>
          <a:lstStyle/>
          <a:p>
            <a:pPr>
              <a:defRPr sz="2400" b="1"/>
            </a:pPr>
            <a:r>
              <a:rPr dirty="0" err="1"/>
              <a:t>Aggiungi</a:t>
            </a:r>
            <a:r>
              <a:rPr dirty="0"/>
              <a:t> </a:t>
            </a:r>
            <a:r>
              <a:rPr dirty="0" err="1"/>
              <a:t>azioni</a:t>
            </a:r>
            <a:r>
              <a:rPr dirty="0"/>
              <a:t> al dashboard</a:t>
            </a:r>
            <a:endParaRPr sz="2400" dirty="0"/>
          </a:p>
          <a:p>
            <a:pPr>
              <a:defRPr sz="2400"/>
            </a:pPr>
            <a:r>
              <a:rPr lang="it-IT" dirty="0"/>
              <a:t>Le azioni servono a correlare le diverse informazioni presenti nel dashboard. Ad esempio, supponiamo di notare che una regione non raggiunge il suo obiettivo di redditività. Sarebbe interessante che, selezionando una regione (dal grafico situato nella parte superiore del dashboard), limitassimo le informazioni delle altre due rappresentazioni a quella regione.</a:t>
            </a:r>
          </a:p>
          <a:p>
            <a:pPr>
              <a:defRPr sz="2400"/>
            </a:pPr>
            <a:r>
              <a:rPr lang="it-IT" dirty="0"/>
              <a:t>Questo può essere fatto attraverso un'azione</a:t>
            </a:r>
            <a:endParaRPr sz="2400" dirty="0"/>
          </a:p>
        </p:txBody>
      </p:sp>
      <p:pic>
        <p:nvPicPr>
          <p:cNvPr id="8" name="Picture 7">
            <a:extLst>
              <a:ext uri="{FF2B5EF4-FFF2-40B4-BE49-F238E27FC236}">
                <a16:creationId xmlns:a16="http://schemas.microsoft.com/office/drawing/2014/main" id="{927864B5-E60E-4CB0-BEBF-1494FDB2541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97680" y="5753100"/>
            <a:ext cx="3276600" cy="3352800"/>
          </a:xfrm>
          <a:prstGeom prst="rect">
            <a:avLst/>
          </a:prstGeom>
          <a:noFill/>
          <a:ln w="38100">
            <a:solidFill>
              <a:srgbClr val="92D050"/>
            </a:solidFill>
          </a:ln>
        </p:spPr>
      </p:pic>
      <p:pic>
        <p:nvPicPr>
          <p:cNvPr id="9" name="Picture 8">
            <a:extLst>
              <a:ext uri="{FF2B5EF4-FFF2-40B4-BE49-F238E27FC236}">
                <a16:creationId xmlns:a16="http://schemas.microsoft.com/office/drawing/2014/main" id="{0E788089-E462-4D27-9C82-87FAB2A5F1F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303828"/>
            <a:ext cx="6621780" cy="3352800"/>
          </a:xfrm>
          <a:prstGeom prst="rect">
            <a:avLst/>
          </a:prstGeom>
          <a:noFill/>
          <a:ln w="38100">
            <a:solidFill>
              <a:srgbClr val="92D050"/>
            </a:solidFill>
          </a:ln>
        </p:spPr>
      </p:pic>
    </p:spTree>
    <p:extLst>
      <p:ext uri="{BB962C8B-B14F-4D97-AF65-F5344CB8AC3E}">
        <p14:creationId xmlns:p14="http://schemas.microsoft.com/office/powerpoint/2010/main" val="4196475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t>Unità 3: Studio di caso</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3: </a:t>
            </a:r>
            <a:r>
              <a:rPr dirty="0" err="1"/>
              <a:t>Garantire</a:t>
            </a:r>
            <a:r>
              <a:rPr dirty="0"/>
              <a:t> </a:t>
            </a:r>
            <a:r>
              <a:rPr dirty="0" err="1"/>
              <a:t>l'interattività</a:t>
            </a:r>
            <a:r>
              <a:rPr dirty="0"/>
              <a:t> del</a:t>
            </a:r>
            <a:r>
              <a:rPr lang="it-IT" dirty="0"/>
              <a:t>la dashboard</a:t>
            </a:r>
            <a:r>
              <a:rPr dirty="0"/>
              <a:t> c</a:t>
            </a:r>
            <a:r>
              <a:rPr lang="it-IT" dirty="0"/>
              <a:t>on</a:t>
            </a:r>
            <a:r>
              <a:rPr dirty="0"/>
              <a:t> Tableau</a:t>
            </a:r>
            <a:endParaRPr sz="2800" b="1" dirty="0">
              <a:solidFill>
                <a:srgbClr val="238791"/>
              </a:solidFill>
              <a:ea typeface="Microsoft Sans Serif" panose="020B0604020202020204" pitchFamily="34" charset="0"/>
              <a:cs typeface="Microsoft Sans Serif" panose="020B0604020202020204" pitchFamily="34" charset="0"/>
            </a:endParaRPr>
          </a:p>
        </p:txBody>
      </p:sp>
      <p:pic>
        <p:nvPicPr>
          <p:cNvPr id="5" name="Picture 4">
            <a:extLst>
              <a:ext uri="{FF2B5EF4-FFF2-40B4-BE49-F238E27FC236}">
                <a16:creationId xmlns:a16="http://schemas.microsoft.com/office/drawing/2014/main" id="{EAF844FC-0597-4106-879F-0B57DB7979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362601"/>
            <a:ext cx="3848735" cy="5058728"/>
          </a:xfrm>
          <a:prstGeom prst="rect">
            <a:avLst/>
          </a:prstGeom>
          <a:noFill/>
          <a:ln w="38100">
            <a:solidFill>
              <a:srgbClr val="92D050"/>
            </a:solidFill>
          </a:ln>
        </p:spPr>
      </p:pic>
      <p:pic>
        <p:nvPicPr>
          <p:cNvPr id="8" name="Picture 7">
            <a:extLst>
              <a:ext uri="{FF2B5EF4-FFF2-40B4-BE49-F238E27FC236}">
                <a16:creationId xmlns:a16="http://schemas.microsoft.com/office/drawing/2014/main" id="{CE680CD1-3ED3-470D-BB2C-E67A21C0A4C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339248"/>
            <a:ext cx="7417435" cy="4395051"/>
          </a:xfrm>
          <a:prstGeom prst="rect">
            <a:avLst/>
          </a:prstGeom>
          <a:noFill/>
          <a:ln w="38100">
            <a:solidFill>
              <a:srgbClr val="92D050"/>
            </a:solidFill>
          </a:ln>
        </p:spPr>
      </p:pic>
    </p:spTree>
    <p:extLst>
      <p:ext uri="{BB962C8B-B14F-4D97-AF65-F5344CB8AC3E}">
        <p14:creationId xmlns:p14="http://schemas.microsoft.com/office/powerpoint/2010/main" val="3436716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t>Unità 3: Studio di caso</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3: </a:t>
            </a:r>
            <a:r>
              <a:rPr dirty="0" err="1"/>
              <a:t>Garantire</a:t>
            </a:r>
            <a:r>
              <a:rPr dirty="0"/>
              <a:t> </a:t>
            </a:r>
            <a:r>
              <a:rPr dirty="0" err="1"/>
              <a:t>l'interattività</a:t>
            </a:r>
            <a:r>
              <a:rPr dirty="0"/>
              <a:t> del</a:t>
            </a:r>
            <a:r>
              <a:rPr lang="it-IT" dirty="0"/>
              <a:t>la dashboard</a:t>
            </a:r>
            <a:r>
              <a:rPr dirty="0"/>
              <a:t> c</a:t>
            </a:r>
            <a:r>
              <a:rPr lang="it-IT" dirty="0"/>
              <a:t>on</a:t>
            </a:r>
            <a:r>
              <a:rPr dirty="0"/>
              <a:t> Tableau</a:t>
            </a:r>
            <a:endParaRPr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0820400" cy="738664"/>
          </a:xfrm>
          <a:prstGeom prst="rect">
            <a:avLst/>
          </a:prstGeom>
          <a:noFill/>
        </p:spPr>
        <p:txBody>
          <a:bodyPr wrap="square">
            <a:spAutoFit/>
          </a:bodyPr>
          <a:lstStyle/>
          <a:p>
            <a:endParaRPr sz="2400">
              <a:ea typeface="Microsoft Sans Serif" panose="020B0604020202020204" pitchFamily="34" charset="0"/>
              <a:cs typeface="Microsoft Sans Serif" panose="020B0604020202020204" pitchFamily="34" charset="0"/>
            </a:endParaRPr>
          </a:p>
          <a:p>
            <a:endParaRPr sz="2400">
              <a:ea typeface="Microsoft Sans Serif" panose="020B0604020202020204" pitchFamily="34" charset="0"/>
              <a:cs typeface="Microsoft Sans Serif" panose="020B0604020202020204" pitchFamily="34" charset="0"/>
            </a:endParaRPr>
          </a:p>
        </p:txBody>
      </p:sp>
      <p:pic>
        <p:nvPicPr>
          <p:cNvPr id="5" name="Picture 4">
            <a:extLst>
              <a:ext uri="{FF2B5EF4-FFF2-40B4-BE49-F238E27FC236}">
                <a16:creationId xmlns:a16="http://schemas.microsoft.com/office/drawing/2014/main" id="{A0571E9A-0917-4DFC-869D-552163A6892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57914" y="3546710"/>
            <a:ext cx="4123372" cy="4761548"/>
          </a:xfrm>
          <a:prstGeom prst="rect">
            <a:avLst/>
          </a:prstGeom>
          <a:noFill/>
          <a:ln w="38100">
            <a:solidFill>
              <a:srgbClr val="92D050"/>
            </a:solidFill>
          </a:ln>
        </p:spPr>
      </p:pic>
      <p:pic>
        <p:nvPicPr>
          <p:cNvPr id="8" name="Picture 7">
            <a:extLst>
              <a:ext uri="{FF2B5EF4-FFF2-40B4-BE49-F238E27FC236}">
                <a16:creationId xmlns:a16="http://schemas.microsoft.com/office/drawing/2014/main" id="{9750C85C-3B3E-4602-908F-09F3F74C61F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582352"/>
            <a:ext cx="8686800" cy="4304348"/>
          </a:xfrm>
          <a:prstGeom prst="rect">
            <a:avLst/>
          </a:prstGeom>
          <a:noFill/>
          <a:ln w="38100">
            <a:solidFill>
              <a:srgbClr val="92D050"/>
            </a:solidFill>
          </a:ln>
        </p:spPr>
      </p:pic>
    </p:spTree>
    <p:extLst>
      <p:ext uri="{BB962C8B-B14F-4D97-AF65-F5344CB8AC3E}">
        <p14:creationId xmlns:p14="http://schemas.microsoft.com/office/powerpoint/2010/main" val="2987177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t>Unità 3: Studio di caso</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3: </a:t>
            </a:r>
            <a:r>
              <a:rPr dirty="0" err="1"/>
              <a:t>Garantire</a:t>
            </a:r>
            <a:r>
              <a:rPr dirty="0"/>
              <a:t> </a:t>
            </a:r>
            <a:r>
              <a:rPr dirty="0" err="1"/>
              <a:t>l'interattività</a:t>
            </a:r>
            <a:r>
              <a:rPr dirty="0"/>
              <a:t> del</a:t>
            </a:r>
            <a:r>
              <a:rPr lang="it-IT" dirty="0"/>
              <a:t>la dashboard</a:t>
            </a:r>
            <a:r>
              <a:rPr dirty="0"/>
              <a:t> </a:t>
            </a:r>
            <a:r>
              <a:rPr lang="it-IT" dirty="0"/>
              <a:t>con</a:t>
            </a:r>
            <a:r>
              <a:rPr dirty="0"/>
              <a:t> Tableau</a:t>
            </a:r>
            <a:endParaRPr sz="2800" b="1" dirty="0">
              <a:solidFill>
                <a:srgbClr val="238791"/>
              </a:solidFill>
              <a:ea typeface="Microsoft Sans Serif" panose="020B0604020202020204" pitchFamily="34" charset="0"/>
              <a:cs typeface="Microsoft Sans Serif" panose="020B0604020202020204" pitchFamily="34" charset="0"/>
            </a:endParaRPr>
          </a:p>
        </p:txBody>
      </p:sp>
      <p:pic>
        <p:nvPicPr>
          <p:cNvPr id="5" name="Picture 4">
            <a:extLst>
              <a:ext uri="{FF2B5EF4-FFF2-40B4-BE49-F238E27FC236}">
                <a16:creationId xmlns:a16="http://schemas.microsoft.com/office/drawing/2014/main" id="{DB93249D-9A31-4F0F-BF30-4974BF939A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24337" y="3362960"/>
            <a:ext cx="9839325" cy="5171281"/>
          </a:xfrm>
          <a:prstGeom prst="rect">
            <a:avLst/>
          </a:prstGeom>
          <a:noFill/>
          <a:ln w="38100">
            <a:solidFill>
              <a:srgbClr val="92D050"/>
            </a:solidFill>
          </a:ln>
        </p:spPr>
      </p:pic>
    </p:spTree>
    <p:extLst>
      <p:ext uri="{BB962C8B-B14F-4D97-AF65-F5344CB8AC3E}">
        <p14:creationId xmlns:p14="http://schemas.microsoft.com/office/powerpoint/2010/main" val="363760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t>Unità 1: Introduzione</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32560" y="2628900"/>
            <a:ext cx="10040186" cy="954107"/>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1 — </a:t>
            </a:r>
            <a:r>
              <a:rPr dirty="0" err="1"/>
              <a:t>Definizione</a:t>
            </a:r>
            <a:r>
              <a:rPr dirty="0"/>
              <a:t> di </a:t>
            </a:r>
            <a:r>
              <a:rPr lang="it-IT" dirty="0"/>
              <a:t>dashboard</a:t>
            </a:r>
            <a:endParaRPr dirty="0"/>
          </a:p>
          <a:p>
            <a:endParaRPr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5849600" cy="3785652"/>
          </a:xfrm>
          <a:prstGeom prst="rect">
            <a:avLst/>
          </a:prstGeom>
          <a:noFill/>
        </p:spPr>
        <p:txBody>
          <a:bodyPr wrap="square">
            <a:spAutoFit/>
          </a:bodyPr>
          <a:lstStyle/>
          <a:p>
            <a:pPr>
              <a:defRPr sz="2400" b="1"/>
            </a:pPr>
            <a:r>
              <a:rPr dirty="0" err="1"/>
              <a:t>Cos'è</a:t>
            </a:r>
            <a:r>
              <a:rPr dirty="0"/>
              <a:t> </a:t>
            </a:r>
            <a:r>
              <a:rPr dirty="0" err="1"/>
              <a:t>una</a:t>
            </a:r>
            <a:r>
              <a:rPr dirty="0"/>
              <a:t> dashboard?</a:t>
            </a:r>
            <a:endParaRPr sz="2400" b="1" dirty="0"/>
          </a:p>
          <a:p>
            <a:pPr algn="just">
              <a:defRPr sz="2400"/>
            </a:pPr>
            <a:r>
              <a:rPr lang="it-IT" dirty="0"/>
              <a:t>Le dashboard</a:t>
            </a:r>
            <a:r>
              <a:rPr dirty="0"/>
              <a:t> </a:t>
            </a:r>
            <a:r>
              <a:rPr dirty="0" err="1"/>
              <a:t>sono</a:t>
            </a:r>
            <a:r>
              <a:rPr dirty="0"/>
              <a:t> </a:t>
            </a:r>
            <a:r>
              <a:rPr dirty="0" err="1"/>
              <a:t>diventati</a:t>
            </a:r>
            <a:r>
              <a:rPr dirty="0"/>
              <a:t> </a:t>
            </a:r>
            <a:r>
              <a:rPr dirty="0" err="1"/>
              <a:t>strumenti</a:t>
            </a:r>
            <a:r>
              <a:rPr dirty="0"/>
              <a:t> standard </a:t>
            </a:r>
            <a:r>
              <a:rPr dirty="0" err="1"/>
              <a:t>utilizzati</a:t>
            </a:r>
            <a:r>
              <a:rPr dirty="0"/>
              <a:t> </a:t>
            </a:r>
            <a:r>
              <a:rPr dirty="0" err="1"/>
              <a:t>nel</a:t>
            </a:r>
            <a:r>
              <a:rPr dirty="0"/>
              <a:t> business </a:t>
            </a:r>
            <a:r>
              <a:rPr dirty="0" err="1"/>
              <a:t>negli</a:t>
            </a:r>
            <a:r>
              <a:rPr dirty="0"/>
              <a:t> </a:t>
            </a:r>
            <a:r>
              <a:rPr dirty="0" err="1"/>
              <a:t>ultimi</a:t>
            </a:r>
            <a:r>
              <a:rPr dirty="0"/>
              <a:t> 10 anni</a:t>
            </a:r>
          </a:p>
          <a:p>
            <a:pPr algn="just">
              <a:defRPr sz="2400"/>
            </a:pPr>
            <a:r>
              <a:rPr lang="it-IT" dirty="0"/>
              <a:t>Una dashboard rappresenta una visualizzazione delle informazioni più importanti, necessarie per raggiungere uno o più obiettivi; le informazioni devono essere sistematizzate e disposte su un'unica schermata in modo da poter essere monitorate a colpo d'occhio.</a:t>
            </a:r>
            <a:endParaRPr dirty="0"/>
          </a:p>
          <a:p>
            <a:pPr algn="just">
              <a:defRPr sz="2400"/>
            </a:pPr>
            <a:r>
              <a:rPr dirty="0"/>
              <a:t>(Stephen </a:t>
            </a:r>
            <a:r>
              <a:rPr dirty="0" err="1"/>
              <a:t>pochi</a:t>
            </a:r>
            <a:r>
              <a:rPr dirty="0"/>
              <a:t>, </a:t>
            </a:r>
            <a:r>
              <a:rPr i="1" dirty="0"/>
              <a:t>Information Dashboard Design,</a:t>
            </a:r>
            <a:r>
              <a:rPr dirty="0"/>
              <a:t> 2006)</a:t>
            </a:r>
          </a:p>
          <a:p>
            <a:pPr algn="just">
              <a:defRPr sz="2400"/>
            </a:pPr>
            <a:r>
              <a:rPr dirty="0"/>
              <a:t>I </a:t>
            </a:r>
            <a:r>
              <a:rPr dirty="0" err="1"/>
              <a:t>dati</a:t>
            </a:r>
            <a:r>
              <a:rPr dirty="0"/>
              <a:t> </a:t>
            </a:r>
            <a:r>
              <a:rPr dirty="0" err="1"/>
              <a:t>ti</a:t>
            </a:r>
            <a:r>
              <a:rPr dirty="0"/>
              <a:t> </a:t>
            </a:r>
            <a:r>
              <a:rPr dirty="0" err="1"/>
              <a:t>dicono</a:t>
            </a:r>
            <a:r>
              <a:rPr dirty="0"/>
              <a:t> </a:t>
            </a:r>
            <a:r>
              <a:rPr dirty="0" err="1"/>
              <a:t>cosa</a:t>
            </a:r>
            <a:r>
              <a:rPr dirty="0"/>
              <a:t> </a:t>
            </a:r>
            <a:r>
              <a:rPr dirty="0" err="1"/>
              <a:t>sta</a:t>
            </a:r>
            <a:r>
              <a:rPr dirty="0"/>
              <a:t> </a:t>
            </a:r>
            <a:r>
              <a:rPr dirty="0" err="1"/>
              <a:t>succedendo</a:t>
            </a:r>
            <a:r>
              <a:rPr dirty="0"/>
              <a:t>, ma </a:t>
            </a:r>
            <a:r>
              <a:rPr dirty="0" err="1"/>
              <a:t>una</a:t>
            </a:r>
            <a:r>
              <a:rPr dirty="0"/>
              <a:t> </a:t>
            </a:r>
            <a:r>
              <a:rPr dirty="0" err="1"/>
              <a:t>storia</a:t>
            </a:r>
            <a:r>
              <a:rPr dirty="0"/>
              <a:t> </a:t>
            </a:r>
            <a:r>
              <a:rPr dirty="0" err="1"/>
              <a:t>raccontata</a:t>
            </a:r>
            <a:r>
              <a:rPr dirty="0"/>
              <a:t> con </a:t>
            </a:r>
            <a:r>
              <a:rPr dirty="0" err="1"/>
              <a:t>una</a:t>
            </a:r>
            <a:r>
              <a:rPr dirty="0"/>
              <a:t> dashboard </a:t>
            </a:r>
            <a:r>
              <a:rPr dirty="0" err="1"/>
              <a:t>ti</a:t>
            </a:r>
            <a:r>
              <a:rPr dirty="0"/>
              <a:t> dice </a:t>
            </a:r>
            <a:r>
              <a:rPr dirty="0" err="1"/>
              <a:t>perché</a:t>
            </a:r>
            <a:r>
              <a:rPr dirty="0"/>
              <a:t> è </a:t>
            </a:r>
            <a:r>
              <a:rPr dirty="0" err="1"/>
              <a:t>importante</a:t>
            </a:r>
            <a:r>
              <a:rPr dirty="0"/>
              <a:t>, </a:t>
            </a:r>
            <a:r>
              <a:rPr dirty="0" err="1"/>
              <a:t>perché</a:t>
            </a:r>
            <a:r>
              <a:rPr dirty="0"/>
              <a:t> </a:t>
            </a:r>
            <a:r>
              <a:rPr dirty="0" err="1"/>
              <a:t>quei</a:t>
            </a:r>
            <a:r>
              <a:rPr dirty="0"/>
              <a:t> </a:t>
            </a:r>
            <a:r>
              <a:rPr dirty="0" err="1"/>
              <a:t>dati</a:t>
            </a:r>
            <a:r>
              <a:rPr dirty="0"/>
              <a:t> </a:t>
            </a:r>
            <a:r>
              <a:rPr dirty="0" err="1"/>
              <a:t>sono</a:t>
            </a:r>
            <a:r>
              <a:rPr dirty="0"/>
              <a:t> </a:t>
            </a:r>
            <a:r>
              <a:rPr dirty="0" err="1"/>
              <a:t>importanti</a:t>
            </a:r>
            <a:endParaRPr dirty="0"/>
          </a:p>
          <a:p>
            <a:endParaRPr sz="2400" dirty="0">
              <a:ea typeface="Microsoft Sans Serif" panose="020B0604020202020204" pitchFamily="34" charset="0"/>
              <a:cs typeface="Microsoft Sans Serif" panose="020B0604020202020204" pitchFamily="34" charset="0"/>
            </a:endParaRPr>
          </a:p>
          <a:p>
            <a:endParaRPr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82711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a:spAutoFit/>
          </a:bodyPr>
          <a:lstStyle/>
          <a:p>
            <a:pPr>
              <a:defRPr sz="4000" b="1">
                <a:solidFill>
                  <a:srgbClr val="E7686A"/>
                </a:solidFill>
                <a:ea typeface="Microsoft Sans Serif" panose="020B0604020202020204" pitchFamily="34" charset="0"/>
                <a:cs typeface="Microsoft Sans Serif" panose="020B0604020202020204" pitchFamily="34" charset="0"/>
              </a:defRPr>
            </a:pPr>
            <a:r>
              <a:t>Riassumendo</a:t>
            </a: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4577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3199" b="1">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3199" b="1">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9" y="5193986"/>
            <a:ext cx="2880000"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3199" b="1">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3199" b="1">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3199" b="1">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3199" b="1">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3199" b="1">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3199" b="1">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3199" b="1">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3199" b="1">
                <a:solidFill>
                  <a:schemeClr val="tx2"/>
                </a:solidFill>
                <a:latin typeface="Oxygen" panose="02000503000000090004" pitchFamily="2" charset="77"/>
              </a:endParaRPr>
            </a:p>
          </p:txBody>
        </p:sp>
      </p:grpSp>
      <p:sp>
        <p:nvSpPr>
          <p:cNvPr id="6" name="CasellaDiTesto 5"/>
          <p:cNvSpPr txBox="1"/>
          <p:nvPr/>
        </p:nvSpPr>
        <p:spPr>
          <a:xfrm>
            <a:off x="2459728" y="3880946"/>
            <a:ext cx="2653231" cy="1015663"/>
          </a:xfrm>
          <a:prstGeom prst="rect">
            <a:avLst/>
          </a:prstGeom>
          <a:noFill/>
        </p:spPr>
        <p:txBody>
          <a:bodyPr wrap="square">
            <a:spAutoFit/>
          </a:bodyPr>
          <a:lstStyle/>
          <a:p>
            <a:pPr algn="ctr">
              <a:defRPr sz="2000"/>
            </a:pPr>
            <a:r>
              <a:rPr dirty="0" err="1"/>
              <a:t>Definizione</a:t>
            </a:r>
            <a:r>
              <a:rPr dirty="0"/>
              <a:t> </a:t>
            </a:r>
            <a:r>
              <a:rPr dirty="0" err="1"/>
              <a:t>degli</a:t>
            </a:r>
            <a:r>
              <a:rPr dirty="0"/>
              <a:t> </a:t>
            </a:r>
            <a:r>
              <a:rPr dirty="0" err="1"/>
              <a:t>obiettivi</a:t>
            </a:r>
            <a:r>
              <a:rPr dirty="0"/>
              <a:t> del</a:t>
            </a:r>
            <a:r>
              <a:rPr lang="it-IT" dirty="0"/>
              <a:t>la </a:t>
            </a:r>
            <a:r>
              <a:rPr lang="it-IT" dirty="0" err="1"/>
              <a:t>dasboard</a:t>
            </a:r>
            <a:endParaRPr dirty="0"/>
          </a:p>
          <a:p>
            <a:pPr algn="ctr">
              <a:defRPr sz="2000"/>
            </a:pPr>
            <a:r>
              <a:rPr dirty="0" err="1"/>
              <a:t>Ruolo</a:t>
            </a:r>
            <a:r>
              <a:rPr dirty="0"/>
              <a:t>, </a:t>
            </a:r>
            <a:r>
              <a:rPr dirty="0" err="1"/>
              <a:t>pubblico</a:t>
            </a:r>
            <a:endParaRPr sz="2000" dirty="0"/>
          </a:p>
        </p:txBody>
      </p:sp>
      <p:sp>
        <p:nvSpPr>
          <p:cNvPr id="26" name="CasellaDiTesto 25"/>
          <p:cNvSpPr txBox="1"/>
          <p:nvPr/>
        </p:nvSpPr>
        <p:spPr>
          <a:xfrm>
            <a:off x="4473950" y="6040235"/>
            <a:ext cx="2814732" cy="1015663"/>
          </a:xfrm>
          <a:prstGeom prst="rect">
            <a:avLst/>
          </a:prstGeom>
          <a:noFill/>
        </p:spPr>
        <p:txBody>
          <a:bodyPr wrap="square">
            <a:spAutoFit/>
          </a:bodyPr>
          <a:lstStyle/>
          <a:p>
            <a:pPr algn="ctr">
              <a:defRPr sz="2000"/>
            </a:pPr>
            <a:r>
              <a:rPr dirty="0" err="1"/>
              <a:t>Scegliere</a:t>
            </a:r>
            <a:r>
              <a:rPr dirty="0"/>
              <a:t> </a:t>
            </a:r>
            <a:r>
              <a:rPr dirty="0" err="1"/>
              <a:t>gli</a:t>
            </a:r>
            <a:r>
              <a:rPr dirty="0"/>
              <a:t> </a:t>
            </a:r>
            <a:r>
              <a:rPr dirty="0" err="1"/>
              <a:t>indicatori</a:t>
            </a:r>
            <a:r>
              <a:rPr dirty="0"/>
              <a:t> </a:t>
            </a:r>
            <a:r>
              <a:rPr dirty="0" err="1"/>
              <a:t>giusti</a:t>
            </a:r>
            <a:r>
              <a:rPr dirty="0"/>
              <a:t> da </a:t>
            </a:r>
            <a:r>
              <a:rPr dirty="0" err="1"/>
              <a:t>includere</a:t>
            </a:r>
            <a:r>
              <a:rPr dirty="0"/>
              <a:t> </a:t>
            </a:r>
            <a:r>
              <a:rPr dirty="0" err="1"/>
              <a:t>nel</a:t>
            </a:r>
            <a:r>
              <a:rPr lang="it-IT" dirty="0"/>
              <a:t>la</a:t>
            </a:r>
            <a:r>
              <a:rPr dirty="0"/>
              <a:t> </a:t>
            </a:r>
            <a:r>
              <a:rPr lang="it-IT" dirty="0"/>
              <a:t>dashboard</a:t>
            </a:r>
            <a:endParaRPr sz="2000" dirty="0"/>
          </a:p>
        </p:txBody>
      </p:sp>
      <p:sp>
        <p:nvSpPr>
          <p:cNvPr id="27" name="CasellaDiTesto 26"/>
          <p:cNvSpPr txBox="1"/>
          <p:nvPr/>
        </p:nvSpPr>
        <p:spPr>
          <a:xfrm>
            <a:off x="6531777" y="3880946"/>
            <a:ext cx="2730785" cy="1015663"/>
          </a:xfrm>
          <a:prstGeom prst="rect">
            <a:avLst/>
          </a:prstGeom>
          <a:noFill/>
        </p:spPr>
        <p:txBody>
          <a:bodyPr wrap="square">
            <a:spAutoFit/>
          </a:bodyPr>
          <a:lstStyle/>
          <a:p>
            <a:pPr algn="ctr">
              <a:defRPr sz="2000"/>
            </a:pPr>
            <a:r>
              <a:t>Scegliere i grafici in modo da rispondere al meglio agli obiettivi</a:t>
            </a:r>
            <a:endParaRPr sz="2000"/>
          </a:p>
        </p:txBody>
      </p:sp>
      <p:sp>
        <p:nvSpPr>
          <p:cNvPr id="28" name="CasellaDiTesto 27"/>
          <p:cNvSpPr txBox="1"/>
          <p:nvPr/>
        </p:nvSpPr>
        <p:spPr>
          <a:xfrm>
            <a:off x="8679126" y="6133377"/>
            <a:ext cx="2654044" cy="1015663"/>
          </a:xfrm>
          <a:prstGeom prst="rect">
            <a:avLst/>
          </a:prstGeom>
          <a:noFill/>
        </p:spPr>
        <p:txBody>
          <a:bodyPr wrap="square">
            <a:spAutoFit/>
          </a:bodyPr>
          <a:lstStyle/>
          <a:p>
            <a:pPr algn="ctr">
              <a:defRPr sz="2000"/>
            </a:pPr>
            <a:r>
              <a:rPr dirty="0" err="1"/>
              <a:t>Creazione</a:t>
            </a:r>
            <a:r>
              <a:rPr dirty="0"/>
              <a:t> di </a:t>
            </a:r>
            <a:r>
              <a:rPr dirty="0" err="1"/>
              <a:t>grafici</a:t>
            </a:r>
            <a:r>
              <a:rPr dirty="0"/>
              <a:t>   layout </a:t>
            </a:r>
            <a:r>
              <a:rPr dirty="0" err="1"/>
              <a:t>sul</a:t>
            </a:r>
            <a:r>
              <a:rPr lang="it-IT" dirty="0"/>
              <a:t>la dashboard</a:t>
            </a:r>
            <a:endParaRPr sz="2000" dirty="0"/>
          </a:p>
          <a:p>
            <a:pPr algn="ctr"/>
            <a:endParaRPr sz="2000" dirty="0"/>
          </a:p>
        </p:txBody>
      </p:sp>
      <p:sp>
        <p:nvSpPr>
          <p:cNvPr id="29" name="CasellaDiTesto 28"/>
          <p:cNvSpPr txBox="1"/>
          <p:nvPr/>
        </p:nvSpPr>
        <p:spPr>
          <a:xfrm>
            <a:off x="10788393" y="3874703"/>
            <a:ext cx="2511188" cy="1323439"/>
          </a:xfrm>
          <a:prstGeom prst="rect">
            <a:avLst/>
          </a:prstGeom>
          <a:noFill/>
        </p:spPr>
        <p:txBody>
          <a:bodyPr wrap="square">
            <a:spAutoFit/>
          </a:bodyPr>
          <a:lstStyle/>
          <a:p>
            <a:pPr algn="ctr">
              <a:defRPr sz="2000"/>
            </a:pPr>
            <a:r>
              <a:t>Garantire gli elementi dell'interattività (filtri, azioni)</a:t>
            </a:r>
            <a:endParaRPr sz="2000"/>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3199" b="1">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3199" b="1">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CasellaDiTesto 39"/>
          <p:cNvSpPr txBox="1"/>
          <p:nvPr/>
        </p:nvSpPr>
        <p:spPr>
          <a:xfrm>
            <a:off x="12703564" y="6171191"/>
            <a:ext cx="2826477" cy="1015663"/>
          </a:xfrm>
          <a:prstGeom prst="rect">
            <a:avLst/>
          </a:prstGeom>
          <a:noFill/>
        </p:spPr>
        <p:txBody>
          <a:bodyPr wrap="square">
            <a:spAutoFit/>
          </a:bodyPr>
          <a:lstStyle/>
          <a:p>
            <a:pPr algn="ctr">
              <a:defRPr sz="2000"/>
            </a:pPr>
            <a:r>
              <a:t>Garantire il rispetto dei principi di progettazione e delle buone pratiche</a:t>
            </a:r>
            <a:endParaRPr sz="2000"/>
          </a:p>
        </p:txBody>
      </p:sp>
    </p:spTree>
    <p:extLst>
      <p:ext uri="{BB962C8B-B14F-4D97-AF65-F5344CB8AC3E}">
        <p14:creationId xmlns:p14="http://schemas.microsoft.com/office/powerpoint/2010/main" val="1470835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a:spAutoFit/>
          </a:bodyPr>
          <a:lstStyle/>
          <a:p>
            <a:pPr>
              <a:defRPr sz="4000" b="1">
                <a:solidFill>
                  <a:srgbClr val="E7686A"/>
                </a:solidFill>
                <a:ea typeface="Microsoft Sans Serif" panose="020B0604020202020204" pitchFamily="34" charset="0"/>
                <a:cs typeface="Microsoft Sans Serif" panose="020B0604020202020204" pitchFamily="34" charset="0"/>
              </a:defRPr>
            </a:pPr>
            <a:r>
              <a:t>Prova di autovalutazione</a:t>
            </a:r>
          </a:p>
        </p:txBody>
      </p:sp>
      <p:sp>
        <p:nvSpPr>
          <p:cNvPr id="5" name="CuadroTexto 4">
            <a:extLst>
              <a:ext uri="{FF2B5EF4-FFF2-40B4-BE49-F238E27FC236}">
                <a16:creationId xmlns:a16="http://schemas.microsoft.com/office/drawing/2014/main" id="{9FDC7C57-826D-5EA9-1BF2-8E3DC6D338FF}"/>
              </a:ext>
            </a:extLst>
          </p:cNvPr>
          <p:cNvSpPr txBox="1"/>
          <p:nvPr/>
        </p:nvSpPr>
        <p:spPr>
          <a:xfrm>
            <a:off x="1433052" y="3009900"/>
            <a:ext cx="5029200" cy="5693866"/>
          </a:xfrm>
          <a:prstGeom prst="rect">
            <a:avLst/>
          </a:prstGeom>
          <a:noFill/>
        </p:spPr>
        <p:txBody>
          <a:bodyPr wrap="square">
            <a:spAutoFit/>
          </a:bodyPr>
          <a:lstStyle/>
          <a:p>
            <a:pPr marL="514350" indent="-514350">
              <a:buAutoNum type="arabicPeriod"/>
              <a:defRPr sz="2800" b="1">
                <a:solidFill>
                  <a:srgbClr val="238791"/>
                </a:solidFill>
                <a:ea typeface="Microsoft Sans Serif" panose="020B0604020202020204" pitchFamily="34" charset="0"/>
                <a:cs typeface="Microsoft Sans Serif" panose="020B0604020202020204" pitchFamily="34" charset="0"/>
              </a:defRPr>
            </a:pPr>
            <a:r>
              <a:rPr dirty="0"/>
              <a:t>Per </a:t>
            </a:r>
            <a:r>
              <a:rPr dirty="0" err="1"/>
              <a:t>creare</a:t>
            </a:r>
            <a:r>
              <a:rPr dirty="0"/>
              <a:t> dashboard </a:t>
            </a:r>
            <a:r>
              <a:rPr dirty="0" err="1"/>
              <a:t>efficaci</a:t>
            </a:r>
            <a:r>
              <a:rPr dirty="0"/>
              <a:t> </a:t>
            </a:r>
            <a:r>
              <a:rPr dirty="0" err="1"/>
              <a:t>si</a:t>
            </a:r>
            <a:r>
              <a:rPr dirty="0"/>
              <a:t> </a:t>
            </a:r>
            <a:r>
              <a:rPr dirty="0" err="1"/>
              <a:t>consiglia</a:t>
            </a:r>
            <a:r>
              <a:rPr dirty="0"/>
              <a:t> di:</a:t>
            </a:r>
          </a:p>
          <a:p>
            <a:pPr marL="514350" indent="-514350">
              <a:buAutoNum type="arabicPeriod"/>
            </a:pPr>
            <a:endParaRPr sz="2800" b="1" dirty="0">
              <a:solidFill>
                <a:srgbClr val="238791"/>
              </a:solidFill>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dirty="0"/>
              <a:t>A.	</a:t>
            </a:r>
            <a:r>
              <a:rPr dirty="0" err="1"/>
              <a:t>Inclu</a:t>
            </a:r>
            <a:r>
              <a:rPr lang="it-IT" dirty="0" err="1"/>
              <a:t>dere</a:t>
            </a:r>
            <a:r>
              <a:rPr dirty="0"/>
              <a:t> </a:t>
            </a:r>
            <a:r>
              <a:rPr dirty="0" err="1"/>
              <a:t>elementi</a:t>
            </a:r>
            <a:r>
              <a:rPr dirty="0"/>
              <a:t> </a:t>
            </a:r>
            <a:r>
              <a:rPr dirty="0" err="1"/>
              <a:t>stilizzati</a:t>
            </a:r>
            <a:r>
              <a:rPr dirty="0"/>
              <a:t> </a:t>
            </a:r>
            <a:r>
              <a:rPr dirty="0" err="1"/>
              <a:t>nella</a:t>
            </a:r>
            <a:r>
              <a:rPr dirty="0"/>
              <a:t> </a:t>
            </a:r>
            <a:r>
              <a:rPr dirty="0" err="1"/>
              <a:t>grafica</a:t>
            </a:r>
            <a:r>
              <a:rPr dirty="0"/>
              <a:t>.</a:t>
            </a:r>
          </a:p>
          <a:p>
            <a:pPr marL="342900" indent="-342900">
              <a:buFont typeface="Wingdings" panose="05000000000000000000" pitchFamily="2" charset="2"/>
              <a:buChar char="q"/>
            </a:pPr>
            <a:endParaRPr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dirty="0"/>
              <a:t>B.	</a:t>
            </a:r>
            <a:r>
              <a:rPr dirty="0" err="1"/>
              <a:t>Utilizzare</a:t>
            </a:r>
            <a:r>
              <a:rPr dirty="0"/>
              <a:t> il </a:t>
            </a:r>
            <a:r>
              <a:rPr dirty="0" err="1"/>
              <a:t>maggior</a:t>
            </a:r>
            <a:r>
              <a:rPr dirty="0"/>
              <a:t> </a:t>
            </a:r>
            <a:r>
              <a:rPr dirty="0" err="1"/>
              <a:t>numero</a:t>
            </a:r>
            <a:r>
              <a:rPr dirty="0"/>
              <a:t> </a:t>
            </a:r>
            <a:r>
              <a:rPr dirty="0" err="1"/>
              <a:t>possibile</a:t>
            </a:r>
            <a:r>
              <a:rPr dirty="0"/>
              <a:t> di </a:t>
            </a:r>
            <a:r>
              <a:rPr dirty="0" err="1"/>
              <a:t>elementi</a:t>
            </a:r>
            <a:r>
              <a:rPr dirty="0"/>
              <a:t> </a:t>
            </a:r>
            <a:r>
              <a:rPr dirty="0" err="1"/>
              <a:t>interattivi</a:t>
            </a:r>
            <a:endParaRPr dirty="0"/>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dirty="0"/>
              <a:t>C.	</a:t>
            </a:r>
            <a:r>
              <a:rPr dirty="0" err="1"/>
              <a:t>Includ</a:t>
            </a:r>
            <a:r>
              <a:rPr lang="it-IT" dirty="0"/>
              <a:t>ere</a:t>
            </a:r>
            <a:r>
              <a:rPr dirty="0"/>
              <a:t> </a:t>
            </a:r>
            <a:r>
              <a:rPr dirty="0" err="1"/>
              <a:t>quante</a:t>
            </a:r>
            <a:r>
              <a:rPr dirty="0"/>
              <a:t> </a:t>
            </a:r>
            <a:r>
              <a:rPr dirty="0" err="1"/>
              <a:t>più</a:t>
            </a:r>
            <a:r>
              <a:rPr dirty="0"/>
              <a:t> </a:t>
            </a:r>
            <a:r>
              <a:rPr dirty="0" err="1"/>
              <a:t>informazioni</a:t>
            </a:r>
            <a:r>
              <a:rPr dirty="0"/>
              <a:t> </a:t>
            </a:r>
            <a:r>
              <a:rPr dirty="0" err="1"/>
              <a:t>possibili</a:t>
            </a:r>
            <a:r>
              <a:rPr dirty="0"/>
              <a:t> per </a:t>
            </a:r>
            <a:r>
              <a:rPr dirty="0" err="1"/>
              <a:t>trasmettere</a:t>
            </a:r>
            <a:r>
              <a:rPr dirty="0"/>
              <a:t> </a:t>
            </a:r>
            <a:r>
              <a:rPr dirty="0" err="1"/>
              <a:t>meglio</a:t>
            </a:r>
            <a:r>
              <a:rPr dirty="0"/>
              <a:t> il </a:t>
            </a:r>
            <a:r>
              <a:rPr dirty="0" err="1"/>
              <a:t>messaggio</a:t>
            </a:r>
            <a:r>
              <a:rPr dirty="0"/>
              <a:t>.</a:t>
            </a:r>
          </a:p>
        </p:txBody>
      </p:sp>
      <p:sp>
        <p:nvSpPr>
          <p:cNvPr id="2" name="CasellaDiTesto 1"/>
          <p:cNvSpPr txBox="1"/>
          <p:nvPr/>
        </p:nvSpPr>
        <p:spPr>
          <a:xfrm>
            <a:off x="7013083" y="3009900"/>
            <a:ext cx="4871434" cy="6063198"/>
          </a:xfrm>
          <a:prstGeom prst="rect">
            <a:avLst/>
          </a:prstGeom>
          <a:noFill/>
        </p:spPr>
        <p:txBody>
          <a:bodyPr wrap="square">
            <a:spAutoFit/>
          </a:bodyPr>
          <a:lstStyle/>
          <a:p>
            <a:pPr>
              <a:defRPr sz="2800" b="1">
                <a:solidFill>
                  <a:srgbClr val="1E737C"/>
                </a:solidFill>
              </a:defRPr>
            </a:pPr>
            <a:r>
              <a:rPr dirty="0"/>
              <a:t>2. Quale </a:t>
            </a:r>
            <a:r>
              <a:rPr dirty="0" err="1"/>
              <a:t>dei</a:t>
            </a:r>
            <a:r>
              <a:rPr dirty="0"/>
              <a:t> </a:t>
            </a:r>
            <a:r>
              <a:rPr dirty="0" err="1"/>
              <a:t>seguenti</a:t>
            </a:r>
            <a:r>
              <a:rPr dirty="0"/>
              <a:t> </a:t>
            </a:r>
            <a:r>
              <a:rPr dirty="0" err="1"/>
              <a:t>principi</a:t>
            </a:r>
            <a:r>
              <a:rPr dirty="0"/>
              <a:t> non </a:t>
            </a:r>
            <a:r>
              <a:rPr dirty="0" err="1"/>
              <a:t>può</a:t>
            </a:r>
            <a:r>
              <a:rPr dirty="0"/>
              <a:t> </a:t>
            </a:r>
            <a:r>
              <a:rPr dirty="0" err="1"/>
              <a:t>applicarsi</a:t>
            </a:r>
            <a:r>
              <a:rPr dirty="0"/>
              <a:t> </a:t>
            </a:r>
            <a:r>
              <a:rPr dirty="0" err="1"/>
              <a:t>alla</a:t>
            </a:r>
            <a:r>
              <a:rPr dirty="0"/>
              <a:t> </a:t>
            </a:r>
            <a:r>
              <a:rPr dirty="0" err="1"/>
              <a:t>creazione</a:t>
            </a:r>
            <a:r>
              <a:rPr dirty="0"/>
              <a:t> di un</a:t>
            </a:r>
            <a:r>
              <a:rPr lang="it-IT" dirty="0"/>
              <a:t>a</a:t>
            </a:r>
            <a:r>
              <a:rPr dirty="0"/>
              <a:t> </a:t>
            </a:r>
            <a:r>
              <a:rPr lang="it-IT" dirty="0"/>
              <a:t>dashboard</a:t>
            </a:r>
            <a:r>
              <a:rPr dirty="0"/>
              <a:t>:</a:t>
            </a:r>
          </a:p>
          <a:p>
            <a:endParaRPr sz="2800" b="1" dirty="0">
              <a:solidFill>
                <a:srgbClr val="1E737C"/>
              </a:solidFill>
            </a:endParaRPr>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dirty="0"/>
              <a:t>A.	</a:t>
            </a:r>
            <a:r>
              <a:rPr dirty="0" err="1"/>
              <a:t>Guida</a:t>
            </a:r>
            <a:r>
              <a:rPr lang="it-IT" dirty="0"/>
              <a:t>re</a:t>
            </a:r>
            <a:r>
              <a:rPr dirty="0"/>
              <a:t> l</a:t>
            </a:r>
            <a:r>
              <a:rPr lang="it-IT" dirty="0"/>
              <a:t>’a</a:t>
            </a:r>
            <a:r>
              <a:rPr dirty="0" err="1"/>
              <a:t>ttenzione</a:t>
            </a:r>
            <a:r>
              <a:rPr dirty="0"/>
              <a:t> </a:t>
            </a:r>
            <a:r>
              <a:rPr lang="it-IT" dirty="0"/>
              <a:t>verso gli</a:t>
            </a:r>
            <a:r>
              <a:rPr dirty="0"/>
              <a:t> </a:t>
            </a:r>
            <a:r>
              <a:rPr dirty="0" err="1"/>
              <a:t>elementi</a:t>
            </a:r>
            <a:r>
              <a:rPr dirty="0"/>
              <a:t> </a:t>
            </a:r>
            <a:r>
              <a:rPr dirty="0" err="1"/>
              <a:t>importanti</a:t>
            </a:r>
            <a:r>
              <a:rPr dirty="0"/>
              <a:t> </a:t>
            </a:r>
            <a:r>
              <a:rPr lang="it-IT" dirty="0"/>
              <a:t>d</a:t>
            </a:r>
            <a:r>
              <a:rPr dirty="0" err="1"/>
              <a:t>ella</a:t>
            </a:r>
            <a:r>
              <a:rPr dirty="0"/>
              <a:t> vi</a:t>
            </a:r>
            <a:r>
              <a:rPr lang="it-IT" dirty="0" err="1"/>
              <a:t>sualizzazione</a:t>
            </a:r>
            <a:endParaRPr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dirty="0"/>
              <a:t>B.	</a:t>
            </a:r>
            <a:r>
              <a:rPr dirty="0" err="1"/>
              <a:t>Utilizzo</a:t>
            </a:r>
            <a:r>
              <a:rPr dirty="0"/>
              <a:t> di un design </a:t>
            </a:r>
            <a:r>
              <a:rPr dirty="0" err="1"/>
              <a:t>compatto</a:t>
            </a:r>
            <a:r>
              <a:rPr dirty="0"/>
              <a:t> per </a:t>
            </a:r>
            <a:r>
              <a:rPr lang="it-IT" dirty="0"/>
              <a:t>la dashboard</a:t>
            </a:r>
            <a:endParaRPr dirty="0"/>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dirty="0"/>
              <a:t>C.	</a:t>
            </a:r>
            <a:r>
              <a:rPr dirty="0" err="1"/>
              <a:t>Includere</a:t>
            </a:r>
            <a:r>
              <a:rPr dirty="0"/>
              <a:t> </a:t>
            </a:r>
            <a:r>
              <a:rPr dirty="0" err="1"/>
              <a:t>filtri</a:t>
            </a:r>
            <a:r>
              <a:rPr dirty="0"/>
              <a:t> </a:t>
            </a:r>
            <a:r>
              <a:rPr dirty="0" err="1"/>
              <a:t>che</a:t>
            </a:r>
            <a:r>
              <a:rPr dirty="0"/>
              <a:t> </a:t>
            </a:r>
            <a:r>
              <a:rPr dirty="0" err="1"/>
              <a:t>possono</a:t>
            </a:r>
            <a:r>
              <a:rPr dirty="0"/>
              <a:t> </a:t>
            </a:r>
            <a:r>
              <a:rPr dirty="0" err="1"/>
              <a:t>essere</a:t>
            </a:r>
            <a:r>
              <a:rPr dirty="0"/>
              <a:t> </a:t>
            </a:r>
            <a:r>
              <a:rPr dirty="0" err="1"/>
              <a:t>utilizzati</a:t>
            </a:r>
            <a:r>
              <a:rPr dirty="0"/>
              <a:t> solo dal </a:t>
            </a:r>
            <a:r>
              <a:rPr dirty="0" err="1"/>
              <a:t>creatore</a:t>
            </a:r>
            <a:r>
              <a:rPr dirty="0"/>
              <a:t> </a:t>
            </a:r>
            <a:r>
              <a:rPr dirty="0" err="1"/>
              <a:t>della</a:t>
            </a:r>
            <a:r>
              <a:rPr dirty="0"/>
              <a:t> dashboard, </a:t>
            </a:r>
            <a:r>
              <a:rPr lang="it-IT" dirty="0"/>
              <a:t>e </a:t>
            </a:r>
            <a:r>
              <a:rPr dirty="0"/>
              <a:t>non </a:t>
            </a:r>
            <a:r>
              <a:rPr dirty="0" err="1"/>
              <a:t>dall'utente</a:t>
            </a:r>
            <a:r>
              <a:rPr dirty="0"/>
              <a:t>. </a:t>
            </a:r>
          </a:p>
          <a:p>
            <a:endParaRPr sz="2400" dirty="0">
              <a:ea typeface="Microsoft Sans Serif" panose="020B0604020202020204" pitchFamily="34" charset="0"/>
              <a:cs typeface="Microsoft Sans Serif" panose="020B0604020202020204" pitchFamily="34" charset="0"/>
            </a:endParaRPr>
          </a:p>
        </p:txBody>
      </p:sp>
      <p:sp>
        <p:nvSpPr>
          <p:cNvPr id="3" name="CasellaDiTesto 2"/>
          <p:cNvSpPr txBox="1"/>
          <p:nvPr/>
        </p:nvSpPr>
        <p:spPr>
          <a:xfrm>
            <a:off x="12420600" y="3009900"/>
            <a:ext cx="4343399" cy="5201424"/>
          </a:xfrm>
          <a:prstGeom prst="rect">
            <a:avLst/>
          </a:prstGeom>
          <a:noFill/>
        </p:spPr>
        <p:txBody>
          <a:bodyPr wrap="square">
            <a:spAutoFit/>
          </a:bodyPr>
          <a:lstStyle/>
          <a:p>
            <a:pPr>
              <a:defRPr sz="2800" b="1">
                <a:solidFill>
                  <a:srgbClr val="1E737C"/>
                </a:solidFill>
              </a:defRPr>
            </a:pPr>
            <a:r>
              <a:rPr dirty="0"/>
              <a:t>3. Una </a:t>
            </a:r>
            <a:r>
              <a:rPr dirty="0" err="1"/>
              <a:t>delle</a:t>
            </a:r>
            <a:r>
              <a:rPr dirty="0"/>
              <a:t> </a:t>
            </a:r>
            <a:r>
              <a:rPr dirty="0" err="1"/>
              <a:t>migliori</a:t>
            </a:r>
            <a:r>
              <a:rPr dirty="0"/>
              <a:t> </a:t>
            </a:r>
            <a:r>
              <a:rPr dirty="0" err="1"/>
              <a:t>pratiche</a:t>
            </a:r>
            <a:r>
              <a:rPr dirty="0"/>
              <a:t> </a:t>
            </a:r>
            <a:r>
              <a:rPr dirty="0" err="1"/>
              <a:t>nella</a:t>
            </a:r>
            <a:r>
              <a:rPr dirty="0"/>
              <a:t> </a:t>
            </a:r>
            <a:r>
              <a:rPr dirty="0" err="1"/>
              <a:t>creazione</a:t>
            </a:r>
            <a:r>
              <a:rPr dirty="0"/>
              <a:t> di dashboard è</a:t>
            </a:r>
            <a:r>
              <a:rPr lang="it-IT" dirty="0"/>
              <a:t> quella di</a:t>
            </a:r>
            <a:r>
              <a:rPr dirty="0"/>
              <a:t>:</a:t>
            </a:r>
          </a:p>
          <a:p>
            <a:endParaRPr sz="2800" b="1" dirty="0">
              <a:solidFill>
                <a:srgbClr val="1E737C"/>
              </a:solidFill>
            </a:endParaRPr>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dirty="0"/>
              <a:t>A.	</a:t>
            </a:r>
            <a:r>
              <a:rPr dirty="0" err="1"/>
              <a:t>Inclu</a:t>
            </a:r>
            <a:r>
              <a:rPr lang="it-IT" dirty="0" err="1"/>
              <a:t>dere</a:t>
            </a:r>
            <a:r>
              <a:rPr dirty="0"/>
              <a:t> </a:t>
            </a:r>
            <a:r>
              <a:rPr dirty="0" err="1"/>
              <a:t>tabelle</a:t>
            </a:r>
            <a:r>
              <a:rPr dirty="0"/>
              <a:t> informative</a:t>
            </a:r>
            <a:endParaRPr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dirty="0"/>
              <a:t>B.	</a:t>
            </a:r>
            <a:r>
              <a:rPr dirty="0" err="1"/>
              <a:t>Utilizz</a:t>
            </a:r>
            <a:r>
              <a:rPr lang="it-IT" dirty="0"/>
              <a:t>are</a:t>
            </a:r>
            <a:r>
              <a:rPr dirty="0"/>
              <a:t>  </a:t>
            </a:r>
            <a:r>
              <a:rPr dirty="0" err="1"/>
              <a:t>grafic</a:t>
            </a:r>
            <a:r>
              <a:rPr lang="it-IT" dirty="0"/>
              <a:t>i</a:t>
            </a:r>
            <a:r>
              <a:rPr dirty="0"/>
              <a:t> 3D ed </a:t>
            </a:r>
            <a:r>
              <a:rPr dirty="0" err="1"/>
              <a:t>elementi</a:t>
            </a:r>
            <a:r>
              <a:rPr dirty="0"/>
              <a:t> </a:t>
            </a:r>
            <a:r>
              <a:rPr dirty="0" err="1"/>
              <a:t>stilizzati</a:t>
            </a:r>
            <a:endParaRPr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dirty="0"/>
              <a:t>C.	</a:t>
            </a:r>
            <a:r>
              <a:rPr dirty="0" err="1"/>
              <a:t>Mantenere</a:t>
            </a:r>
            <a:r>
              <a:rPr dirty="0"/>
              <a:t> le </a:t>
            </a:r>
            <a:r>
              <a:rPr dirty="0" err="1"/>
              <a:t>informazioni</a:t>
            </a:r>
            <a:r>
              <a:rPr dirty="0"/>
              <a:t> </a:t>
            </a:r>
            <a:r>
              <a:rPr dirty="0" err="1"/>
              <a:t>attuali</a:t>
            </a:r>
            <a:r>
              <a:rPr dirty="0"/>
              <a:t> de</a:t>
            </a:r>
            <a:r>
              <a:rPr lang="it-IT" dirty="0"/>
              <a:t>la dashboard</a:t>
            </a:r>
            <a:endParaRPr sz="2800" dirty="0">
              <a:ea typeface="Microsoft Sans Serif" panose="020B0604020202020204" pitchFamily="34" charset="0"/>
              <a:cs typeface="Microsoft Sans Serif" panose="020B0604020202020204" pitchFamily="34" charset="0"/>
            </a:endParaRPr>
          </a:p>
          <a:p>
            <a:endParaRPr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350565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a:spAutoFit/>
          </a:bodyPr>
          <a:lstStyle/>
          <a:p>
            <a:pPr>
              <a:defRPr sz="4000" b="1">
                <a:solidFill>
                  <a:srgbClr val="E7686A"/>
                </a:solidFill>
                <a:ea typeface="Microsoft Sans Serif" panose="020B0604020202020204" pitchFamily="34" charset="0"/>
                <a:cs typeface="Microsoft Sans Serif" panose="020B0604020202020204" pitchFamily="34" charset="0"/>
              </a:defRPr>
            </a:pPr>
            <a:r>
              <a:t>Prova di autovalutazione</a:t>
            </a:r>
          </a:p>
        </p:txBody>
      </p:sp>
      <p:sp>
        <p:nvSpPr>
          <p:cNvPr id="5" name="CuadroTexto 4">
            <a:extLst>
              <a:ext uri="{FF2B5EF4-FFF2-40B4-BE49-F238E27FC236}">
                <a16:creationId xmlns:a16="http://schemas.microsoft.com/office/drawing/2014/main" id="{9FDC7C57-826D-5EA9-1BF2-8E3DC6D338FF}"/>
              </a:ext>
            </a:extLst>
          </p:cNvPr>
          <p:cNvSpPr txBox="1"/>
          <p:nvPr/>
        </p:nvSpPr>
        <p:spPr>
          <a:xfrm>
            <a:off x="1433052" y="3009900"/>
            <a:ext cx="5029200" cy="5693866"/>
          </a:xfrm>
          <a:prstGeom prst="rect">
            <a:avLst/>
          </a:prstGeom>
          <a:noFill/>
        </p:spPr>
        <p:txBody>
          <a:bodyPr wrap="square">
            <a:spAutoFit/>
          </a:bodyPr>
          <a:lstStyle/>
          <a:p>
            <a:pPr marL="514350" indent="-514350">
              <a:buAutoNum type="arabicPeriod"/>
              <a:defRPr sz="2800" b="1">
                <a:solidFill>
                  <a:srgbClr val="238791"/>
                </a:solidFill>
                <a:ea typeface="Microsoft Sans Serif" panose="020B0604020202020204" pitchFamily="34" charset="0"/>
                <a:cs typeface="Microsoft Sans Serif" panose="020B0604020202020204" pitchFamily="34" charset="0"/>
              </a:defRPr>
            </a:pPr>
            <a:r>
              <a:rPr dirty="0"/>
              <a:t>Per </a:t>
            </a:r>
            <a:r>
              <a:rPr dirty="0" err="1"/>
              <a:t>creare</a:t>
            </a:r>
            <a:r>
              <a:rPr dirty="0"/>
              <a:t> dashboard </a:t>
            </a:r>
            <a:r>
              <a:rPr dirty="0" err="1"/>
              <a:t>efficaci</a:t>
            </a:r>
            <a:r>
              <a:rPr dirty="0"/>
              <a:t> </a:t>
            </a:r>
            <a:r>
              <a:rPr dirty="0" err="1"/>
              <a:t>si</a:t>
            </a:r>
            <a:r>
              <a:rPr dirty="0"/>
              <a:t> </a:t>
            </a:r>
            <a:r>
              <a:rPr dirty="0" err="1"/>
              <a:t>consiglia</a:t>
            </a:r>
            <a:r>
              <a:rPr dirty="0"/>
              <a:t> di:</a:t>
            </a:r>
          </a:p>
          <a:p>
            <a:pPr marL="514350" indent="-514350">
              <a:buAutoNum type="arabicPeriod"/>
            </a:pPr>
            <a:endParaRPr sz="2800" b="1" dirty="0">
              <a:solidFill>
                <a:srgbClr val="238791"/>
              </a:solidFill>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dirty="0"/>
              <a:t>A.	</a:t>
            </a:r>
            <a:r>
              <a:rPr dirty="0" err="1"/>
              <a:t>Inclu</a:t>
            </a:r>
            <a:r>
              <a:rPr lang="it-IT" dirty="0" err="1"/>
              <a:t>dere</a:t>
            </a:r>
            <a:r>
              <a:rPr dirty="0"/>
              <a:t> </a:t>
            </a:r>
            <a:r>
              <a:rPr dirty="0" err="1"/>
              <a:t>elementi</a:t>
            </a:r>
            <a:r>
              <a:rPr dirty="0"/>
              <a:t> </a:t>
            </a:r>
            <a:r>
              <a:rPr dirty="0" err="1"/>
              <a:t>stilizzati</a:t>
            </a:r>
            <a:r>
              <a:rPr dirty="0"/>
              <a:t> </a:t>
            </a:r>
            <a:r>
              <a:rPr dirty="0" err="1"/>
              <a:t>nella</a:t>
            </a:r>
            <a:r>
              <a:rPr dirty="0"/>
              <a:t> </a:t>
            </a:r>
            <a:r>
              <a:rPr dirty="0" err="1"/>
              <a:t>grafica</a:t>
            </a:r>
            <a:r>
              <a:rPr dirty="0"/>
              <a:t>.</a:t>
            </a:r>
          </a:p>
          <a:p>
            <a:pPr marL="342900" indent="-342900">
              <a:buFont typeface="Wingdings" panose="05000000000000000000" pitchFamily="2" charset="2"/>
              <a:buChar char="q"/>
            </a:pPr>
            <a:endParaRPr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dirty="0"/>
              <a:t>B.	</a:t>
            </a:r>
            <a:r>
              <a:rPr dirty="0" err="1"/>
              <a:t>Utilizzare</a:t>
            </a:r>
            <a:r>
              <a:rPr dirty="0"/>
              <a:t> il </a:t>
            </a:r>
            <a:r>
              <a:rPr dirty="0" err="1"/>
              <a:t>maggior</a:t>
            </a:r>
            <a:r>
              <a:rPr dirty="0"/>
              <a:t> </a:t>
            </a:r>
            <a:r>
              <a:rPr dirty="0" err="1"/>
              <a:t>numero</a:t>
            </a:r>
            <a:r>
              <a:rPr dirty="0"/>
              <a:t> </a:t>
            </a:r>
            <a:r>
              <a:rPr dirty="0" err="1"/>
              <a:t>possibile</a:t>
            </a:r>
            <a:r>
              <a:rPr dirty="0"/>
              <a:t> di </a:t>
            </a:r>
            <a:r>
              <a:rPr dirty="0" err="1"/>
              <a:t>elementi</a:t>
            </a:r>
            <a:r>
              <a:rPr dirty="0"/>
              <a:t> </a:t>
            </a:r>
            <a:r>
              <a:rPr dirty="0" err="1"/>
              <a:t>interattivi</a:t>
            </a:r>
            <a:endParaRPr dirty="0"/>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b="1" dirty="0"/>
              <a:t>C.	</a:t>
            </a:r>
            <a:r>
              <a:rPr b="1" dirty="0" err="1"/>
              <a:t>Includ</a:t>
            </a:r>
            <a:r>
              <a:rPr lang="it-IT" b="1" dirty="0"/>
              <a:t>ere</a:t>
            </a:r>
            <a:r>
              <a:rPr b="1" dirty="0"/>
              <a:t> </a:t>
            </a:r>
            <a:r>
              <a:rPr b="1" dirty="0" err="1"/>
              <a:t>quante</a:t>
            </a:r>
            <a:r>
              <a:rPr b="1" dirty="0"/>
              <a:t> </a:t>
            </a:r>
            <a:r>
              <a:rPr b="1" dirty="0" err="1"/>
              <a:t>più</a:t>
            </a:r>
            <a:r>
              <a:rPr b="1" dirty="0"/>
              <a:t> </a:t>
            </a:r>
            <a:r>
              <a:rPr b="1" dirty="0" err="1"/>
              <a:t>informazioni</a:t>
            </a:r>
            <a:r>
              <a:rPr b="1" dirty="0"/>
              <a:t> </a:t>
            </a:r>
            <a:r>
              <a:rPr b="1" dirty="0" err="1"/>
              <a:t>possibili</a:t>
            </a:r>
            <a:r>
              <a:rPr b="1" dirty="0"/>
              <a:t> per </a:t>
            </a:r>
            <a:r>
              <a:rPr b="1" dirty="0" err="1"/>
              <a:t>trasmettere</a:t>
            </a:r>
            <a:r>
              <a:rPr b="1" dirty="0"/>
              <a:t> </a:t>
            </a:r>
            <a:r>
              <a:rPr b="1" dirty="0" err="1"/>
              <a:t>meglio</a:t>
            </a:r>
            <a:r>
              <a:rPr b="1" dirty="0"/>
              <a:t> il </a:t>
            </a:r>
            <a:r>
              <a:rPr b="1" dirty="0" err="1"/>
              <a:t>messaggio</a:t>
            </a:r>
            <a:r>
              <a:rPr b="1" dirty="0"/>
              <a:t>.</a:t>
            </a:r>
          </a:p>
        </p:txBody>
      </p:sp>
      <p:sp>
        <p:nvSpPr>
          <p:cNvPr id="2" name="CasellaDiTesto 1"/>
          <p:cNvSpPr txBox="1"/>
          <p:nvPr/>
        </p:nvSpPr>
        <p:spPr>
          <a:xfrm>
            <a:off x="7013083" y="3009900"/>
            <a:ext cx="4871434" cy="6063198"/>
          </a:xfrm>
          <a:prstGeom prst="rect">
            <a:avLst/>
          </a:prstGeom>
          <a:noFill/>
        </p:spPr>
        <p:txBody>
          <a:bodyPr wrap="square">
            <a:spAutoFit/>
          </a:bodyPr>
          <a:lstStyle/>
          <a:p>
            <a:pPr>
              <a:defRPr sz="2800" b="1">
                <a:solidFill>
                  <a:srgbClr val="1E737C"/>
                </a:solidFill>
              </a:defRPr>
            </a:pPr>
            <a:r>
              <a:rPr dirty="0"/>
              <a:t>2. Quale </a:t>
            </a:r>
            <a:r>
              <a:rPr dirty="0" err="1"/>
              <a:t>dei</a:t>
            </a:r>
            <a:r>
              <a:rPr dirty="0"/>
              <a:t> </a:t>
            </a:r>
            <a:r>
              <a:rPr dirty="0" err="1"/>
              <a:t>seguenti</a:t>
            </a:r>
            <a:r>
              <a:rPr dirty="0"/>
              <a:t> </a:t>
            </a:r>
            <a:r>
              <a:rPr dirty="0" err="1"/>
              <a:t>principi</a:t>
            </a:r>
            <a:r>
              <a:rPr dirty="0"/>
              <a:t> non </a:t>
            </a:r>
            <a:r>
              <a:rPr dirty="0" err="1"/>
              <a:t>può</a:t>
            </a:r>
            <a:r>
              <a:rPr dirty="0"/>
              <a:t> </a:t>
            </a:r>
            <a:r>
              <a:rPr dirty="0" err="1"/>
              <a:t>applicarsi</a:t>
            </a:r>
            <a:r>
              <a:rPr dirty="0"/>
              <a:t> </a:t>
            </a:r>
            <a:r>
              <a:rPr dirty="0" err="1"/>
              <a:t>alla</a:t>
            </a:r>
            <a:r>
              <a:rPr dirty="0"/>
              <a:t> </a:t>
            </a:r>
            <a:r>
              <a:rPr dirty="0" err="1"/>
              <a:t>creazione</a:t>
            </a:r>
            <a:r>
              <a:rPr dirty="0"/>
              <a:t> di un</a:t>
            </a:r>
            <a:r>
              <a:rPr lang="it-IT" dirty="0"/>
              <a:t>a</a:t>
            </a:r>
            <a:r>
              <a:rPr dirty="0"/>
              <a:t> </a:t>
            </a:r>
            <a:r>
              <a:rPr lang="it-IT" dirty="0"/>
              <a:t>dashboard</a:t>
            </a:r>
            <a:r>
              <a:rPr dirty="0"/>
              <a:t>:</a:t>
            </a:r>
          </a:p>
          <a:p>
            <a:endParaRPr sz="2800" b="1" dirty="0">
              <a:solidFill>
                <a:srgbClr val="1E737C"/>
              </a:solidFill>
            </a:endParaRPr>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dirty="0"/>
              <a:t>A.	</a:t>
            </a:r>
            <a:r>
              <a:rPr dirty="0" err="1"/>
              <a:t>Guida</a:t>
            </a:r>
            <a:r>
              <a:rPr lang="it-IT" dirty="0"/>
              <a:t>re</a:t>
            </a:r>
            <a:r>
              <a:rPr dirty="0"/>
              <a:t> l</a:t>
            </a:r>
            <a:r>
              <a:rPr lang="it-IT" dirty="0"/>
              <a:t>’a</a:t>
            </a:r>
            <a:r>
              <a:rPr dirty="0" err="1"/>
              <a:t>ttenzione</a:t>
            </a:r>
            <a:r>
              <a:rPr dirty="0"/>
              <a:t> </a:t>
            </a:r>
            <a:r>
              <a:rPr lang="it-IT" dirty="0"/>
              <a:t>verso gli</a:t>
            </a:r>
            <a:r>
              <a:rPr dirty="0"/>
              <a:t> </a:t>
            </a:r>
            <a:r>
              <a:rPr dirty="0" err="1"/>
              <a:t>elementi</a:t>
            </a:r>
            <a:r>
              <a:rPr dirty="0"/>
              <a:t> </a:t>
            </a:r>
            <a:r>
              <a:rPr dirty="0" err="1"/>
              <a:t>importanti</a:t>
            </a:r>
            <a:r>
              <a:rPr dirty="0"/>
              <a:t> </a:t>
            </a:r>
            <a:r>
              <a:rPr lang="it-IT" dirty="0"/>
              <a:t>d</a:t>
            </a:r>
            <a:r>
              <a:rPr dirty="0" err="1"/>
              <a:t>ella</a:t>
            </a:r>
            <a:r>
              <a:rPr dirty="0"/>
              <a:t> vi</a:t>
            </a:r>
            <a:r>
              <a:rPr lang="it-IT" dirty="0" err="1"/>
              <a:t>sualizzazione</a:t>
            </a:r>
            <a:endParaRPr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dirty="0"/>
              <a:t>B.	</a:t>
            </a:r>
            <a:r>
              <a:rPr dirty="0" err="1"/>
              <a:t>Utilizzo</a:t>
            </a:r>
            <a:r>
              <a:rPr dirty="0"/>
              <a:t> di un design </a:t>
            </a:r>
            <a:r>
              <a:rPr dirty="0" err="1"/>
              <a:t>compatto</a:t>
            </a:r>
            <a:r>
              <a:rPr dirty="0"/>
              <a:t> per </a:t>
            </a:r>
            <a:r>
              <a:rPr lang="it-IT" dirty="0"/>
              <a:t>la dashboard</a:t>
            </a:r>
            <a:endParaRPr dirty="0"/>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dirty="0"/>
              <a:t>C.	</a:t>
            </a:r>
            <a:r>
              <a:rPr b="1" dirty="0" err="1"/>
              <a:t>Includere</a:t>
            </a:r>
            <a:r>
              <a:rPr b="1" dirty="0"/>
              <a:t> </a:t>
            </a:r>
            <a:r>
              <a:rPr b="1" dirty="0" err="1"/>
              <a:t>filtri</a:t>
            </a:r>
            <a:r>
              <a:rPr b="1" dirty="0"/>
              <a:t> </a:t>
            </a:r>
            <a:r>
              <a:rPr b="1" dirty="0" err="1"/>
              <a:t>che</a:t>
            </a:r>
            <a:r>
              <a:rPr b="1" dirty="0"/>
              <a:t> </a:t>
            </a:r>
            <a:r>
              <a:rPr b="1" dirty="0" err="1"/>
              <a:t>possono</a:t>
            </a:r>
            <a:r>
              <a:rPr b="1" dirty="0"/>
              <a:t> </a:t>
            </a:r>
            <a:r>
              <a:rPr b="1" dirty="0" err="1"/>
              <a:t>essere</a:t>
            </a:r>
            <a:r>
              <a:rPr b="1" dirty="0"/>
              <a:t> </a:t>
            </a:r>
            <a:r>
              <a:rPr b="1" dirty="0" err="1"/>
              <a:t>utilizzati</a:t>
            </a:r>
            <a:r>
              <a:rPr b="1" dirty="0"/>
              <a:t> solo dal </a:t>
            </a:r>
            <a:r>
              <a:rPr b="1" dirty="0" err="1"/>
              <a:t>creatore</a:t>
            </a:r>
            <a:r>
              <a:rPr b="1" dirty="0"/>
              <a:t> </a:t>
            </a:r>
            <a:r>
              <a:rPr b="1" dirty="0" err="1"/>
              <a:t>della</a:t>
            </a:r>
            <a:r>
              <a:rPr b="1" dirty="0"/>
              <a:t> dashboard, </a:t>
            </a:r>
            <a:r>
              <a:rPr lang="it-IT" b="1" dirty="0"/>
              <a:t>e </a:t>
            </a:r>
            <a:r>
              <a:rPr b="1" dirty="0"/>
              <a:t>non </a:t>
            </a:r>
            <a:r>
              <a:rPr b="1" dirty="0" err="1"/>
              <a:t>dall'utente</a:t>
            </a:r>
            <a:r>
              <a:rPr b="1" dirty="0"/>
              <a:t>. </a:t>
            </a:r>
          </a:p>
          <a:p>
            <a:endParaRPr sz="2400" dirty="0">
              <a:ea typeface="Microsoft Sans Serif" panose="020B0604020202020204" pitchFamily="34" charset="0"/>
              <a:cs typeface="Microsoft Sans Serif" panose="020B0604020202020204" pitchFamily="34" charset="0"/>
            </a:endParaRPr>
          </a:p>
        </p:txBody>
      </p:sp>
      <p:sp>
        <p:nvSpPr>
          <p:cNvPr id="3" name="CasellaDiTesto 2"/>
          <p:cNvSpPr txBox="1"/>
          <p:nvPr/>
        </p:nvSpPr>
        <p:spPr>
          <a:xfrm>
            <a:off x="12420600" y="3009900"/>
            <a:ext cx="4343399" cy="5201424"/>
          </a:xfrm>
          <a:prstGeom prst="rect">
            <a:avLst/>
          </a:prstGeom>
          <a:noFill/>
        </p:spPr>
        <p:txBody>
          <a:bodyPr wrap="square">
            <a:spAutoFit/>
          </a:bodyPr>
          <a:lstStyle/>
          <a:p>
            <a:pPr>
              <a:defRPr sz="2800" b="1">
                <a:solidFill>
                  <a:srgbClr val="1E737C"/>
                </a:solidFill>
              </a:defRPr>
            </a:pPr>
            <a:r>
              <a:rPr dirty="0"/>
              <a:t>3. Una </a:t>
            </a:r>
            <a:r>
              <a:rPr dirty="0" err="1"/>
              <a:t>delle</a:t>
            </a:r>
            <a:r>
              <a:rPr dirty="0"/>
              <a:t> </a:t>
            </a:r>
            <a:r>
              <a:rPr dirty="0" err="1"/>
              <a:t>migliori</a:t>
            </a:r>
            <a:r>
              <a:rPr dirty="0"/>
              <a:t> </a:t>
            </a:r>
            <a:r>
              <a:rPr dirty="0" err="1"/>
              <a:t>pratiche</a:t>
            </a:r>
            <a:r>
              <a:rPr dirty="0"/>
              <a:t> </a:t>
            </a:r>
            <a:r>
              <a:rPr dirty="0" err="1"/>
              <a:t>nella</a:t>
            </a:r>
            <a:r>
              <a:rPr dirty="0"/>
              <a:t> </a:t>
            </a:r>
            <a:r>
              <a:rPr dirty="0" err="1"/>
              <a:t>creazione</a:t>
            </a:r>
            <a:r>
              <a:rPr dirty="0"/>
              <a:t> di dashboard è</a:t>
            </a:r>
            <a:r>
              <a:rPr lang="it-IT" dirty="0"/>
              <a:t> quella di</a:t>
            </a:r>
            <a:r>
              <a:rPr dirty="0"/>
              <a:t>:</a:t>
            </a:r>
          </a:p>
          <a:p>
            <a:endParaRPr sz="2800" b="1" dirty="0">
              <a:solidFill>
                <a:srgbClr val="1E737C"/>
              </a:solidFill>
            </a:endParaRPr>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dirty="0"/>
              <a:t>A.	</a:t>
            </a:r>
            <a:r>
              <a:rPr dirty="0" err="1"/>
              <a:t>Inclu</a:t>
            </a:r>
            <a:r>
              <a:rPr lang="it-IT" dirty="0" err="1"/>
              <a:t>dere</a:t>
            </a:r>
            <a:r>
              <a:rPr dirty="0"/>
              <a:t> </a:t>
            </a:r>
            <a:r>
              <a:rPr dirty="0" err="1"/>
              <a:t>tabelle</a:t>
            </a:r>
            <a:r>
              <a:rPr dirty="0"/>
              <a:t> informative</a:t>
            </a:r>
            <a:endParaRPr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dirty="0"/>
              <a:t>B.	</a:t>
            </a:r>
            <a:r>
              <a:rPr dirty="0" err="1"/>
              <a:t>Utilizz</a:t>
            </a:r>
            <a:r>
              <a:rPr lang="it-IT" dirty="0"/>
              <a:t>are</a:t>
            </a:r>
            <a:r>
              <a:rPr dirty="0"/>
              <a:t>  </a:t>
            </a:r>
            <a:r>
              <a:rPr dirty="0" err="1"/>
              <a:t>grafic</a:t>
            </a:r>
            <a:r>
              <a:rPr lang="it-IT" dirty="0"/>
              <a:t>i</a:t>
            </a:r>
            <a:r>
              <a:rPr dirty="0"/>
              <a:t> 3D ed </a:t>
            </a:r>
            <a:r>
              <a:rPr dirty="0" err="1"/>
              <a:t>elementi</a:t>
            </a:r>
            <a:r>
              <a:rPr dirty="0"/>
              <a:t> </a:t>
            </a:r>
            <a:r>
              <a:rPr dirty="0" err="1"/>
              <a:t>stilizzati</a:t>
            </a:r>
            <a:endParaRPr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defRPr sz="2800">
                <a:ea typeface="Microsoft Sans Serif" panose="020B0604020202020204" pitchFamily="34" charset="0"/>
                <a:cs typeface="Microsoft Sans Serif" panose="020B0604020202020204" pitchFamily="34" charset="0"/>
              </a:defRPr>
            </a:pPr>
            <a:r>
              <a:rPr b="1" dirty="0"/>
              <a:t>C.	</a:t>
            </a:r>
            <a:r>
              <a:rPr b="1" dirty="0" err="1"/>
              <a:t>Mantenere</a:t>
            </a:r>
            <a:r>
              <a:rPr b="1" dirty="0"/>
              <a:t> le </a:t>
            </a:r>
            <a:r>
              <a:rPr b="1" dirty="0" err="1"/>
              <a:t>informazioni</a:t>
            </a:r>
            <a:r>
              <a:rPr b="1" dirty="0"/>
              <a:t> </a:t>
            </a:r>
            <a:r>
              <a:rPr b="1" dirty="0" err="1"/>
              <a:t>attuali</a:t>
            </a:r>
            <a:r>
              <a:rPr b="1" dirty="0"/>
              <a:t> de</a:t>
            </a:r>
            <a:r>
              <a:rPr lang="it-IT" b="1" dirty="0"/>
              <a:t>la dashboard</a:t>
            </a:r>
            <a:endParaRPr sz="2800" b="1" dirty="0">
              <a:ea typeface="Microsoft Sans Serif" panose="020B0604020202020204" pitchFamily="34" charset="0"/>
              <a:cs typeface="Microsoft Sans Serif" panose="020B0604020202020204" pitchFamily="34" charset="0"/>
            </a:endParaRPr>
          </a:p>
          <a:p>
            <a:endParaRPr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910161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4EE795-1C15-AB3C-763D-AD2740604F8B}"/>
              </a:ext>
            </a:extLst>
          </p:cNvPr>
          <p:cNvSpPr txBox="1"/>
          <p:nvPr/>
        </p:nvSpPr>
        <p:spPr>
          <a:xfrm>
            <a:off x="7258050" y="6591300"/>
            <a:ext cx="3771900" cy="1015663"/>
          </a:xfrm>
          <a:prstGeom prst="rect">
            <a:avLst/>
          </a:prstGeom>
          <a:noFill/>
        </p:spPr>
        <p:txBody>
          <a:bodyPr wrap="square">
            <a:spAutoFit/>
          </a:bodyPr>
          <a:lstStyle/>
          <a:p>
            <a:pPr algn="ctr">
              <a:defRPr sz="6000" b="1">
                <a:solidFill>
                  <a:srgbClr val="E7686A"/>
                </a:solidFill>
              </a:defRPr>
            </a:pPr>
            <a:r>
              <a:t>Grazie!</a:t>
            </a:r>
          </a:p>
        </p:txBody>
      </p:sp>
    </p:spTree>
    <p:extLst>
      <p:ext uri="{BB962C8B-B14F-4D97-AF65-F5344CB8AC3E}">
        <p14:creationId xmlns:p14="http://schemas.microsoft.com/office/powerpoint/2010/main" val="116058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t>Unità 1: Introduzione</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32560" y="2628900"/>
            <a:ext cx="10040186" cy="954107"/>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1 — </a:t>
            </a:r>
            <a:r>
              <a:rPr dirty="0" err="1"/>
              <a:t>Definizione</a:t>
            </a:r>
            <a:r>
              <a:rPr dirty="0"/>
              <a:t> di </a:t>
            </a:r>
            <a:r>
              <a:rPr lang="it-IT" dirty="0"/>
              <a:t>dashboard</a:t>
            </a:r>
            <a:endParaRPr dirty="0"/>
          </a:p>
          <a:p>
            <a:endParaRPr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5849600" cy="3416320"/>
          </a:xfrm>
          <a:prstGeom prst="rect">
            <a:avLst/>
          </a:prstGeom>
          <a:noFill/>
        </p:spPr>
        <p:txBody>
          <a:bodyPr wrap="square">
            <a:spAutoFit/>
          </a:bodyPr>
          <a:lstStyle/>
          <a:p>
            <a:pPr>
              <a:defRPr sz="2400" b="1"/>
            </a:pPr>
            <a:r>
              <a:rPr dirty="0" err="1"/>
              <a:t>Cos'è</a:t>
            </a:r>
            <a:r>
              <a:rPr dirty="0"/>
              <a:t> </a:t>
            </a:r>
            <a:r>
              <a:rPr dirty="0" err="1"/>
              <a:t>una</a:t>
            </a:r>
            <a:r>
              <a:rPr dirty="0"/>
              <a:t> dashboard?</a:t>
            </a:r>
            <a:endParaRPr sz="2400" b="1" dirty="0"/>
          </a:p>
          <a:p>
            <a:pPr algn="just">
              <a:defRPr sz="2400"/>
            </a:pPr>
            <a:r>
              <a:rPr lang="it-IT" sz="2400" dirty="0">
                <a:ea typeface="Microsoft Sans Serif" panose="020B0604020202020204" pitchFamily="34" charset="0"/>
                <a:cs typeface="Microsoft Sans Serif" panose="020B0604020202020204" pitchFamily="34" charset="0"/>
              </a:rPr>
              <a:t>Una dashboard è un'interfaccia visiva che consolida e presenta in modo chiaro e intuitivo le informazioni e i risultati derivati dall'analisi dei dati. Una dashboard nella data science è progettata per consentire agli utenti di esplorare i dati, monitorare le metriche chiave, ottenere una visione d'insieme e prendere decisioni informate.</a:t>
            </a:r>
          </a:p>
          <a:p>
            <a:pPr algn="just">
              <a:defRPr sz="2400"/>
            </a:pPr>
            <a:endParaRPr lang="it-IT" sz="2400" dirty="0">
              <a:ea typeface="Microsoft Sans Serif" panose="020B0604020202020204" pitchFamily="34" charset="0"/>
              <a:cs typeface="Microsoft Sans Serif" panose="020B0604020202020204" pitchFamily="34" charset="0"/>
            </a:endParaRPr>
          </a:p>
          <a:p>
            <a:pPr algn="just">
              <a:defRPr sz="2400"/>
            </a:pPr>
            <a:r>
              <a:rPr lang="it-IT" sz="2400" dirty="0">
                <a:ea typeface="Microsoft Sans Serif" panose="020B0604020202020204" pitchFamily="34" charset="0"/>
                <a:cs typeface="Microsoft Sans Serif" panose="020B0604020202020204" pitchFamily="34" charset="0"/>
              </a:rPr>
              <a:t>Le dashboard nella data science sono spesso create utilizzando strumenti o software di visualizzazione dei dati, come Tableau, Power BI o Python con librerie come </a:t>
            </a:r>
            <a:r>
              <a:rPr lang="it-IT" sz="2400" dirty="0" err="1">
                <a:ea typeface="Microsoft Sans Serif" panose="020B0604020202020204" pitchFamily="34" charset="0"/>
                <a:cs typeface="Microsoft Sans Serif" panose="020B0604020202020204" pitchFamily="34" charset="0"/>
              </a:rPr>
              <a:t>matplotlib</a:t>
            </a:r>
            <a:r>
              <a:rPr lang="it-IT" sz="2400" dirty="0">
                <a:ea typeface="Microsoft Sans Serif" panose="020B0604020202020204" pitchFamily="34" charset="0"/>
                <a:cs typeface="Microsoft Sans Serif" panose="020B0604020202020204" pitchFamily="34" charset="0"/>
              </a:rPr>
              <a:t> o </a:t>
            </a:r>
            <a:r>
              <a:rPr lang="it-IT" sz="2400" dirty="0" err="1">
                <a:ea typeface="Microsoft Sans Serif" panose="020B0604020202020204" pitchFamily="34" charset="0"/>
                <a:cs typeface="Microsoft Sans Serif" panose="020B0604020202020204" pitchFamily="34" charset="0"/>
              </a:rPr>
              <a:t>Plotly</a:t>
            </a:r>
            <a:r>
              <a:rPr lang="it-IT" sz="2400" dirty="0">
                <a:ea typeface="Microsoft Sans Serif" panose="020B0604020202020204" pitchFamily="34" charset="0"/>
                <a:cs typeface="Microsoft Sans Serif" panose="020B0604020202020204" pitchFamily="34" charset="0"/>
              </a:rPr>
              <a:t>. Possono essere personalizzate per soddisfare le specifiche esigenze e i requisiti dell'utente.</a:t>
            </a:r>
            <a:endParaRPr sz="2400" dirty="0">
              <a:ea typeface="Microsoft Sans Serif" panose="020B0604020202020204" pitchFamily="34" charset="0"/>
              <a:cs typeface="Microsoft Sans Serif" panose="020B0604020202020204" pitchFamily="34" charset="0"/>
            </a:endParaRPr>
          </a:p>
          <a:p>
            <a:endParaRPr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969192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b="1">
                <a:solidFill>
                  <a:srgbClr val="E7686A"/>
                </a:solidFill>
                <a:ea typeface="Microsoft Sans Serif" panose="020B0604020202020204" pitchFamily="34" charset="0"/>
                <a:cs typeface="Microsoft Sans Serif" panose="020B0604020202020204" pitchFamily="34" charset="0"/>
              </a:defRPr>
            </a:pPr>
            <a:r>
              <a:rPr sz="4400"/>
              <a:t>Unità 1: </a:t>
            </a:r>
            <a:r>
              <a:rPr sz="4000"/>
              <a:t>Introduzione</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2649200"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2 — </a:t>
            </a:r>
            <a:r>
              <a:rPr lang="it-IT" dirty="0"/>
              <a:t>Obiettivi di una dashboard</a:t>
            </a:r>
            <a:endParaRPr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5087600" cy="4001095"/>
          </a:xfrm>
          <a:prstGeom prst="rect">
            <a:avLst/>
          </a:prstGeom>
          <a:noFill/>
        </p:spPr>
        <p:txBody>
          <a:bodyPr wrap="square">
            <a:spAutoFit/>
          </a:bodyPr>
          <a:lstStyle/>
          <a:p>
            <a:pPr>
              <a:defRPr sz="2400" b="1"/>
            </a:pPr>
            <a:r>
              <a:rPr dirty="0" err="1"/>
              <a:t>Definire</a:t>
            </a:r>
            <a:r>
              <a:rPr dirty="0"/>
              <a:t> lo </a:t>
            </a:r>
            <a:r>
              <a:rPr dirty="0" err="1"/>
              <a:t>scopo</a:t>
            </a:r>
            <a:r>
              <a:rPr dirty="0"/>
              <a:t> di </a:t>
            </a:r>
            <a:r>
              <a:rPr dirty="0" err="1"/>
              <a:t>una</a:t>
            </a:r>
            <a:r>
              <a:rPr dirty="0"/>
              <a:t> dashboard</a:t>
            </a:r>
          </a:p>
          <a:p>
            <a:pPr algn="just">
              <a:defRPr sz="2600"/>
            </a:pPr>
            <a:r>
              <a:rPr dirty="0"/>
              <a:t>Il punto di </a:t>
            </a:r>
            <a:r>
              <a:rPr dirty="0" err="1"/>
              <a:t>partenza</a:t>
            </a:r>
            <a:r>
              <a:rPr dirty="0"/>
              <a:t> per la </a:t>
            </a:r>
            <a:r>
              <a:rPr dirty="0" err="1"/>
              <a:t>creazione</a:t>
            </a:r>
            <a:r>
              <a:rPr dirty="0"/>
              <a:t> di </a:t>
            </a:r>
            <a:r>
              <a:rPr dirty="0" err="1"/>
              <a:t>una</a:t>
            </a:r>
            <a:r>
              <a:rPr dirty="0"/>
              <a:t> dashboard è </a:t>
            </a:r>
            <a:r>
              <a:rPr dirty="0" err="1"/>
              <a:t>quello</a:t>
            </a:r>
            <a:r>
              <a:rPr dirty="0"/>
              <a:t> di </a:t>
            </a:r>
            <a:r>
              <a:rPr dirty="0" err="1"/>
              <a:t>definire</a:t>
            </a:r>
            <a:r>
              <a:rPr dirty="0"/>
              <a:t> il </a:t>
            </a:r>
            <a:r>
              <a:rPr dirty="0" err="1"/>
              <a:t>suo</a:t>
            </a:r>
            <a:r>
              <a:rPr dirty="0"/>
              <a:t> </a:t>
            </a:r>
            <a:r>
              <a:rPr dirty="0" err="1"/>
              <a:t>scopo</a:t>
            </a:r>
            <a:r>
              <a:rPr dirty="0"/>
              <a:t> e </a:t>
            </a:r>
            <a:r>
              <a:rPr dirty="0" err="1"/>
              <a:t>gli</a:t>
            </a:r>
            <a:r>
              <a:rPr dirty="0"/>
              <a:t> </a:t>
            </a:r>
            <a:r>
              <a:rPr dirty="0" err="1"/>
              <a:t>obiettivi</a:t>
            </a:r>
            <a:r>
              <a:rPr dirty="0"/>
              <a:t> </a:t>
            </a:r>
            <a:r>
              <a:rPr lang="it-IT" dirty="0"/>
              <a:t>da raggiungere</a:t>
            </a:r>
            <a:r>
              <a:rPr dirty="0"/>
              <a:t>. </a:t>
            </a:r>
          </a:p>
          <a:p>
            <a:pPr algn="just">
              <a:defRPr sz="2600"/>
            </a:pPr>
            <a:r>
              <a:rPr dirty="0"/>
              <a:t>Le </a:t>
            </a:r>
            <a:r>
              <a:rPr dirty="0" err="1"/>
              <a:t>domande</a:t>
            </a:r>
            <a:r>
              <a:rPr dirty="0"/>
              <a:t> </a:t>
            </a:r>
            <a:r>
              <a:rPr dirty="0" err="1"/>
              <a:t>chiave</a:t>
            </a:r>
            <a:r>
              <a:rPr dirty="0"/>
              <a:t> da </a:t>
            </a:r>
            <a:r>
              <a:rPr dirty="0" err="1"/>
              <a:t>porre</a:t>
            </a:r>
            <a:r>
              <a:rPr dirty="0"/>
              <a:t> prima di </a:t>
            </a:r>
            <a:r>
              <a:rPr dirty="0" err="1"/>
              <a:t>creare</a:t>
            </a:r>
            <a:r>
              <a:rPr dirty="0"/>
              <a:t> </a:t>
            </a:r>
            <a:r>
              <a:rPr dirty="0" err="1"/>
              <a:t>una</a:t>
            </a:r>
            <a:r>
              <a:rPr dirty="0"/>
              <a:t> dashboard </a:t>
            </a:r>
            <a:r>
              <a:rPr dirty="0" err="1"/>
              <a:t>sono</a:t>
            </a:r>
            <a:r>
              <a:rPr dirty="0"/>
              <a:t>:</a:t>
            </a:r>
          </a:p>
          <a:p>
            <a:pPr lvl="1" algn="just">
              <a:defRPr sz="2600"/>
            </a:pPr>
            <a:r>
              <a:rPr dirty="0"/>
              <a:t>C</a:t>
            </a:r>
            <a:r>
              <a:rPr lang="it-IT" dirty="0"/>
              <a:t>hi è </a:t>
            </a:r>
            <a:r>
              <a:rPr dirty="0"/>
              <a:t> il </a:t>
            </a:r>
            <a:r>
              <a:rPr dirty="0" err="1"/>
              <a:t>pubblico</a:t>
            </a:r>
            <a:r>
              <a:rPr lang="it-IT" dirty="0"/>
              <a:t> da raggiungere</a:t>
            </a:r>
            <a:r>
              <a:rPr dirty="0"/>
              <a:t>?</a:t>
            </a:r>
          </a:p>
          <a:p>
            <a:pPr lvl="1" algn="just">
              <a:defRPr sz="2600"/>
            </a:pPr>
            <a:r>
              <a:rPr dirty="0"/>
              <a:t>Che </a:t>
            </a:r>
            <a:r>
              <a:rPr dirty="0" err="1"/>
              <a:t>valore</a:t>
            </a:r>
            <a:r>
              <a:rPr dirty="0"/>
              <a:t> </a:t>
            </a:r>
            <a:r>
              <a:rPr dirty="0" err="1"/>
              <a:t>aggiunto</a:t>
            </a:r>
            <a:r>
              <a:rPr dirty="0"/>
              <a:t> </a:t>
            </a:r>
            <a:r>
              <a:rPr dirty="0" err="1"/>
              <a:t>avrà</a:t>
            </a:r>
            <a:r>
              <a:rPr dirty="0"/>
              <a:t> </a:t>
            </a:r>
            <a:r>
              <a:rPr lang="it-IT" dirty="0"/>
              <a:t>la dashboard</a:t>
            </a:r>
            <a:r>
              <a:rPr dirty="0"/>
              <a:t>?</a:t>
            </a:r>
          </a:p>
          <a:p>
            <a:pPr lvl="1" algn="just">
              <a:defRPr sz="2600"/>
            </a:pPr>
            <a:r>
              <a:rPr dirty="0"/>
              <a:t>Che </a:t>
            </a:r>
            <a:r>
              <a:rPr dirty="0" err="1"/>
              <a:t>tipo</a:t>
            </a:r>
            <a:r>
              <a:rPr dirty="0"/>
              <a:t> di dashboard è </a:t>
            </a:r>
            <a:r>
              <a:rPr dirty="0" err="1"/>
              <a:t>necessari</a:t>
            </a:r>
            <a:r>
              <a:rPr lang="it-IT" dirty="0"/>
              <a:t>a</a:t>
            </a:r>
            <a:r>
              <a:rPr dirty="0"/>
              <a:t>/</a:t>
            </a:r>
            <a:r>
              <a:rPr lang="it-IT" dirty="0"/>
              <a:t>sarà realizzata</a:t>
            </a:r>
            <a:r>
              <a:rPr dirty="0"/>
              <a:t>?</a:t>
            </a:r>
          </a:p>
          <a:p>
            <a:pPr algn="just">
              <a:defRPr sz="2600"/>
            </a:pPr>
            <a:r>
              <a:rPr dirty="0"/>
              <a:t>Chi? Cosa? </a:t>
            </a:r>
            <a:r>
              <a:rPr dirty="0" err="1"/>
              <a:t>Perché</a:t>
            </a:r>
            <a:r>
              <a:rPr dirty="0"/>
              <a:t>?  </a:t>
            </a:r>
            <a:r>
              <a:rPr dirty="0">
                <a:sym typeface="Wingdings" panose="05000000000000000000" pitchFamily="2" charset="2"/>
              </a:rPr>
              <a:t>Come </a:t>
            </a:r>
            <a:r>
              <a:rPr dirty="0" err="1">
                <a:sym typeface="Wingdings" panose="05000000000000000000" pitchFamily="2" charset="2"/>
              </a:rPr>
              <a:t>verranno</a:t>
            </a:r>
            <a:r>
              <a:rPr dirty="0">
                <a:sym typeface="Wingdings" panose="05000000000000000000" pitchFamily="2" charset="2"/>
              </a:rPr>
              <a:t> </a:t>
            </a:r>
            <a:r>
              <a:rPr dirty="0" err="1">
                <a:sym typeface="Wingdings" panose="05000000000000000000" pitchFamily="2" charset="2"/>
              </a:rPr>
              <a:t>utilizzati</a:t>
            </a:r>
            <a:r>
              <a:rPr dirty="0">
                <a:sym typeface="Wingdings" panose="05000000000000000000" pitchFamily="2" charset="2"/>
              </a:rPr>
              <a:t> </a:t>
            </a:r>
            <a:r>
              <a:rPr dirty="0" err="1">
                <a:sym typeface="Wingdings" panose="05000000000000000000" pitchFamily="2" charset="2"/>
              </a:rPr>
              <a:t>i</a:t>
            </a:r>
            <a:r>
              <a:rPr dirty="0">
                <a:sym typeface="Wingdings" panose="05000000000000000000" pitchFamily="2" charset="2"/>
              </a:rPr>
              <a:t> </a:t>
            </a:r>
            <a:r>
              <a:rPr dirty="0" err="1">
                <a:sym typeface="Wingdings" panose="05000000000000000000" pitchFamily="2" charset="2"/>
              </a:rPr>
              <a:t>dati</a:t>
            </a:r>
            <a:r>
              <a:rPr dirty="0">
                <a:sym typeface="Wingdings" panose="05000000000000000000" pitchFamily="2" charset="2"/>
              </a:rPr>
              <a:t> per </a:t>
            </a:r>
            <a:r>
              <a:rPr dirty="0" err="1">
                <a:sym typeface="Wingdings" panose="05000000000000000000" pitchFamily="2" charset="2"/>
              </a:rPr>
              <a:t>raggiungere</a:t>
            </a:r>
            <a:r>
              <a:rPr dirty="0">
                <a:sym typeface="Wingdings" panose="05000000000000000000" pitchFamily="2" charset="2"/>
              </a:rPr>
              <a:t> </a:t>
            </a:r>
            <a:r>
              <a:rPr dirty="0" err="1">
                <a:sym typeface="Wingdings" panose="05000000000000000000" pitchFamily="2" charset="2"/>
              </a:rPr>
              <a:t>l'obiettivo</a:t>
            </a:r>
            <a:r>
              <a:rPr dirty="0">
                <a:sym typeface="Wingdings" panose="05000000000000000000" pitchFamily="2" charset="2"/>
              </a:rPr>
              <a:t>?</a:t>
            </a:r>
            <a:endParaRPr sz="2600" dirty="0"/>
          </a:p>
          <a:p>
            <a:endParaRPr sz="2400" dirty="0">
              <a:ea typeface="Microsoft Sans Serif" panose="020B0604020202020204" pitchFamily="34" charset="0"/>
              <a:cs typeface="Microsoft Sans Serif" panose="020B0604020202020204" pitchFamily="34" charset="0"/>
            </a:endParaRPr>
          </a:p>
          <a:p>
            <a:endParaRPr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1766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b="1">
                <a:solidFill>
                  <a:srgbClr val="E7686A"/>
                </a:solidFill>
                <a:ea typeface="Microsoft Sans Serif" panose="020B0604020202020204" pitchFamily="34" charset="0"/>
                <a:cs typeface="Microsoft Sans Serif" panose="020B0604020202020204" pitchFamily="34" charset="0"/>
              </a:defRPr>
            </a:pPr>
            <a:r>
              <a:rPr sz="4400"/>
              <a:t>Unità 1: </a:t>
            </a:r>
            <a:r>
              <a:rPr sz="4000"/>
              <a:t>Introduzione</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2 — </a:t>
            </a:r>
            <a:r>
              <a:rPr lang="it-IT" dirty="0"/>
              <a:t>Obiettivi di una dashboard</a:t>
            </a:r>
            <a:endParaRPr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3106400" cy="4462760"/>
          </a:xfrm>
          <a:prstGeom prst="rect">
            <a:avLst/>
          </a:prstGeom>
          <a:noFill/>
        </p:spPr>
        <p:txBody>
          <a:bodyPr wrap="square">
            <a:spAutoFit/>
          </a:bodyPr>
          <a:lstStyle/>
          <a:p>
            <a:pPr algn="just">
              <a:defRPr sz="2400" b="1"/>
            </a:pPr>
            <a:r>
              <a:rPr dirty="0"/>
              <a:t>Quale </a:t>
            </a:r>
            <a:r>
              <a:rPr dirty="0" err="1"/>
              <a:t>valore</a:t>
            </a:r>
            <a:r>
              <a:rPr dirty="0"/>
              <a:t> </a:t>
            </a:r>
            <a:r>
              <a:rPr dirty="0" err="1"/>
              <a:t>aggiunto</a:t>
            </a:r>
            <a:r>
              <a:rPr dirty="0"/>
              <a:t> port</a:t>
            </a:r>
            <a:r>
              <a:rPr lang="it-IT" dirty="0"/>
              <a:t>a la dashboard</a:t>
            </a:r>
          </a:p>
          <a:p>
            <a:pPr algn="just">
              <a:defRPr sz="2400" b="1"/>
            </a:pPr>
            <a:endParaRPr sz="2200" dirty="0"/>
          </a:p>
          <a:p>
            <a:pPr algn="just">
              <a:defRPr sz="2200"/>
            </a:pPr>
            <a:r>
              <a:rPr lang="it-IT" sz="2400" dirty="0"/>
              <a:t>Le dashboard </a:t>
            </a:r>
            <a:r>
              <a:rPr sz="2400" dirty="0" err="1"/>
              <a:t>i</a:t>
            </a:r>
            <a:r>
              <a:rPr sz="2400" dirty="0"/>
              <a:t> </a:t>
            </a:r>
            <a:r>
              <a:rPr sz="2400" dirty="0" err="1"/>
              <a:t>possono</a:t>
            </a:r>
            <a:r>
              <a:rPr sz="2400" dirty="0"/>
              <a:t> </a:t>
            </a:r>
            <a:r>
              <a:rPr sz="2400" dirty="0" err="1"/>
              <a:t>servire</a:t>
            </a:r>
            <a:r>
              <a:rPr sz="2400" dirty="0"/>
              <a:t> a </a:t>
            </a:r>
            <a:r>
              <a:rPr sz="2400" dirty="0" err="1"/>
              <a:t>diversi</a:t>
            </a:r>
            <a:r>
              <a:rPr sz="2400" dirty="0"/>
              <a:t> </a:t>
            </a:r>
            <a:r>
              <a:rPr sz="2400" b="1" dirty="0" err="1"/>
              <a:t>scopi</a:t>
            </a:r>
            <a:r>
              <a:rPr sz="2400" dirty="0"/>
              <a:t>. Prima di </a:t>
            </a:r>
            <a:r>
              <a:rPr sz="2400" dirty="0" err="1"/>
              <a:t>creare</a:t>
            </a:r>
            <a:r>
              <a:rPr sz="2400" dirty="0"/>
              <a:t> un</a:t>
            </a:r>
            <a:r>
              <a:rPr lang="it-IT" sz="2400" dirty="0"/>
              <a:t>a dashboard</a:t>
            </a:r>
            <a:r>
              <a:rPr sz="2400" dirty="0"/>
              <a:t>, </a:t>
            </a:r>
            <a:r>
              <a:rPr sz="2400" dirty="0" err="1"/>
              <a:t>i</a:t>
            </a:r>
            <a:r>
              <a:rPr sz="2400" dirty="0"/>
              <a:t> </a:t>
            </a:r>
            <a:r>
              <a:rPr sz="2400" b="1" dirty="0" err="1"/>
              <a:t>motivi</a:t>
            </a:r>
            <a:r>
              <a:rPr sz="2400" b="1" dirty="0"/>
              <a:t> per la </a:t>
            </a:r>
            <a:r>
              <a:rPr sz="2400" b="1" dirty="0" err="1"/>
              <a:t>creazione</a:t>
            </a:r>
            <a:r>
              <a:rPr sz="2400" b="1" dirty="0"/>
              <a:t> </a:t>
            </a:r>
            <a:r>
              <a:rPr lang="it-IT" sz="2400" b="1" dirty="0"/>
              <a:t>i una dashboard </a:t>
            </a:r>
            <a:r>
              <a:rPr sz="2400" b="1" dirty="0"/>
              <a:t> </a:t>
            </a:r>
            <a:r>
              <a:rPr sz="2400" b="1" dirty="0" err="1"/>
              <a:t>dovrebbero</a:t>
            </a:r>
            <a:r>
              <a:rPr sz="2400" b="1" dirty="0"/>
              <a:t> </a:t>
            </a:r>
            <a:r>
              <a:rPr sz="2400" b="1" dirty="0" err="1"/>
              <a:t>essere</a:t>
            </a:r>
            <a:r>
              <a:rPr sz="2400" b="1" dirty="0"/>
              <a:t> </a:t>
            </a:r>
            <a:r>
              <a:rPr sz="2400" b="1" dirty="0" err="1"/>
              <a:t>presi</a:t>
            </a:r>
            <a:r>
              <a:rPr sz="2400" b="1" dirty="0"/>
              <a:t> in </a:t>
            </a:r>
            <a:r>
              <a:rPr sz="2400" b="1" dirty="0" err="1"/>
              <a:t>considerazione</a:t>
            </a:r>
            <a:r>
              <a:rPr sz="2400" b="1" dirty="0"/>
              <a:t> molto </a:t>
            </a:r>
            <a:r>
              <a:rPr sz="2400" b="1" dirty="0" err="1"/>
              <a:t>chiaramente</a:t>
            </a:r>
            <a:r>
              <a:rPr sz="2400" b="1" dirty="0"/>
              <a:t>:</a:t>
            </a:r>
          </a:p>
          <a:p>
            <a:pPr lvl="1" algn="just">
              <a:buFont typeface="Wingdings" panose="05000000000000000000" pitchFamily="2" charset="2"/>
              <a:buChar char="ü"/>
              <a:defRPr sz="2200"/>
            </a:pPr>
            <a:r>
              <a:rPr sz="2400" dirty="0"/>
              <a:t> </a:t>
            </a:r>
            <a:r>
              <a:rPr lang="it-IT" sz="2400" dirty="0"/>
              <a:t>Aiutare la Dirigenza a definire ciò che è importante  </a:t>
            </a:r>
          </a:p>
          <a:p>
            <a:pPr lvl="1" algn="just">
              <a:buFont typeface="Wingdings" panose="05000000000000000000" pitchFamily="2" charset="2"/>
              <a:buChar char="ü"/>
              <a:defRPr sz="2200"/>
            </a:pPr>
            <a:r>
              <a:rPr lang="it-IT" sz="2400" dirty="0"/>
              <a:t>Educare le persone in azienda sulle cose importanti  </a:t>
            </a:r>
          </a:p>
          <a:p>
            <a:pPr lvl="1" algn="just">
              <a:buFont typeface="Wingdings" panose="05000000000000000000" pitchFamily="2" charset="2"/>
              <a:buChar char="ü"/>
              <a:defRPr sz="2200"/>
            </a:pPr>
            <a:r>
              <a:rPr lang="it-IT" sz="2400" dirty="0"/>
              <a:t>Stabilire obiettivi per specifici dipendenti/gruppi di dipendenti  </a:t>
            </a:r>
          </a:p>
          <a:p>
            <a:pPr lvl="1" algn="just">
              <a:buFont typeface="Wingdings" panose="05000000000000000000" pitchFamily="2" charset="2"/>
              <a:buChar char="ü"/>
              <a:defRPr sz="2200"/>
            </a:pPr>
            <a:r>
              <a:rPr lang="it-IT" sz="2400" dirty="0"/>
              <a:t>Incoraggiare azioni specifiche in modo tempestivo  </a:t>
            </a:r>
          </a:p>
          <a:p>
            <a:pPr lvl="1" algn="just">
              <a:buFont typeface="Wingdings" panose="05000000000000000000" pitchFamily="2" charset="2"/>
              <a:buChar char="ü"/>
              <a:defRPr sz="2200"/>
            </a:pPr>
            <a:r>
              <a:rPr lang="it-IT" sz="2400" dirty="0"/>
              <a:t>Evidenziare i problemi e creare avvisi quando si verificano  </a:t>
            </a:r>
          </a:p>
          <a:p>
            <a:pPr lvl="1" algn="just">
              <a:buFont typeface="Wingdings" panose="05000000000000000000" pitchFamily="2" charset="2"/>
              <a:buChar char="ü"/>
              <a:defRPr sz="2200"/>
            </a:pPr>
            <a:r>
              <a:rPr lang="it-IT" sz="2400" dirty="0"/>
              <a:t>Comunicare i progressi e ciò che accade in azienda.  </a:t>
            </a:r>
          </a:p>
          <a:p>
            <a:pPr lvl="1" algn="just">
              <a:buFont typeface="Wingdings" panose="05000000000000000000" pitchFamily="2" charset="2"/>
              <a:buChar char="ü"/>
              <a:defRPr sz="2200"/>
            </a:pPr>
            <a:r>
              <a:rPr lang="it-IT" sz="2400" dirty="0"/>
              <a:t>Fornire un'interfaccia per interagire e analizzare i dati più importanti dell'azienda.</a:t>
            </a:r>
            <a:endParaRPr sz="2200" dirty="0">
              <a:ea typeface="Microsoft Sans Serif" panose="020B0604020202020204" pitchFamily="34" charset="0"/>
              <a:cs typeface="Microsoft Sans Serif" panose="020B0604020202020204" pitchFamily="34" charset="0"/>
            </a:endParaRPr>
          </a:p>
          <a:p>
            <a:endParaRPr sz="22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21564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a:spAutoFit/>
          </a:bodyPr>
          <a:lstStyle/>
          <a:p>
            <a:pPr>
              <a:defRPr b="1">
                <a:solidFill>
                  <a:srgbClr val="E7686A"/>
                </a:solidFill>
                <a:ea typeface="Microsoft Sans Serif" panose="020B0604020202020204" pitchFamily="34" charset="0"/>
                <a:cs typeface="Microsoft Sans Serif" panose="020B0604020202020204" pitchFamily="34" charset="0"/>
              </a:defRPr>
            </a:pPr>
            <a:r>
              <a:rPr sz="4400"/>
              <a:t>Unità 1: </a:t>
            </a:r>
            <a:r>
              <a:rPr sz="4000"/>
              <a:t>Introduzione</a:t>
            </a:r>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t>Sezione 3 — Conoscere e rivolgersi al pubblico</a:t>
            </a:r>
            <a:endParaRPr sz="2800" b="1">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828800" y="3075920"/>
            <a:ext cx="10820400" cy="5509200"/>
          </a:xfrm>
          <a:prstGeom prst="rect">
            <a:avLst/>
          </a:prstGeom>
          <a:noFill/>
        </p:spPr>
        <p:txBody>
          <a:bodyPr wrap="square">
            <a:spAutoFit/>
          </a:bodyPr>
          <a:lstStyle/>
          <a:p>
            <a:pPr>
              <a:defRPr sz="2200" b="1"/>
            </a:pPr>
            <a:r>
              <a:rPr dirty="0" err="1"/>
              <a:t>Conosce</a:t>
            </a:r>
            <a:r>
              <a:rPr lang="it-IT" dirty="0"/>
              <a:t>re e rivolgersi al</a:t>
            </a:r>
            <a:r>
              <a:rPr dirty="0"/>
              <a:t> </a:t>
            </a:r>
            <a:r>
              <a:rPr dirty="0" err="1"/>
              <a:t>pubblico</a:t>
            </a:r>
            <a:endParaRPr dirty="0"/>
          </a:p>
          <a:p>
            <a:pPr algn="just">
              <a:defRPr sz="2200"/>
            </a:pPr>
            <a:r>
              <a:rPr b="1" dirty="0" err="1"/>
              <a:t>Ruolo</a:t>
            </a:r>
            <a:r>
              <a:rPr dirty="0"/>
              <a:t> </a:t>
            </a:r>
          </a:p>
          <a:p>
            <a:pPr lvl="1" algn="just">
              <a:defRPr sz="2200" i="1"/>
            </a:pPr>
            <a:r>
              <a:rPr dirty="0" err="1"/>
              <a:t>Quali</a:t>
            </a:r>
            <a:r>
              <a:rPr dirty="0"/>
              <a:t> </a:t>
            </a:r>
            <a:r>
              <a:rPr dirty="0" err="1"/>
              <a:t>decisioni</a:t>
            </a:r>
            <a:r>
              <a:rPr dirty="0"/>
              <a:t> </a:t>
            </a:r>
            <a:r>
              <a:rPr dirty="0" err="1"/>
              <a:t>devono</a:t>
            </a:r>
            <a:r>
              <a:rPr dirty="0"/>
              <a:t> </a:t>
            </a:r>
            <a:r>
              <a:rPr dirty="0" err="1"/>
              <a:t>essere</a:t>
            </a:r>
            <a:r>
              <a:rPr dirty="0"/>
              <a:t> prese? </a:t>
            </a:r>
          </a:p>
          <a:p>
            <a:pPr lvl="1" algn="just">
              <a:defRPr sz="2200" i="1"/>
            </a:pPr>
            <a:r>
              <a:rPr dirty="0"/>
              <a:t>A </a:t>
            </a:r>
            <a:r>
              <a:rPr dirty="0" err="1"/>
              <a:t>quali</a:t>
            </a:r>
            <a:r>
              <a:rPr dirty="0"/>
              <a:t> </a:t>
            </a:r>
            <a:r>
              <a:rPr dirty="0" err="1"/>
              <a:t>domande</a:t>
            </a:r>
            <a:r>
              <a:rPr dirty="0"/>
              <a:t> </a:t>
            </a:r>
            <a:r>
              <a:rPr dirty="0" err="1"/>
              <a:t>hanno</a:t>
            </a:r>
            <a:r>
              <a:rPr dirty="0"/>
              <a:t> </a:t>
            </a:r>
            <a:r>
              <a:rPr dirty="0" err="1"/>
              <a:t>bisogno</a:t>
            </a:r>
            <a:r>
              <a:rPr dirty="0"/>
              <a:t> di </a:t>
            </a:r>
            <a:r>
              <a:rPr dirty="0" err="1"/>
              <a:t>rispondere</a:t>
            </a:r>
            <a:r>
              <a:rPr dirty="0"/>
              <a:t>? </a:t>
            </a:r>
          </a:p>
          <a:p>
            <a:pPr algn="just">
              <a:defRPr sz="2200" b="1"/>
            </a:pPr>
            <a:r>
              <a:rPr dirty="0"/>
              <a:t>Workflow </a:t>
            </a:r>
          </a:p>
          <a:p>
            <a:pPr lvl="1" algn="just">
              <a:defRPr sz="2200" i="1"/>
            </a:pPr>
            <a:r>
              <a:rPr dirty="0"/>
              <a:t>In quale </a:t>
            </a:r>
            <a:r>
              <a:rPr dirty="0" err="1"/>
              <a:t>contesto</a:t>
            </a:r>
            <a:r>
              <a:rPr dirty="0"/>
              <a:t> </a:t>
            </a:r>
            <a:r>
              <a:rPr dirty="0" err="1"/>
              <a:t>verrà</a:t>
            </a:r>
            <a:r>
              <a:rPr dirty="0"/>
              <a:t> </a:t>
            </a:r>
            <a:r>
              <a:rPr dirty="0" err="1"/>
              <a:t>utilizzat</a:t>
            </a:r>
            <a:r>
              <a:rPr lang="it-IT" dirty="0"/>
              <a:t>a la dashboard</a:t>
            </a:r>
            <a:r>
              <a:rPr dirty="0"/>
              <a:t>? </a:t>
            </a:r>
          </a:p>
          <a:p>
            <a:pPr lvl="1" algn="just">
              <a:defRPr sz="2200" i="1"/>
            </a:pPr>
            <a:r>
              <a:rPr dirty="0" err="1"/>
              <a:t>Quali</a:t>
            </a:r>
            <a:r>
              <a:rPr dirty="0"/>
              <a:t> </a:t>
            </a:r>
            <a:r>
              <a:rPr dirty="0" err="1"/>
              <a:t>informazioni</a:t>
            </a:r>
            <a:r>
              <a:rPr dirty="0"/>
              <a:t> </a:t>
            </a:r>
            <a:r>
              <a:rPr dirty="0" err="1"/>
              <a:t>utilizza</a:t>
            </a:r>
            <a:r>
              <a:rPr dirty="0"/>
              <a:t> </a:t>
            </a:r>
            <a:r>
              <a:rPr dirty="0" err="1"/>
              <a:t>quotidianamente</a:t>
            </a:r>
            <a:r>
              <a:rPr dirty="0"/>
              <a:t>? </a:t>
            </a:r>
            <a:r>
              <a:rPr dirty="0" err="1"/>
              <a:t>Quanto</a:t>
            </a:r>
            <a:r>
              <a:rPr dirty="0"/>
              <a:t> tempo </a:t>
            </a:r>
            <a:r>
              <a:rPr dirty="0" err="1"/>
              <a:t>devono</a:t>
            </a:r>
            <a:r>
              <a:rPr dirty="0"/>
              <a:t> </a:t>
            </a:r>
            <a:r>
              <a:rPr dirty="0" err="1"/>
              <a:t>analizzare</a:t>
            </a:r>
            <a:r>
              <a:rPr dirty="0"/>
              <a:t> le </a:t>
            </a:r>
            <a:r>
              <a:rPr dirty="0" err="1"/>
              <a:t>cifre</a:t>
            </a:r>
            <a:r>
              <a:rPr dirty="0"/>
              <a:t>? </a:t>
            </a:r>
          </a:p>
          <a:p>
            <a:pPr algn="just">
              <a:defRPr sz="2200" b="1"/>
            </a:pPr>
            <a:r>
              <a:rPr dirty="0"/>
              <a:t>Comfort con </a:t>
            </a:r>
            <a:r>
              <a:rPr dirty="0" err="1"/>
              <a:t>cifre</a:t>
            </a:r>
            <a:r>
              <a:rPr dirty="0"/>
              <a:t> e date:</a:t>
            </a:r>
          </a:p>
          <a:p>
            <a:pPr lvl="1" algn="just">
              <a:defRPr sz="2200"/>
            </a:pPr>
            <a:r>
              <a:rPr dirty="0"/>
              <a:t> </a:t>
            </a:r>
            <a:r>
              <a:rPr dirty="0" err="1"/>
              <a:t>Quanto</a:t>
            </a:r>
            <a:r>
              <a:rPr dirty="0"/>
              <a:t> </a:t>
            </a:r>
            <a:r>
              <a:rPr dirty="0" err="1"/>
              <a:t>sono</a:t>
            </a:r>
            <a:r>
              <a:rPr dirty="0"/>
              <a:t> </a:t>
            </a:r>
            <a:r>
              <a:rPr dirty="0" err="1"/>
              <a:t>familiari</a:t>
            </a:r>
            <a:r>
              <a:rPr dirty="0"/>
              <a:t> con </a:t>
            </a:r>
            <a:r>
              <a:rPr dirty="0" err="1"/>
              <a:t>l'uso</a:t>
            </a:r>
            <a:r>
              <a:rPr dirty="0"/>
              <a:t> </a:t>
            </a:r>
            <a:r>
              <a:rPr dirty="0" err="1"/>
              <a:t>dei</a:t>
            </a:r>
            <a:r>
              <a:rPr dirty="0"/>
              <a:t> </a:t>
            </a:r>
            <a:r>
              <a:rPr dirty="0" err="1"/>
              <a:t>dati</a:t>
            </a:r>
            <a:r>
              <a:rPr dirty="0"/>
              <a:t>? </a:t>
            </a:r>
          </a:p>
          <a:p>
            <a:pPr lvl="1" algn="just">
              <a:defRPr sz="2200"/>
            </a:pPr>
            <a:r>
              <a:rPr dirty="0"/>
              <a:t> Hanno </a:t>
            </a:r>
            <a:r>
              <a:rPr dirty="0" err="1"/>
              <a:t>esperienza</a:t>
            </a:r>
            <a:r>
              <a:rPr dirty="0"/>
              <a:t> </a:t>
            </a:r>
            <a:r>
              <a:rPr dirty="0" err="1"/>
              <a:t>nell'uso</a:t>
            </a:r>
            <a:r>
              <a:rPr dirty="0"/>
              <a:t> del software? </a:t>
            </a:r>
            <a:r>
              <a:rPr dirty="0" err="1"/>
              <a:t>Ti</a:t>
            </a:r>
            <a:r>
              <a:rPr dirty="0"/>
              <a:t> </a:t>
            </a:r>
            <a:r>
              <a:rPr dirty="0" err="1"/>
              <a:t>piace</a:t>
            </a:r>
            <a:r>
              <a:rPr dirty="0"/>
              <a:t> </a:t>
            </a:r>
            <a:r>
              <a:rPr dirty="0" err="1"/>
              <a:t>analizzare</a:t>
            </a:r>
            <a:r>
              <a:rPr dirty="0"/>
              <a:t> </a:t>
            </a:r>
            <a:r>
              <a:rPr dirty="0" err="1"/>
              <a:t>i</a:t>
            </a:r>
            <a:r>
              <a:rPr dirty="0"/>
              <a:t> numeri? </a:t>
            </a:r>
          </a:p>
          <a:p>
            <a:pPr algn="just">
              <a:defRPr sz="2200" b="1">
                <a:sym typeface="Wingdings" panose="05000000000000000000" pitchFamily="2" charset="2"/>
              </a:defRPr>
            </a:pPr>
            <a:r>
              <a:rPr dirty="0" err="1"/>
              <a:t>Esperienza</a:t>
            </a:r>
            <a:r>
              <a:rPr dirty="0"/>
              <a:t> </a:t>
            </a:r>
            <a:r>
              <a:rPr dirty="0" err="1"/>
              <a:t>aziendale</a:t>
            </a:r>
            <a:r>
              <a:rPr dirty="0"/>
              <a:t> e </a:t>
            </a:r>
            <a:r>
              <a:rPr dirty="0" err="1"/>
              <a:t>dati</a:t>
            </a:r>
            <a:r>
              <a:rPr dirty="0"/>
              <a:t> </a:t>
            </a:r>
          </a:p>
          <a:p>
            <a:pPr lvl="1" algn="just">
              <a:defRPr sz="2200">
                <a:sym typeface="Wingdings" panose="05000000000000000000" pitchFamily="2" charset="2"/>
              </a:defRPr>
            </a:pPr>
            <a:r>
              <a:rPr dirty="0" err="1"/>
              <a:t>Quanto</a:t>
            </a:r>
            <a:r>
              <a:rPr dirty="0"/>
              <a:t> </a:t>
            </a:r>
            <a:r>
              <a:rPr dirty="0" err="1"/>
              <a:t>sono</a:t>
            </a:r>
            <a:r>
              <a:rPr dirty="0"/>
              <a:t> </a:t>
            </a:r>
            <a:r>
              <a:rPr dirty="0" err="1"/>
              <a:t>familiari</a:t>
            </a:r>
            <a:r>
              <a:rPr dirty="0"/>
              <a:t> con </a:t>
            </a:r>
            <a:r>
              <a:rPr dirty="0" err="1"/>
              <a:t>gli</a:t>
            </a:r>
            <a:r>
              <a:rPr dirty="0"/>
              <a:t> </a:t>
            </a:r>
            <a:r>
              <a:rPr dirty="0" err="1"/>
              <a:t>indicatori</a:t>
            </a:r>
            <a:r>
              <a:rPr dirty="0"/>
              <a:t> </a:t>
            </a:r>
            <a:r>
              <a:rPr dirty="0" err="1"/>
              <a:t>chiave</a:t>
            </a:r>
            <a:r>
              <a:rPr dirty="0"/>
              <a:t> di performance? </a:t>
            </a:r>
          </a:p>
          <a:p>
            <a:pPr lvl="1" algn="just">
              <a:defRPr sz="2200"/>
            </a:pPr>
            <a:r>
              <a:rPr dirty="0">
                <a:sym typeface="Wingdings" panose="05000000000000000000" pitchFamily="2" charset="2"/>
              </a:rPr>
              <a:t>Hanno </a:t>
            </a:r>
            <a:r>
              <a:rPr dirty="0" err="1">
                <a:sym typeface="Wingdings" panose="05000000000000000000" pitchFamily="2" charset="2"/>
              </a:rPr>
              <a:t>familiarità</a:t>
            </a:r>
            <a:r>
              <a:rPr dirty="0">
                <a:sym typeface="Wingdings" panose="05000000000000000000" pitchFamily="2" charset="2"/>
              </a:rPr>
              <a:t> con la </a:t>
            </a:r>
            <a:r>
              <a:rPr dirty="0" err="1">
                <a:sym typeface="Wingdings" panose="05000000000000000000" pitchFamily="2" charset="2"/>
              </a:rPr>
              <a:t>terminologia</a:t>
            </a:r>
            <a:r>
              <a:rPr dirty="0">
                <a:sym typeface="Wingdings" panose="05000000000000000000" pitchFamily="2" charset="2"/>
              </a:rPr>
              <a:t> </a:t>
            </a:r>
            <a:r>
              <a:rPr dirty="0" err="1">
                <a:sym typeface="Wingdings" panose="05000000000000000000" pitchFamily="2" charset="2"/>
              </a:rPr>
              <a:t>dell'industria</a:t>
            </a:r>
            <a:r>
              <a:rPr dirty="0">
                <a:sym typeface="Wingdings" panose="05000000000000000000" pitchFamily="2" charset="2"/>
              </a:rPr>
              <a:t> e </a:t>
            </a:r>
            <a:r>
              <a:rPr dirty="0" err="1">
                <a:sym typeface="Wingdings" panose="05000000000000000000" pitchFamily="2" charset="2"/>
              </a:rPr>
              <a:t>dell'azienda</a:t>
            </a:r>
            <a:r>
              <a:rPr dirty="0">
                <a:sym typeface="Wingdings" panose="05000000000000000000" pitchFamily="2" charset="2"/>
              </a:rPr>
              <a:t>?</a:t>
            </a:r>
            <a:r>
              <a:rPr dirty="0"/>
              <a:t> </a:t>
            </a:r>
            <a:endParaRPr sz="2200" dirty="0"/>
          </a:p>
          <a:p>
            <a:pPr lvl="1" algn="just"/>
            <a:endParaRPr sz="2200" i="1" dirty="0"/>
          </a:p>
          <a:p>
            <a:endParaRPr sz="2200" dirty="0">
              <a:ea typeface="Microsoft Sans Serif" panose="020B0604020202020204" pitchFamily="34" charset="0"/>
              <a:cs typeface="Microsoft Sans Serif" panose="020B0604020202020204" pitchFamily="34" charset="0"/>
            </a:endParaRPr>
          </a:p>
          <a:p>
            <a:endParaRPr sz="2200" dirty="0"/>
          </a:p>
        </p:txBody>
      </p:sp>
    </p:spTree>
    <p:extLst>
      <p:ext uri="{BB962C8B-B14F-4D97-AF65-F5344CB8AC3E}">
        <p14:creationId xmlns:p14="http://schemas.microsoft.com/office/powerpoint/2010/main" val="369436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0683240" cy="1384995"/>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t>Unità 2: Creazione di un dashboard efficace</a:t>
            </a:r>
          </a:p>
          <a:p>
            <a:endParaRPr sz="4000" b="1">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1 — Tipi di </a:t>
            </a:r>
            <a:r>
              <a:rPr lang="it-IT" dirty="0"/>
              <a:t>dashboard</a:t>
            </a:r>
            <a:endParaRPr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0820400" cy="4832092"/>
          </a:xfrm>
          <a:prstGeom prst="rect">
            <a:avLst/>
          </a:prstGeom>
          <a:noFill/>
        </p:spPr>
        <p:txBody>
          <a:bodyPr wrap="square">
            <a:spAutoFit/>
          </a:bodyPr>
          <a:lstStyle/>
          <a:p>
            <a:pPr>
              <a:defRPr sz="2200" b="1"/>
            </a:pPr>
            <a:r>
              <a:rPr dirty="0"/>
              <a:t>Che </a:t>
            </a:r>
            <a:r>
              <a:rPr dirty="0" err="1"/>
              <a:t>tipo</a:t>
            </a:r>
            <a:r>
              <a:rPr dirty="0"/>
              <a:t> di dashboard </a:t>
            </a:r>
            <a:r>
              <a:rPr lang="it-IT" dirty="0"/>
              <a:t>intendo ottenere</a:t>
            </a:r>
            <a:r>
              <a:rPr dirty="0"/>
              <a:t>?</a:t>
            </a:r>
          </a:p>
          <a:p>
            <a:pPr>
              <a:defRPr sz="2200"/>
            </a:pPr>
            <a:r>
              <a:rPr dirty="0"/>
              <a:t>A </a:t>
            </a:r>
            <a:r>
              <a:rPr dirty="0" err="1"/>
              <a:t>seconda</a:t>
            </a:r>
            <a:r>
              <a:rPr dirty="0"/>
              <a:t> </a:t>
            </a:r>
            <a:r>
              <a:rPr dirty="0" err="1"/>
              <a:t>dello</a:t>
            </a:r>
            <a:r>
              <a:rPr dirty="0"/>
              <a:t> </a:t>
            </a:r>
            <a:r>
              <a:rPr dirty="0" err="1"/>
              <a:t>scopo</a:t>
            </a:r>
            <a:r>
              <a:rPr dirty="0"/>
              <a:t>:</a:t>
            </a:r>
          </a:p>
          <a:p>
            <a:pPr lvl="1">
              <a:defRPr sz="2200"/>
            </a:pPr>
            <a:r>
              <a:rPr b="1" dirty="0" err="1"/>
              <a:t>Generale</a:t>
            </a:r>
            <a:r>
              <a:rPr b="1" dirty="0"/>
              <a:t>:</a:t>
            </a:r>
            <a:r>
              <a:rPr dirty="0"/>
              <a:t> </a:t>
            </a:r>
            <a:r>
              <a:rPr dirty="0" err="1"/>
              <a:t>Presentazione</a:t>
            </a:r>
            <a:r>
              <a:rPr dirty="0"/>
              <a:t> </a:t>
            </a:r>
            <a:r>
              <a:rPr dirty="0" err="1"/>
              <a:t>delle</a:t>
            </a:r>
            <a:r>
              <a:rPr dirty="0"/>
              <a:t> </a:t>
            </a:r>
            <a:r>
              <a:rPr dirty="0" err="1"/>
              <a:t>informazioni</a:t>
            </a:r>
            <a:r>
              <a:rPr dirty="0"/>
              <a:t> in </a:t>
            </a:r>
            <a:r>
              <a:rPr dirty="0" err="1"/>
              <a:t>tutta</a:t>
            </a:r>
            <a:r>
              <a:rPr dirty="0"/>
              <a:t> </a:t>
            </a:r>
            <a:r>
              <a:rPr dirty="0" err="1"/>
              <a:t>l'organizzazione</a:t>
            </a:r>
            <a:endParaRPr dirty="0"/>
          </a:p>
          <a:p>
            <a:pPr lvl="1">
              <a:defRPr sz="2200"/>
            </a:pPr>
            <a:r>
              <a:rPr b="1" dirty="0"/>
              <a:t>Specific</a:t>
            </a:r>
            <a:r>
              <a:rPr lang="it-IT" b="1" dirty="0"/>
              <a:t>a</a:t>
            </a:r>
            <a:r>
              <a:rPr b="1" dirty="0"/>
              <a:t>:</a:t>
            </a:r>
            <a:r>
              <a:rPr dirty="0"/>
              <a:t> Con un focus </a:t>
            </a:r>
            <a:r>
              <a:rPr dirty="0" err="1"/>
              <a:t>su</a:t>
            </a:r>
            <a:r>
              <a:rPr dirty="0"/>
              <a:t> </a:t>
            </a:r>
            <a:r>
              <a:rPr dirty="0" err="1"/>
              <a:t>una</a:t>
            </a:r>
            <a:r>
              <a:rPr dirty="0"/>
              <a:t> </a:t>
            </a:r>
            <a:r>
              <a:rPr dirty="0" err="1"/>
              <a:t>certa</a:t>
            </a:r>
            <a:r>
              <a:rPr dirty="0"/>
              <a:t> </a:t>
            </a:r>
            <a:r>
              <a:rPr dirty="0" err="1"/>
              <a:t>funzione</a:t>
            </a:r>
            <a:r>
              <a:rPr dirty="0"/>
              <a:t>, </a:t>
            </a:r>
            <a:r>
              <a:rPr dirty="0" err="1"/>
              <a:t>processo</a:t>
            </a:r>
            <a:r>
              <a:rPr dirty="0"/>
              <a:t>, </a:t>
            </a:r>
            <a:r>
              <a:rPr dirty="0" err="1"/>
              <a:t>prodotto</a:t>
            </a:r>
            <a:r>
              <a:rPr dirty="0"/>
              <a:t>, </a:t>
            </a:r>
            <a:r>
              <a:rPr dirty="0" err="1"/>
              <a:t>ecc</a:t>
            </a:r>
            <a:r>
              <a:rPr dirty="0"/>
              <a:t>.</a:t>
            </a:r>
          </a:p>
          <a:p>
            <a:pPr>
              <a:defRPr sz="2200"/>
            </a:pPr>
            <a:r>
              <a:rPr dirty="0"/>
              <a:t>A </a:t>
            </a:r>
            <a:r>
              <a:rPr dirty="0" err="1"/>
              <a:t>seconda</a:t>
            </a:r>
            <a:r>
              <a:rPr dirty="0"/>
              <a:t> del </a:t>
            </a:r>
            <a:r>
              <a:rPr dirty="0" err="1"/>
              <a:t>ruolo</a:t>
            </a:r>
            <a:r>
              <a:rPr dirty="0"/>
              <a:t> </a:t>
            </a:r>
            <a:r>
              <a:rPr dirty="0" err="1"/>
              <a:t>nel</a:t>
            </a:r>
            <a:r>
              <a:rPr dirty="0"/>
              <a:t> business:</a:t>
            </a:r>
          </a:p>
          <a:p>
            <a:pPr lvl="1">
              <a:defRPr sz="2200"/>
            </a:pPr>
            <a:r>
              <a:rPr b="1" dirty="0"/>
              <a:t>Strategic</a:t>
            </a:r>
            <a:r>
              <a:rPr lang="it-IT" b="1" dirty="0"/>
              <a:t>a</a:t>
            </a:r>
            <a:r>
              <a:rPr dirty="0"/>
              <a:t>: </a:t>
            </a:r>
            <a:r>
              <a:rPr dirty="0" err="1"/>
              <a:t>Fornisce</a:t>
            </a:r>
            <a:r>
              <a:rPr dirty="0"/>
              <a:t> </a:t>
            </a:r>
            <a:r>
              <a:rPr dirty="0" err="1"/>
              <a:t>un'esposizione</a:t>
            </a:r>
            <a:r>
              <a:rPr dirty="0"/>
              <a:t> di alto </a:t>
            </a:r>
            <a:r>
              <a:rPr dirty="0" err="1"/>
              <a:t>livello</a:t>
            </a:r>
            <a:r>
              <a:rPr dirty="0"/>
              <a:t>, </a:t>
            </a:r>
            <a:r>
              <a:rPr dirty="0" err="1"/>
              <a:t>generale</a:t>
            </a:r>
            <a:r>
              <a:rPr dirty="0"/>
              <a:t> e a </a:t>
            </a:r>
            <a:r>
              <a:rPr dirty="0" err="1"/>
              <a:t>lungo</a:t>
            </a:r>
            <a:r>
              <a:rPr dirty="0"/>
              <a:t> </a:t>
            </a:r>
            <a:r>
              <a:rPr dirty="0" err="1"/>
              <a:t>termine</a:t>
            </a:r>
            <a:r>
              <a:rPr dirty="0"/>
              <a:t> alle </a:t>
            </a:r>
            <a:r>
              <a:rPr dirty="0" err="1"/>
              <a:t>prestazioni</a:t>
            </a:r>
            <a:endParaRPr dirty="0"/>
          </a:p>
          <a:p>
            <a:pPr lvl="1">
              <a:defRPr sz="2200"/>
            </a:pPr>
            <a:r>
              <a:rPr b="1" dirty="0" err="1"/>
              <a:t>Operativ</a:t>
            </a:r>
            <a:r>
              <a:rPr lang="it-IT" b="1" dirty="0"/>
              <a:t>a</a:t>
            </a:r>
            <a:r>
              <a:rPr dirty="0"/>
              <a:t>: </a:t>
            </a:r>
            <a:r>
              <a:rPr dirty="0" err="1"/>
              <a:t>fornisce</a:t>
            </a:r>
            <a:r>
              <a:rPr dirty="0"/>
              <a:t> </a:t>
            </a:r>
            <a:r>
              <a:rPr dirty="0" err="1"/>
              <a:t>un'esposizione</a:t>
            </a:r>
            <a:r>
              <a:rPr dirty="0"/>
              <a:t> </a:t>
            </a:r>
            <a:r>
              <a:rPr dirty="0" err="1"/>
              <a:t>mirata</a:t>
            </a:r>
            <a:r>
              <a:rPr dirty="0"/>
              <a:t>, a breve </a:t>
            </a:r>
            <a:r>
              <a:rPr dirty="0" err="1"/>
              <a:t>termine</a:t>
            </a:r>
            <a:r>
              <a:rPr dirty="0"/>
              <a:t> e </a:t>
            </a:r>
            <a:r>
              <a:rPr dirty="0" err="1"/>
              <a:t>tattica</a:t>
            </a:r>
            <a:r>
              <a:rPr dirty="0"/>
              <a:t> </a:t>
            </a:r>
            <a:r>
              <a:rPr dirty="0" err="1"/>
              <a:t>delle</a:t>
            </a:r>
            <a:r>
              <a:rPr dirty="0"/>
              <a:t> </a:t>
            </a:r>
            <a:r>
              <a:rPr dirty="0" err="1"/>
              <a:t>prestazioni</a:t>
            </a:r>
            <a:endParaRPr dirty="0"/>
          </a:p>
          <a:p>
            <a:pPr>
              <a:defRPr sz="2200"/>
            </a:pPr>
            <a:r>
              <a:rPr dirty="0"/>
              <a:t>A </a:t>
            </a:r>
            <a:r>
              <a:rPr dirty="0" err="1"/>
              <a:t>seconda</a:t>
            </a:r>
            <a:r>
              <a:rPr dirty="0"/>
              <a:t> </a:t>
            </a:r>
            <a:r>
              <a:rPr dirty="0" err="1"/>
              <a:t>dell'orizzonte</a:t>
            </a:r>
            <a:r>
              <a:rPr dirty="0"/>
              <a:t> </a:t>
            </a:r>
            <a:r>
              <a:rPr dirty="0" err="1"/>
              <a:t>temporale</a:t>
            </a:r>
            <a:r>
              <a:rPr dirty="0"/>
              <a:t>:</a:t>
            </a:r>
          </a:p>
          <a:p>
            <a:pPr lvl="1">
              <a:defRPr sz="2200"/>
            </a:pPr>
            <a:r>
              <a:rPr b="1" dirty="0"/>
              <a:t>Storia</a:t>
            </a:r>
            <a:r>
              <a:rPr dirty="0"/>
              <a:t>: </a:t>
            </a:r>
            <a:r>
              <a:rPr dirty="0" err="1"/>
              <a:t>guardare</a:t>
            </a:r>
            <a:r>
              <a:rPr dirty="0"/>
              <a:t> le </a:t>
            </a:r>
            <a:r>
              <a:rPr dirty="0" err="1"/>
              <a:t>tendenze</a:t>
            </a:r>
            <a:r>
              <a:rPr dirty="0"/>
              <a:t> </a:t>
            </a:r>
            <a:r>
              <a:rPr dirty="0" err="1"/>
              <a:t>nel</a:t>
            </a:r>
            <a:r>
              <a:rPr dirty="0"/>
              <a:t> tempo</a:t>
            </a:r>
          </a:p>
          <a:p>
            <a:pPr lvl="1">
              <a:defRPr sz="2200"/>
            </a:pPr>
            <a:r>
              <a:rPr b="1" dirty="0" err="1"/>
              <a:t>Istantane</a:t>
            </a:r>
            <a:r>
              <a:rPr lang="it-IT" b="1" dirty="0"/>
              <a:t>a</a:t>
            </a:r>
            <a:r>
              <a:rPr dirty="0"/>
              <a:t>: </a:t>
            </a:r>
            <a:r>
              <a:rPr dirty="0" err="1"/>
              <a:t>analizzare</a:t>
            </a:r>
            <a:r>
              <a:rPr dirty="0"/>
              <a:t> le </a:t>
            </a:r>
            <a:r>
              <a:rPr dirty="0" err="1"/>
              <a:t>prestazioni</a:t>
            </a:r>
            <a:r>
              <a:rPr dirty="0"/>
              <a:t> solo per un </a:t>
            </a:r>
            <a:r>
              <a:rPr dirty="0" err="1"/>
              <a:t>certo</a:t>
            </a:r>
            <a:r>
              <a:rPr dirty="0"/>
              <a:t> </a:t>
            </a:r>
            <a:r>
              <a:rPr dirty="0" err="1"/>
              <a:t>momento</a:t>
            </a:r>
            <a:r>
              <a:rPr dirty="0"/>
              <a:t> </a:t>
            </a:r>
            <a:r>
              <a:rPr dirty="0" err="1"/>
              <a:t>nel</a:t>
            </a:r>
            <a:r>
              <a:rPr dirty="0"/>
              <a:t> tempo</a:t>
            </a:r>
          </a:p>
          <a:p>
            <a:pPr lvl="1">
              <a:defRPr sz="2200"/>
            </a:pPr>
            <a:r>
              <a:rPr b="1" dirty="0"/>
              <a:t>In tempo </a:t>
            </a:r>
            <a:r>
              <a:rPr b="1" dirty="0" err="1"/>
              <a:t>reale</a:t>
            </a:r>
            <a:r>
              <a:rPr dirty="0"/>
              <a:t>: </a:t>
            </a:r>
            <a:r>
              <a:rPr dirty="0" err="1"/>
              <a:t>monitorare</a:t>
            </a:r>
            <a:r>
              <a:rPr dirty="0"/>
              <a:t> le </a:t>
            </a:r>
            <a:r>
              <a:rPr dirty="0" err="1"/>
              <a:t>prestazioni</a:t>
            </a:r>
            <a:r>
              <a:rPr dirty="0"/>
              <a:t> </a:t>
            </a:r>
            <a:r>
              <a:rPr dirty="0" err="1"/>
              <a:t>mentre</a:t>
            </a:r>
            <a:r>
              <a:rPr dirty="0"/>
              <a:t> </a:t>
            </a:r>
            <a:r>
              <a:rPr dirty="0" err="1"/>
              <a:t>si</a:t>
            </a:r>
            <a:r>
              <a:rPr dirty="0"/>
              <a:t> </a:t>
            </a:r>
            <a:r>
              <a:rPr dirty="0" err="1"/>
              <a:t>svolge</a:t>
            </a:r>
            <a:endParaRPr dirty="0"/>
          </a:p>
          <a:p>
            <a:pPr lvl="1">
              <a:defRPr sz="2200"/>
            </a:pPr>
            <a:r>
              <a:rPr b="1" dirty="0" err="1"/>
              <a:t>Predittiv</a:t>
            </a:r>
            <a:r>
              <a:rPr lang="it-IT" b="1" dirty="0"/>
              <a:t>a</a:t>
            </a:r>
            <a:r>
              <a:rPr dirty="0"/>
              <a:t>: </a:t>
            </a:r>
            <a:r>
              <a:rPr dirty="0" err="1"/>
              <a:t>utilizzare</a:t>
            </a:r>
            <a:r>
              <a:rPr dirty="0"/>
              <a:t> le </a:t>
            </a:r>
            <a:r>
              <a:rPr dirty="0" err="1"/>
              <a:t>informazioni</a:t>
            </a:r>
            <a:r>
              <a:rPr dirty="0"/>
              <a:t> </a:t>
            </a:r>
            <a:r>
              <a:rPr dirty="0" err="1"/>
              <a:t>sulle</a:t>
            </a:r>
            <a:r>
              <a:rPr dirty="0"/>
              <a:t> </a:t>
            </a:r>
            <a:r>
              <a:rPr dirty="0" err="1"/>
              <a:t>prestazioni</a:t>
            </a:r>
            <a:r>
              <a:rPr dirty="0"/>
              <a:t> </a:t>
            </a:r>
            <a:r>
              <a:rPr dirty="0" err="1"/>
              <a:t>passate</a:t>
            </a:r>
            <a:r>
              <a:rPr dirty="0"/>
              <a:t> per </a:t>
            </a:r>
            <a:r>
              <a:rPr dirty="0" err="1"/>
              <a:t>prevedere</a:t>
            </a:r>
            <a:r>
              <a:rPr dirty="0"/>
              <a:t> il </a:t>
            </a:r>
            <a:r>
              <a:rPr dirty="0" err="1"/>
              <a:t>futuro</a:t>
            </a:r>
            <a:r>
              <a:rPr dirty="0"/>
              <a:t>.</a:t>
            </a:r>
          </a:p>
          <a:p>
            <a:endParaRPr sz="2200" dirty="0"/>
          </a:p>
        </p:txBody>
      </p:sp>
    </p:spTree>
    <p:extLst>
      <p:ext uri="{BB962C8B-B14F-4D97-AF65-F5344CB8AC3E}">
        <p14:creationId xmlns:p14="http://schemas.microsoft.com/office/powerpoint/2010/main" val="62521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1369040" cy="1384995"/>
          </a:xfrm>
          <a:prstGeom prst="rect">
            <a:avLst/>
          </a:prstGeom>
          <a:noFill/>
        </p:spPr>
        <p:txBody>
          <a:bodyPr wrap="square">
            <a:spAutoFit/>
          </a:bodyPr>
          <a:lstStyle/>
          <a:p>
            <a:pPr>
              <a:defRPr sz="4400" b="1">
                <a:solidFill>
                  <a:srgbClr val="E7686A"/>
                </a:solidFill>
                <a:ea typeface="Microsoft Sans Serif" panose="020B0604020202020204" pitchFamily="34" charset="0"/>
                <a:cs typeface="Microsoft Sans Serif" panose="020B0604020202020204" pitchFamily="34" charset="0"/>
              </a:defRPr>
            </a:pPr>
            <a:r>
              <a:rPr dirty="0" err="1"/>
              <a:t>Unità</a:t>
            </a:r>
            <a:r>
              <a:rPr dirty="0"/>
              <a:t> 2: </a:t>
            </a:r>
            <a:r>
              <a:rPr dirty="0" err="1"/>
              <a:t>Creazione</a:t>
            </a:r>
            <a:r>
              <a:rPr dirty="0"/>
              <a:t> di un dashboard </a:t>
            </a:r>
            <a:r>
              <a:rPr dirty="0" err="1"/>
              <a:t>efficace</a:t>
            </a:r>
            <a:endParaRPr dirty="0"/>
          </a:p>
          <a:p>
            <a:endParaRPr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a:spAutoFit/>
          </a:bodyPr>
          <a:lstStyle/>
          <a:p>
            <a:pPr>
              <a:defRPr sz="2800" b="1">
                <a:solidFill>
                  <a:srgbClr val="238791"/>
                </a:solidFill>
                <a:ea typeface="Microsoft Sans Serif" panose="020B0604020202020204" pitchFamily="34" charset="0"/>
                <a:cs typeface="Microsoft Sans Serif" panose="020B0604020202020204" pitchFamily="34" charset="0"/>
              </a:defRPr>
            </a:pPr>
            <a:r>
              <a:rPr dirty="0" err="1"/>
              <a:t>Sezione</a:t>
            </a:r>
            <a:r>
              <a:rPr dirty="0"/>
              <a:t> 1 — Tipi di </a:t>
            </a:r>
            <a:r>
              <a:rPr lang="it-IT" dirty="0"/>
              <a:t>dashboard</a:t>
            </a:r>
            <a:endParaRPr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5087600" cy="4154984"/>
          </a:xfrm>
          <a:prstGeom prst="rect">
            <a:avLst/>
          </a:prstGeom>
          <a:noFill/>
        </p:spPr>
        <p:txBody>
          <a:bodyPr wrap="square">
            <a:spAutoFit/>
          </a:bodyPr>
          <a:lstStyle/>
          <a:p>
            <a:pPr>
              <a:defRPr sz="2400" b="1"/>
            </a:pPr>
            <a:r>
              <a:rPr dirty="0"/>
              <a:t>Che </a:t>
            </a:r>
            <a:r>
              <a:rPr dirty="0" err="1"/>
              <a:t>tipo</a:t>
            </a:r>
            <a:r>
              <a:rPr dirty="0"/>
              <a:t> di dashboard </a:t>
            </a:r>
            <a:r>
              <a:rPr lang="it-IT" dirty="0"/>
              <a:t>intendo ottenere</a:t>
            </a:r>
            <a:r>
              <a:rPr dirty="0"/>
              <a:t>?</a:t>
            </a:r>
          </a:p>
          <a:p>
            <a:pPr algn="just">
              <a:defRPr sz="2400"/>
            </a:pPr>
            <a:r>
              <a:rPr dirty="0"/>
              <a:t>A </a:t>
            </a:r>
            <a:r>
              <a:rPr dirty="0" err="1"/>
              <a:t>seconda</a:t>
            </a:r>
            <a:r>
              <a:rPr dirty="0"/>
              <a:t> del </a:t>
            </a:r>
            <a:r>
              <a:rPr dirty="0" err="1"/>
              <a:t>livello</a:t>
            </a:r>
            <a:r>
              <a:rPr dirty="0"/>
              <a:t> di </a:t>
            </a:r>
            <a:r>
              <a:rPr dirty="0" err="1"/>
              <a:t>personalizzazione</a:t>
            </a:r>
            <a:r>
              <a:rPr dirty="0"/>
              <a:t>: </a:t>
            </a:r>
            <a:endParaRPr sz="2400" dirty="0"/>
          </a:p>
          <a:p>
            <a:pPr lvl="1" algn="just">
              <a:defRPr sz="2400"/>
            </a:pPr>
            <a:r>
              <a:rPr b="1" dirty="0" err="1"/>
              <a:t>Universale</a:t>
            </a:r>
            <a:r>
              <a:rPr b="1" dirty="0"/>
              <a:t>:</a:t>
            </a:r>
            <a:r>
              <a:rPr dirty="0"/>
              <a:t> </a:t>
            </a:r>
            <a:r>
              <a:rPr dirty="0" err="1"/>
              <a:t>una</a:t>
            </a:r>
            <a:r>
              <a:rPr dirty="0"/>
              <a:t> </a:t>
            </a:r>
            <a:r>
              <a:rPr dirty="0" err="1"/>
              <a:t>versione</a:t>
            </a:r>
            <a:r>
              <a:rPr dirty="0"/>
              <a:t> per tutti </a:t>
            </a:r>
            <a:r>
              <a:rPr dirty="0" err="1"/>
              <a:t>gli</a:t>
            </a:r>
            <a:r>
              <a:rPr dirty="0"/>
              <a:t> </a:t>
            </a:r>
            <a:r>
              <a:rPr dirty="0" err="1"/>
              <a:t>utenti</a:t>
            </a:r>
            <a:endParaRPr dirty="0"/>
          </a:p>
          <a:p>
            <a:pPr lvl="1" algn="just">
              <a:defRPr sz="2400"/>
            </a:pPr>
            <a:r>
              <a:rPr lang="it-IT" b="1" dirty="0"/>
              <a:t>interattiva</a:t>
            </a:r>
            <a:r>
              <a:rPr dirty="0"/>
              <a:t>: con </a:t>
            </a:r>
            <a:r>
              <a:rPr dirty="0" err="1"/>
              <a:t>funzionalità</a:t>
            </a:r>
            <a:r>
              <a:rPr dirty="0"/>
              <a:t> </a:t>
            </a:r>
            <a:r>
              <a:rPr dirty="0" err="1"/>
              <a:t>che</a:t>
            </a:r>
            <a:r>
              <a:rPr dirty="0"/>
              <a:t> </a:t>
            </a:r>
            <a:r>
              <a:rPr dirty="0" err="1"/>
              <a:t>consentono</a:t>
            </a:r>
            <a:r>
              <a:rPr dirty="0"/>
              <a:t> </a:t>
            </a:r>
            <a:r>
              <a:rPr dirty="0" err="1"/>
              <a:t>agli</a:t>
            </a:r>
            <a:r>
              <a:rPr dirty="0"/>
              <a:t> </a:t>
            </a:r>
            <a:r>
              <a:rPr dirty="0" err="1"/>
              <a:t>utenti</a:t>
            </a:r>
            <a:r>
              <a:rPr dirty="0"/>
              <a:t> di </a:t>
            </a:r>
            <a:r>
              <a:rPr dirty="0" err="1"/>
              <a:t>modificare</a:t>
            </a:r>
            <a:r>
              <a:rPr dirty="0"/>
              <a:t> la vista in base alle loro </a:t>
            </a:r>
            <a:r>
              <a:rPr dirty="0" err="1"/>
              <a:t>esigenze</a:t>
            </a:r>
            <a:endParaRPr dirty="0"/>
          </a:p>
          <a:p>
            <a:pPr algn="just">
              <a:defRPr sz="2400"/>
            </a:pPr>
            <a:r>
              <a:rPr dirty="0"/>
              <a:t>A </a:t>
            </a:r>
            <a:r>
              <a:rPr dirty="0" err="1"/>
              <a:t>seconda</a:t>
            </a:r>
            <a:r>
              <a:rPr dirty="0"/>
              <a:t> del </a:t>
            </a:r>
            <a:r>
              <a:rPr dirty="0" err="1"/>
              <a:t>livello</a:t>
            </a:r>
            <a:r>
              <a:rPr dirty="0"/>
              <a:t> di </a:t>
            </a:r>
            <a:r>
              <a:rPr dirty="0" err="1"/>
              <a:t>dettaglio</a:t>
            </a:r>
            <a:r>
              <a:rPr dirty="0"/>
              <a:t>:</a:t>
            </a:r>
          </a:p>
          <a:p>
            <a:pPr lvl="1" algn="just">
              <a:defRPr sz="2400"/>
            </a:pPr>
            <a:r>
              <a:rPr b="1" dirty="0" err="1"/>
              <a:t>compless</a:t>
            </a:r>
            <a:r>
              <a:rPr lang="it-IT" b="1" dirty="0"/>
              <a:t>iva</a:t>
            </a:r>
            <a:r>
              <a:rPr b="1" dirty="0"/>
              <a:t>:</a:t>
            </a:r>
            <a:r>
              <a:rPr dirty="0"/>
              <a:t> </a:t>
            </a:r>
            <a:r>
              <a:rPr dirty="0" err="1"/>
              <a:t>vengono</a:t>
            </a:r>
            <a:r>
              <a:rPr dirty="0"/>
              <a:t> </a:t>
            </a:r>
            <a:r>
              <a:rPr dirty="0" err="1"/>
              <a:t>presentate</a:t>
            </a:r>
            <a:r>
              <a:rPr dirty="0"/>
              <a:t> solo le </a:t>
            </a:r>
            <a:r>
              <a:rPr dirty="0" err="1"/>
              <a:t>cifre</a:t>
            </a:r>
            <a:r>
              <a:rPr dirty="0"/>
              <a:t> </a:t>
            </a:r>
            <a:r>
              <a:rPr lang="it-IT" dirty="0"/>
              <a:t>chiavi </a:t>
            </a:r>
            <a:r>
              <a:rPr dirty="0"/>
              <a:t>di alto </a:t>
            </a:r>
            <a:r>
              <a:rPr dirty="0" err="1"/>
              <a:t>livello</a:t>
            </a:r>
            <a:endParaRPr dirty="0"/>
          </a:p>
          <a:p>
            <a:pPr lvl="1" algn="just">
              <a:defRPr sz="2400"/>
            </a:pPr>
            <a:r>
              <a:rPr b="1" dirty="0" err="1"/>
              <a:t>Dettagli</a:t>
            </a:r>
            <a:r>
              <a:rPr lang="it-IT" b="1" dirty="0" err="1"/>
              <a:t>ata</a:t>
            </a:r>
            <a:r>
              <a:rPr dirty="0"/>
              <a:t>: </a:t>
            </a:r>
            <a:r>
              <a:rPr dirty="0" err="1"/>
              <a:t>permette</a:t>
            </a:r>
            <a:r>
              <a:rPr dirty="0"/>
              <a:t> </a:t>
            </a:r>
            <a:r>
              <a:rPr dirty="0" err="1"/>
              <a:t>all'utente</a:t>
            </a:r>
            <a:r>
              <a:rPr dirty="0"/>
              <a:t> di </a:t>
            </a:r>
            <a:r>
              <a:rPr dirty="0" err="1"/>
              <a:t>guardare</a:t>
            </a:r>
            <a:r>
              <a:rPr dirty="0"/>
              <a:t> </a:t>
            </a:r>
            <a:r>
              <a:rPr dirty="0" err="1"/>
              <a:t>i</a:t>
            </a:r>
            <a:r>
              <a:rPr dirty="0"/>
              <a:t> </a:t>
            </a:r>
            <a:r>
              <a:rPr dirty="0" err="1"/>
              <a:t>dati</a:t>
            </a:r>
            <a:r>
              <a:rPr dirty="0"/>
              <a:t> in </a:t>
            </a:r>
            <a:r>
              <a:rPr dirty="0" err="1"/>
              <a:t>dettaglio</a:t>
            </a:r>
            <a:r>
              <a:rPr dirty="0"/>
              <a:t> al fine di </a:t>
            </a:r>
            <a:r>
              <a:rPr dirty="0" err="1"/>
              <a:t>ottenere</a:t>
            </a:r>
            <a:r>
              <a:rPr dirty="0"/>
              <a:t> un </a:t>
            </a:r>
            <a:r>
              <a:rPr dirty="0" err="1"/>
              <a:t>contesto</a:t>
            </a:r>
            <a:r>
              <a:rPr dirty="0"/>
              <a:t> </a:t>
            </a:r>
            <a:r>
              <a:rPr dirty="0" err="1"/>
              <a:t>più</a:t>
            </a:r>
            <a:r>
              <a:rPr dirty="0"/>
              <a:t> </a:t>
            </a:r>
            <a:r>
              <a:rPr dirty="0" err="1"/>
              <a:t>ampio</a:t>
            </a:r>
            <a:r>
              <a:rPr dirty="0"/>
              <a:t>. </a:t>
            </a:r>
            <a:endParaRPr sz="2400" dirty="0"/>
          </a:p>
          <a:p>
            <a:pPr algn="just">
              <a:defRPr sz="2400"/>
            </a:pPr>
            <a:r>
              <a:rPr dirty="0"/>
              <a:t>A </a:t>
            </a:r>
            <a:r>
              <a:rPr dirty="0" err="1"/>
              <a:t>seconda</a:t>
            </a:r>
            <a:r>
              <a:rPr dirty="0"/>
              <a:t> del punto di vista:</a:t>
            </a:r>
          </a:p>
          <a:p>
            <a:pPr lvl="1" algn="just">
              <a:defRPr sz="2400"/>
            </a:pPr>
            <a:r>
              <a:rPr b="1" dirty="0" err="1"/>
              <a:t>Descrittiv</a:t>
            </a:r>
            <a:r>
              <a:rPr lang="it-IT" b="1" dirty="0"/>
              <a:t>a</a:t>
            </a:r>
            <a:r>
              <a:rPr dirty="0"/>
              <a:t>: </a:t>
            </a:r>
            <a:r>
              <a:rPr lang="it-IT" dirty="0"/>
              <a:t>la dashboard</a:t>
            </a:r>
            <a:r>
              <a:rPr dirty="0"/>
              <a:t> indica </a:t>
            </a:r>
            <a:r>
              <a:rPr dirty="0" err="1"/>
              <a:t>esplicitamente</a:t>
            </a:r>
            <a:r>
              <a:rPr dirty="0"/>
              <a:t> </a:t>
            </a:r>
            <a:r>
              <a:rPr dirty="0" err="1"/>
              <a:t>all'utente</a:t>
            </a:r>
            <a:r>
              <a:rPr dirty="0"/>
              <a:t> come </a:t>
            </a:r>
            <a:r>
              <a:rPr dirty="0" err="1"/>
              <a:t>interpretare</a:t>
            </a:r>
            <a:r>
              <a:rPr dirty="0"/>
              <a:t> </a:t>
            </a:r>
            <a:r>
              <a:rPr dirty="0" err="1"/>
              <a:t>i</a:t>
            </a:r>
            <a:r>
              <a:rPr dirty="0"/>
              <a:t> </a:t>
            </a:r>
            <a:r>
              <a:rPr dirty="0" err="1"/>
              <a:t>dati</a:t>
            </a:r>
            <a:endParaRPr dirty="0"/>
          </a:p>
          <a:p>
            <a:pPr lvl="1" algn="just">
              <a:defRPr sz="2400"/>
            </a:pPr>
            <a:r>
              <a:rPr b="1" dirty="0" err="1"/>
              <a:t>Esplorat</a:t>
            </a:r>
            <a:r>
              <a:rPr lang="it-IT" b="1" dirty="0" err="1"/>
              <a:t>rice</a:t>
            </a:r>
            <a:r>
              <a:rPr dirty="0"/>
              <a:t>: </a:t>
            </a:r>
            <a:r>
              <a:rPr dirty="0" err="1"/>
              <a:t>L'interpretazione</a:t>
            </a:r>
            <a:r>
              <a:rPr dirty="0"/>
              <a:t> </a:t>
            </a:r>
            <a:r>
              <a:rPr dirty="0" err="1"/>
              <a:t>dei</a:t>
            </a:r>
            <a:r>
              <a:rPr dirty="0"/>
              <a:t> </a:t>
            </a:r>
            <a:r>
              <a:rPr dirty="0" err="1"/>
              <a:t>risultati</a:t>
            </a:r>
            <a:r>
              <a:rPr dirty="0"/>
              <a:t> è a </a:t>
            </a:r>
            <a:r>
              <a:rPr dirty="0" err="1"/>
              <a:t>discrezione</a:t>
            </a:r>
            <a:r>
              <a:rPr dirty="0"/>
              <a:t> </a:t>
            </a:r>
            <a:r>
              <a:rPr dirty="0" err="1"/>
              <a:t>dell'utente</a:t>
            </a:r>
            <a:endParaRPr sz="2400" dirty="0"/>
          </a:p>
          <a:p>
            <a:endParaRPr sz="2400" dirty="0"/>
          </a:p>
        </p:txBody>
      </p:sp>
    </p:spTree>
    <p:extLst>
      <p:ext uri="{BB962C8B-B14F-4D97-AF65-F5344CB8AC3E}">
        <p14:creationId xmlns:p14="http://schemas.microsoft.com/office/powerpoint/2010/main" val="1660356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1199</TotalTime>
  <Words>3212</Words>
  <Application>Microsoft Office PowerPoint</Application>
  <PresentationFormat>Personalizzato</PresentationFormat>
  <Paragraphs>289</Paragraphs>
  <Slides>33</Slides>
  <Notes>0</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33</vt:i4>
      </vt:variant>
    </vt:vector>
  </HeadingPairs>
  <TitlesOfParts>
    <vt:vector size="41" baseType="lpstr">
      <vt:lpstr>Arial</vt:lpstr>
      <vt:lpstr>Calibri</vt:lpstr>
      <vt:lpstr>Calibri Light</vt:lpstr>
      <vt:lpstr>Microsoft Sans Serif</vt:lpstr>
      <vt:lpstr>Oxygen</vt:lpstr>
      <vt:lpstr>Wingdings</vt:lpstr>
      <vt:lpstr>Office Theme</vt:lpstr>
      <vt:lpstr>Diseño personalizado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SCIENCE - PPT TEMPLATE</dc:title>
  <dc:creator>Monia Coppola</dc:creator>
  <cp:keywords>DAE_p32tqtE,BAEXurJiHZU</cp:keywords>
  <cp:lastModifiedBy>Gianfranco Gatti</cp:lastModifiedBy>
  <cp:revision>90</cp:revision>
  <dcterms:created xsi:type="dcterms:W3CDTF">2022-05-03T15:33:59Z</dcterms:created>
  <dcterms:modified xsi:type="dcterms:W3CDTF">2023-06-27T11:20:03Z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