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54" r:id="rId5"/>
    <p:sldMasterId id="2147483666"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Lst>
  <p:sldSz cy="10287000" cx="18288000"/>
  <p:notesSz cx="18288000" cy="10287000"/>
  <p:embeddedFontLst>
    <p:embeddedFont>
      <p:font typeface="Oxygen"/>
      <p:regular r:id="rId33"/>
      <p:bold r:id="rId34"/>
    </p:embeddedFont>
    <p:embeddedFont>
      <p:font typeface="Arimo"/>
      <p:regular r:id="rId35"/>
      <p:bold r:id="rId36"/>
      <p:italic r:id="rId37"/>
      <p:boldItalic r:id="rId38"/>
    </p:embeddedFont>
    <p:embeddedFont>
      <p:font typeface="Helvetica Neue"/>
      <p:regular r:id="rId39"/>
      <p:bold r:id="rId40"/>
      <p:italic r:id="rId41"/>
      <p:boldItalic r:id="rId4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880">
          <p15:clr>
            <a:srgbClr val="A4A3A4"/>
          </p15:clr>
        </p15:guide>
        <p15:guide id="2" pos="2160">
          <p15:clr>
            <a:srgbClr val="A4A3A4"/>
          </p15:clr>
        </p15:guide>
      </p15:sldGuideLst>
    </p:ext>
    <p:ext uri="GoogleSlidesCustomDataVersion2">
      <go:slidesCustomData xmlns:go="http://customooxmlschemas.google.com/" r:id="rId43" roundtripDataSignature="AMtx7mhbc+2hAza2Ls3CtxOvdsK0b5QPh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80" orient="horz"/>
        <p:guide pos="216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HelveticaNeue-bold.fntdata"/><Relationship Id="rId20" Type="http://schemas.openxmlformats.org/officeDocument/2006/relationships/slide" Target="slides/slide13.xml"/><Relationship Id="rId42" Type="http://schemas.openxmlformats.org/officeDocument/2006/relationships/font" Target="fonts/HelveticaNeue-boldItalic.fntdata"/><Relationship Id="rId41" Type="http://schemas.openxmlformats.org/officeDocument/2006/relationships/font" Target="fonts/HelveticaNeue-italic.fntdata"/><Relationship Id="rId22" Type="http://schemas.openxmlformats.org/officeDocument/2006/relationships/slide" Target="slides/slide15.xml"/><Relationship Id="rId21" Type="http://schemas.openxmlformats.org/officeDocument/2006/relationships/slide" Target="slides/slide14.xml"/><Relationship Id="rId43" Type="http://customschemas.google.com/relationships/presentationmetadata" Target="metadata"/><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slide" Target="slides/slide2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11" Type="http://schemas.openxmlformats.org/officeDocument/2006/relationships/slide" Target="slides/slide4.xml"/><Relationship Id="rId33" Type="http://schemas.openxmlformats.org/officeDocument/2006/relationships/font" Target="fonts/Oxygen-regular.fntdata"/><Relationship Id="rId10" Type="http://schemas.openxmlformats.org/officeDocument/2006/relationships/slide" Target="slides/slide3.xml"/><Relationship Id="rId32" Type="http://schemas.openxmlformats.org/officeDocument/2006/relationships/slide" Target="slides/slide25.xml"/><Relationship Id="rId13" Type="http://schemas.openxmlformats.org/officeDocument/2006/relationships/slide" Target="slides/slide6.xml"/><Relationship Id="rId35" Type="http://schemas.openxmlformats.org/officeDocument/2006/relationships/font" Target="fonts/Arimo-regular.fntdata"/><Relationship Id="rId12" Type="http://schemas.openxmlformats.org/officeDocument/2006/relationships/slide" Target="slides/slide5.xml"/><Relationship Id="rId34" Type="http://schemas.openxmlformats.org/officeDocument/2006/relationships/font" Target="fonts/Oxygen-bold.fntdata"/><Relationship Id="rId15" Type="http://schemas.openxmlformats.org/officeDocument/2006/relationships/slide" Target="slides/slide8.xml"/><Relationship Id="rId37" Type="http://schemas.openxmlformats.org/officeDocument/2006/relationships/font" Target="fonts/Arimo-italic.fntdata"/><Relationship Id="rId14" Type="http://schemas.openxmlformats.org/officeDocument/2006/relationships/slide" Target="slides/slide7.xml"/><Relationship Id="rId36" Type="http://schemas.openxmlformats.org/officeDocument/2006/relationships/font" Target="fonts/Arimo-bold.fntdata"/><Relationship Id="rId17" Type="http://schemas.openxmlformats.org/officeDocument/2006/relationships/slide" Target="slides/slide10.xml"/><Relationship Id="rId39" Type="http://schemas.openxmlformats.org/officeDocument/2006/relationships/font" Target="fonts/HelveticaNeue-regular.fntdata"/><Relationship Id="rId16" Type="http://schemas.openxmlformats.org/officeDocument/2006/relationships/slide" Target="slides/slide9.xml"/><Relationship Id="rId38" Type="http://schemas.openxmlformats.org/officeDocument/2006/relationships/font" Target="fonts/Arimo-boldItalic.fntdata"/><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7924800" cy="51593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10358438" y="0"/>
            <a:ext cx="7924800" cy="51593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9771063"/>
            <a:ext cx="7924800" cy="51593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10358438" y="9771063"/>
            <a:ext cx="7924800" cy="5159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1: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9" name="Google Shape;219;p1: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p10: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5" name="Google Shape;305;p10: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p11: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3" name="Google Shape;313;p11: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p12: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2" name="Google Shape;322;p12: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p13: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0" name="Google Shape;330;p13: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p14: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9" name="Google Shape;339;p14: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0" name="Google Shape;340;p14:notes"/>
          <p:cNvSpPr txBox="1"/>
          <p:nvPr>
            <p:ph idx="12" type="sldNum"/>
          </p:nvPr>
        </p:nvSpPr>
        <p:spPr>
          <a:xfrm>
            <a:off x="10358438" y="9771063"/>
            <a:ext cx="7924800" cy="51593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de"/>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p15: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1" name="Google Shape;351;p15: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p16: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8" name="Google Shape;358;p16: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p44:notes"/>
          <p:cNvSpPr txBox="1"/>
          <p:nvPr>
            <p:ph idx="1" type="body"/>
          </p:nvPr>
        </p:nvSpPr>
        <p:spPr>
          <a:xfrm>
            <a:off x="1828800" y="4951413"/>
            <a:ext cx="14630400" cy="404971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5" name="Google Shape;365;p44: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p45:notes"/>
          <p:cNvSpPr txBox="1"/>
          <p:nvPr>
            <p:ph idx="1" type="body"/>
          </p:nvPr>
        </p:nvSpPr>
        <p:spPr>
          <a:xfrm>
            <a:off x="1828800" y="4951413"/>
            <a:ext cx="14630400" cy="404971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9" name="Google Shape;379;p45: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p46:notes"/>
          <p:cNvSpPr txBox="1"/>
          <p:nvPr>
            <p:ph idx="1" type="body"/>
          </p:nvPr>
        </p:nvSpPr>
        <p:spPr>
          <a:xfrm>
            <a:off x="1828800" y="4951413"/>
            <a:ext cx="14630400" cy="404971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7" name="Google Shape;397;p46: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2: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4" name="Google Shape;224;p2: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p47:notes"/>
          <p:cNvSpPr txBox="1"/>
          <p:nvPr>
            <p:ph idx="1" type="body"/>
          </p:nvPr>
        </p:nvSpPr>
        <p:spPr>
          <a:xfrm>
            <a:off x="1828800" y="4951413"/>
            <a:ext cx="14630400" cy="404971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9" name="Google Shape;409;p47: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1" name="Shape 421"/>
        <p:cNvGrpSpPr/>
        <p:nvPr/>
      </p:nvGrpSpPr>
      <p:grpSpPr>
        <a:xfrm>
          <a:off x="0" y="0"/>
          <a:ext cx="0" cy="0"/>
          <a:chOff x="0" y="0"/>
          <a:chExt cx="0" cy="0"/>
        </a:xfrm>
      </p:grpSpPr>
      <p:sp>
        <p:nvSpPr>
          <p:cNvPr id="422" name="Google Shape;422;p48:notes"/>
          <p:cNvSpPr txBox="1"/>
          <p:nvPr>
            <p:ph idx="1" type="body"/>
          </p:nvPr>
        </p:nvSpPr>
        <p:spPr>
          <a:xfrm>
            <a:off x="1828800" y="4951413"/>
            <a:ext cx="14630400" cy="404971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3" name="Google Shape;423;p48: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2" name="Shape 432"/>
        <p:cNvGrpSpPr/>
        <p:nvPr/>
      </p:nvGrpSpPr>
      <p:grpSpPr>
        <a:xfrm>
          <a:off x="0" y="0"/>
          <a:ext cx="0" cy="0"/>
          <a:chOff x="0" y="0"/>
          <a:chExt cx="0" cy="0"/>
        </a:xfrm>
      </p:grpSpPr>
      <p:sp>
        <p:nvSpPr>
          <p:cNvPr id="433" name="Google Shape;433;p22: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34" name="Google Shape;434;p22: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7" name="Shape 467"/>
        <p:cNvGrpSpPr/>
        <p:nvPr/>
      </p:nvGrpSpPr>
      <p:grpSpPr>
        <a:xfrm>
          <a:off x="0" y="0"/>
          <a:ext cx="0" cy="0"/>
          <a:chOff x="0" y="0"/>
          <a:chExt cx="0" cy="0"/>
        </a:xfrm>
      </p:grpSpPr>
      <p:sp>
        <p:nvSpPr>
          <p:cNvPr id="468" name="Google Shape;468;p23: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69" name="Google Shape;469;p23: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5" name="Shape 475"/>
        <p:cNvGrpSpPr/>
        <p:nvPr/>
      </p:nvGrpSpPr>
      <p:grpSpPr>
        <a:xfrm>
          <a:off x="0" y="0"/>
          <a:ext cx="0" cy="0"/>
          <a:chOff x="0" y="0"/>
          <a:chExt cx="0" cy="0"/>
        </a:xfrm>
      </p:grpSpPr>
      <p:sp>
        <p:nvSpPr>
          <p:cNvPr id="476" name="Google Shape;476;p24: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77" name="Google Shape;477;p24: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3" name="Shape 483"/>
        <p:cNvGrpSpPr/>
        <p:nvPr/>
      </p:nvGrpSpPr>
      <p:grpSpPr>
        <a:xfrm>
          <a:off x="0" y="0"/>
          <a:ext cx="0" cy="0"/>
          <a:chOff x="0" y="0"/>
          <a:chExt cx="0" cy="0"/>
        </a:xfrm>
      </p:grpSpPr>
      <p:sp>
        <p:nvSpPr>
          <p:cNvPr id="484" name="Google Shape;484;p25: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85" name="Google Shape;485;p25: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3: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8" name="Google Shape;238;p3: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4: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5" name="Google Shape;245;p4: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5: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2" name="Google Shape;252;p5: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6: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5" name="Google Shape;275;p6: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p7: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2" name="Google Shape;282;p7: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p8: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9" name="Google Shape;289;p8: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p9: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6" name="Google Shape;296;p9: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obj">
  <p:cSld name="OBJECT">
    <p:spTree>
      <p:nvGrpSpPr>
        <p:cNvPr id="36" name="Shape 36"/>
        <p:cNvGrpSpPr/>
        <p:nvPr/>
      </p:nvGrpSpPr>
      <p:grpSpPr>
        <a:xfrm>
          <a:off x="0" y="0"/>
          <a:ext cx="0" cy="0"/>
          <a:chOff x="0" y="0"/>
          <a:chExt cx="0" cy="0"/>
        </a:xfrm>
      </p:grpSpPr>
      <p:sp>
        <p:nvSpPr>
          <p:cNvPr id="37" name="Google Shape;37;p27"/>
          <p:cNvSpPr txBox="1"/>
          <p:nvPr>
            <p:ph type="ctrTitle"/>
          </p:nvPr>
        </p:nvSpPr>
        <p:spPr>
          <a:xfrm>
            <a:off x="1371600" y="3188970"/>
            <a:ext cx="15544800" cy="216027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8" name="Google Shape;38;p27"/>
          <p:cNvSpPr txBox="1"/>
          <p:nvPr>
            <p:ph idx="1" type="subTitle"/>
          </p:nvPr>
        </p:nvSpPr>
        <p:spPr>
          <a:xfrm>
            <a:off x="2743200" y="5760720"/>
            <a:ext cx="12801600" cy="257175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89" name="Shape 89"/>
        <p:cNvGrpSpPr/>
        <p:nvPr/>
      </p:nvGrpSpPr>
      <p:grpSpPr>
        <a:xfrm>
          <a:off x="0" y="0"/>
          <a:ext cx="0" cy="0"/>
          <a:chOff x="0" y="0"/>
          <a:chExt cx="0" cy="0"/>
        </a:xfrm>
      </p:grpSpPr>
      <p:sp>
        <p:nvSpPr>
          <p:cNvPr id="90" name="Google Shape;90;p37"/>
          <p:cNvSpPr txBox="1"/>
          <p:nvPr>
            <p:ph type="title"/>
          </p:nvPr>
        </p:nvSpPr>
        <p:spPr>
          <a:xfrm>
            <a:off x="1260475" y="547688"/>
            <a:ext cx="15773400" cy="198913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1" name="Google Shape;91;p37"/>
          <p:cNvSpPr txBox="1"/>
          <p:nvPr>
            <p:ph idx="1" type="body"/>
          </p:nvPr>
        </p:nvSpPr>
        <p:spPr>
          <a:xfrm>
            <a:off x="1260475" y="2522538"/>
            <a:ext cx="7735888" cy="1235075"/>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92" name="Google Shape;92;p37"/>
          <p:cNvSpPr txBox="1"/>
          <p:nvPr>
            <p:ph idx="2" type="body"/>
          </p:nvPr>
        </p:nvSpPr>
        <p:spPr>
          <a:xfrm>
            <a:off x="1260475" y="3757613"/>
            <a:ext cx="7735888" cy="5527675"/>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3" name="Google Shape;93;p37"/>
          <p:cNvSpPr txBox="1"/>
          <p:nvPr>
            <p:ph idx="3" type="body"/>
          </p:nvPr>
        </p:nvSpPr>
        <p:spPr>
          <a:xfrm>
            <a:off x="9258300" y="2522538"/>
            <a:ext cx="7775575" cy="1235075"/>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94" name="Google Shape;94;p37"/>
          <p:cNvSpPr txBox="1"/>
          <p:nvPr>
            <p:ph idx="4" type="body"/>
          </p:nvPr>
        </p:nvSpPr>
        <p:spPr>
          <a:xfrm>
            <a:off x="9258300" y="3757613"/>
            <a:ext cx="7775575" cy="5527675"/>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5" name="Google Shape;95;p37"/>
          <p:cNvSpPr txBox="1"/>
          <p:nvPr>
            <p:ph idx="10" type="dt"/>
          </p:nvPr>
        </p:nvSpPr>
        <p:spPr>
          <a:xfrm>
            <a:off x="1257300" y="9534525"/>
            <a:ext cx="4114800" cy="5476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6" name="Google Shape;96;p37"/>
          <p:cNvSpPr txBox="1"/>
          <p:nvPr>
            <p:ph idx="11" type="ftr"/>
          </p:nvPr>
        </p:nvSpPr>
        <p:spPr>
          <a:xfrm>
            <a:off x="6057900" y="9534525"/>
            <a:ext cx="6172200" cy="5476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7" name="Google Shape;97;p37"/>
          <p:cNvSpPr txBox="1"/>
          <p:nvPr>
            <p:ph idx="12" type="sldNum"/>
          </p:nvPr>
        </p:nvSpPr>
        <p:spPr>
          <a:xfrm>
            <a:off x="12915900" y="9534525"/>
            <a:ext cx="4114800" cy="547688"/>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de"/>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el título" type="titleOnly">
  <p:cSld name="TITLE_ONLY">
    <p:spTree>
      <p:nvGrpSpPr>
        <p:cNvPr id="98" name="Shape 98"/>
        <p:cNvGrpSpPr/>
        <p:nvPr/>
      </p:nvGrpSpPr>
      <p:grpSpPr>
        <a:xfrm>
          <a:off x="0" y="0"/>
          <a:ext cx="0" cy="0"/>
          <a:chOff x="0" y="0"/>
          <a:chExt cx="0" cy="0"/>
        </a:xfrm>
      </p:grpSpPr>
      <p:sp>
        <p:nvSpPr>
          <p:cNvPr id="99" name="Google Shape;99;p38"/>
          <p:cNvSpPr txBox="1"/>
          <p:nvPr>
            <p:ph type="title"/>
          </p:nvPr>
        </p:nvSpPr>
        <p:spPr>
          <a:xfrm>
            <a:off x="1257300" y="547688"/>
            <a:ext cx="15773400" cy="198913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00" name="Google Shape;100;p38"/>
          <p:cNvSpPr txBox="1"/>
          <p:nvPr>
            <p:ph idx="10" type="dt"/>
          </p:nvPr>
        </p:nvSpPr>
        <p:spPr>
          <a:xfrm>
            <a:off x="1257300" y="9534525"/>
            <a:ext cx="4114800" cy="5476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1" name="Google Shape;101;p38"/>
          <p:cNvSpPr txBox="1"/>
          <p:nvPr>
            <p:ph idx="11" type="ftr"/>
          </p:nvPr>
        </p:nvSpPr>
        <p:spPr>
          <a:xfrm>
            <a:off x="6057900" y="9534525"/>
            <a:ext cx="6172200" cy="5476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2" name="Google Shape;102;p38"/>
          <p:cNvSpPr txBox="1"/>
          <p:nvPr>
            <p:ph idx="12" type="sldNum"/>
          </p:nvPr>
        </p:nvSpPr>
        <p:spPr>
          <a:xfrm>
            <a:off x="12915900" y="9534525"/>
            <a:ext cx="4114800" cy="547688"/>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de"/>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103" name="Shape 103"/>
        <p:cNvGrpSpPr/>
        <p:nvPr/>
      </p:nvGrpSpPr>
      <p:grpSpPr>
        <a:xfrm>
          <a:off x="0" y="0"/>
          <a:ext cx="0" cy="0"/>
          <a:chOff x="0" y="0"/>
          <a:chExt cx="0" cy="0"/>
        </a:xfrm>
      </p:grpSpPr>
      <p:sp>
        <p:nvSpPr>
          <p:cNvPr id="104" name="Google Shape;104;p39"/>
          <p:cNvSpPr txBox="1"/>
          <p:nvPr>
            <p:ph idx="10" type="dt"/>
          </p:nvPr>
        </p:nvSpPr>
        <p:spPr>
          <a:xfrm>
            <a:off x="1257300" y="9534525"/>
            <a:ext cx="4114800" cy="5476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5" name="Google Shape;105;p39"/>
          <p:cNvSpPr txBox="1"/>
          <p:nvPr>
            <p:ph idx="11" type="ftr"/>
          </p:nvPr>
        </p:nvSpPr>
        <p:spPr>
          <a:xfrm>
            <a:off x="6057900" y="9534525"/>
            <a:ext cx="6172200" cy="5476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6" name="Google Shape;106;p39"/>
          <p:cNvSpPr txBox="1"/>
          <p:nvPr>
            <p:ph idx="12" type="sldNum"/>
          </p:nvPr>
        </p:nvSpPr>
        <p:spPr>
          <a:xfrm>
            <a:off x="12915900" y="9534525"/>
            <a:ext cx="4114800" cy="547688"/>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de"/>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107" name="Shape 107"/>
        <p:cNvGrpSpPr/>
        <p:nvPr/>
      </p:nvGrpSpPr>
      <p:grpSpPr>
        <a:xfrm>
          <a:off x="0" y="0"/>
          <a:ext cx="0" cy="0"/>
          <a:chOff x="0" y="0"/>
          <a:chExt cx="0" cy="0"/>
        </a:xfrm>
      </p:grpSpPr>
      <p:sp>
        <p:nvSpPr>
          <p:cNvPr id="108" name="Google Shape;108;p40"/>
          <p:cNvSpPr txBox="1"/>
          <p:nvPr>
            <p:ph type="title"/>
          </p:nvPr>
        </p:nvSpPr>
        <p:spPr>
          <a:xfrm>
            <a:off x="1260475" y="685800"/>
            <a:ext cx="5897563" cy="24003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Calibri"/>
              <a:buNone/>
              <a:defRPr b="0" i="0" sz="3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09" name="Google Shape;109;p40"/>
          <p:cNvSpPr txBox="1"/>
          <p:nvPr>
            <p:ph idx="1" type="body"/>
          </p:nvPr>
        </p:nvSpPr>
        <p:spPr>
          <a:xfrm>
            <a:off x="7775575" y="1481138"/>
            <a:ext cx="9258300" cy="7310437"/>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10" name="Google Shape;110;p40"/>
          <p:cNvSpPr txBox="1"/>
          <p:nvPr>
            <p:ph idx="2" type="body"/>
          </p:nvPr>
        </p:nvSpPr>
        <p:spPr>
          <a:xfrm>
            <a:off x="1260475" y="3086100"/>
            <a:ext cx="5897563" cy="571817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111" name="Google Shape;111;p40"/>
          <p:cNvSpPr txBox="1"/>
          <p:nvPr>
            <p:ph idx="10" type="dt"/>
          </p:nvPr>
        </p:nvSpPr>
        <p:spPr>
          <a:xfrm>
            <a:off x="1257300" y="9534525"/>
            <a:ext cx="4114800" cy="5476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12" name="Google Shape;112;p40"/>
          <p:cNvSpPr txBox="1"/>
          <p:nvPr>
            <p:ph idx="11" type="ftr"/>
          </p:nvPr>
        </p:nvSpPr>
        <p:spPr>
          <a:xfrm>
            <a:off x="6057900" y="9534525"/>
            <a:ext cx="6172200" cy="5476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13" name="Google Shape;113;p40"/>
          <p:cNvSpPr txBox="1"/>
          <p:nvPr>
            <p:ph idx="12" type="sldNum"/>
          </p:nvPr>
        </p:nvSpPr>
        <p:spPr>
          <a:xfrm>
            <a:off x="12915900" y="9534525"/>
            <a:ext cx="4114800" cy="547688"/>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de"/>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114" name="Shape 114"/>
        <p:cNvGrpSpPr/>
        <p:nvPr/>
      </p:nvGrpSpPr>
      <p:grpSpPr>
        <a:xfrm>
          <a:off x="0" y="0"/>
          <a:ext cx="0" cy="0"/>
          <a:chOff x="0" y="0"/>
          <a:chExt cx="0" cy="0"/>
        </a:xfrm>
      </p:grpSpPr>
      <p:sp>
        <p:nvSpPr>
          <p:cNvPr id="115" name="Google Shape;115;p41"/>
          <p:cNvSpPr txBox="1"/>
          <p:nvPr>
            <p:ph type="title"/>
          </p:nvPr>
        </p:nvSpPr>
        <p:spPr>
          <a:xfrm>
            <a:off x="1260475" y="685800"/>
            <a:ext cx="5897563" cy="24003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Calibri"/>
              <a:buNone/>
              <a:defRPr b="0" i="0" sz="3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6" name="Google Shape;116;p41"/>
          <p:cNvSpPr/>
          <p:nvPr>
            <p:ph idx="2" type="pic"/>
          </p:nvPr>
        </p:nvSpPr>
        <p:spPr>
          <a:xfrm>
            <a:off x="7775575" y="1481138"/>
            <a:ext cx="9258300" cy="7310437"/>
          </a:xfrm>
          <a:prstGeom prst="rect">
            <a:avLst/>
          </a:prstGeom>
          <a:noFill/>
          <a:ln>
            <a:noFill/>
          </a:ln>
        </p:spPr>
      </p:sp>
      <p:sp>
        <p:nvSpPr>
          <p:cNvPr id="117" name="Google Shape;117;p41"/>
          <p:cNvSpPr txBox="1"/>
          <p:nvPr>
            <p:ph idx="1" type="body"/>
          </p:nvPr>
        </p:nvSpPr>
        <p:spPr>
          <a:xfrm>
            <a:off x="1260475" y="3086100"/>
            <a:ext cx="5897563" cy="571817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118" name="Google Shape;118;p41"/>
          <p:cNvSpPr txBox="1"/>
          <p:nvPr>
            <p:ph idx="10" type="dt"/>
          </p:nvPr>
        </p:nvSpPr>
        <p:spPr>
          <a:xfrm>
            <a:off x="1257300" y="9534525"/>
            <a:ext cx="4114800" cy="5476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19" name="Google Shape;119;p41"/>
          <p:cNvSpPr txBox="1"/>
          <p:nvPr>
            <p:ph idx="11" type="ftr"/>
          </p:nvPr>
        </p:nvSpPr>
        <p:spPr>
          <a:xfrm>
            <a:off x="6057900" y="9534525"/>
            <a:ext cx="6172200" cy="5476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20" name="Google Shape;120;p41"/>
          <p:cNvSpPr txBox="1"/>
          <p:nvPr>
            <p:ph idx="12" type="sldNum"/>
          </p:nvPr>
        </p:nvSpPr>
        <p:spPr>
          <a:xfrm>
            <a:off x="12915900" y="9534525"/>
            <a:ext cx="4114800" cy="547688"/>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de"/>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121" name="Shape 121"/>
        <p:cNvGrpSpPr/>
        <p:nvPr/>
      </p:nvGrpSpPr>
      <p:grpSpPr>
        <a:xfrm>
          <a:off x="0" y="0"/>
          <a:ext cx="0" cy="0"/>
          <a:chOff x="0" y="0"/>
          <a:chExt cx="0" cy="0"/>
        </a:xfrm>
      </p:grpSpPr>
      <p:sp>
        <p:nvSpPr>
          <p:cNvPr id="122" name="Google Shape;122;p42"/>
          <p:cNvSpPr txBox="1"/>
          <p:nvPr>
            <p:ph type="title"/>
          </p:nvPr>
        </p:nvSpPr>
        <p:spPr>
          <a:xfrm>
            <a:off x="1257300" y="547688"/>
            <a:ext cx="15773400" cy="198913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3" name="Google Shape;123;p42"/>
          <p:cNvSpPr txBox="1"/>
          <p:nvPr>
            <p:ph idx="1" type="body"/>
          </p:nvPr>
        </p:nvSpPr>
        <p:spPr>
          <a:xfrm rot="5400000">
            <a:off x="5880100" y="-1884362"/>
            <a:ext cx="6527800" cy="157734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4" name="Google Shape;124;p42"/>
          <p:cNvSpPr txBox="1"/>
          <p:nvPr>
            <p:ph idx="10" type="dt"/>
          </p:nvPr>
        </p:nvSpPr>
        <p:spPr>
          <a:xfrm>
            <a:off x="1257300" y="9534525"/>
            <a:ext cx="4114800" cy="5476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25" name="Google Shape;125;p42"/>
          <p:cNvSpPr txBox="1"/>
          <p:nvPr>
            <p:ph idx="11" type="ftr"/>
          </p:nvPr>
        </p:nvSpPr>
        <p:spPr>
          <a:xfrm>
            <a:off x="6057900" y="9534525"/>
            <a:ext cx="6172200" cy="5476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26" name="Google Shape;126;p42"/>
          <p:cNvSpPr txBox="1"/>
          <p:nvPr>
            <p:ph idx="12" type="sldNum"/>
          </p:nvPr>
        </p:nvSpPr>
        <p:spPr>
          <a:xfrm>
            <a:off x="12915900" y="9534525"/>
            <a:ext cx="4114800" cy="547688"/>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de"/>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127" name="Shape 127"/>
        <p:cNvGrpSpPr/>
        <p:nvPr/>
      </p:nvGrpSpPr>
      <p:grpSpPr>
        <a:xfrm>
          <a:off x="0" y="0"/>
          <a:ext cx="0" cy="0"/>
          <a:chOff x="0" y="0"/>
          <a:chExt cx="0" cy="0"/>
        </a:xfrm>
      </p:grpSpPr>
      <p:sp>
        <p:nvSpPr>
          <p:cNvPr id="128" name="Google Shape;128;p43"/>
          <p:cNvSpPr txBox="1"/>
          <p:nvPr>
            <p:ph type="title"/>
          </p:nvPr>
        </p:nvSpPr>
        <p:spPr>
          <a:xfrm rot="5400000">
            <a:off x="10699750" y="2935288"/>
            <a:ext cx="8718550" cy="394335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9" name="Google Shape;129;p43"/>
          <p:cNvSpPr txBox="1"/>
          <p:nvPr>
            <p:ph idx="1" type="body"/>
          </p:nvPr>
        </p:nvSpPr>
        <p:spPr>
          <a:xfrm rot="5400000">
            <a:off x="2736850" y="-931862"/>
            <a:ext cx="8718550" cy="1167765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0" name="Google Shape;130;p43"/>
          <p:cNvSpPr txBox="1"/>
          <p:nvPr>
            <p:ph idx="10" type="dt"/>
          </p:nvPr>
        </p:nvSpPr>
        <p:spPr>
          <a:xfrm>
            <a:off x="1257300" y="9534525"/>
            <a:ext cx="4114800" cy="5476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1" name="Google Shape;131;p43"/>
          <p:cNvSpPr txBox="1"/>
          <p:nvPr>
            <p:ph idx="11" type="ftr"/>
          </p:nvPr>
        </p:nvSpPr>
        <p:spPr>
          <a:xfrm>
            <a:off x="6057900" y="9534525"/>
            <a:ext cx="6172200" cy="5476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2" name="Google Shape;132;p43"/>
          <p:cNvSpPr txBox="1"/>
          <p:nvPr>
            <p:ph idx="12" type="sldNum"/>
          </p:nvPr>
        </p:nvSpPr>
        <p:spPr>
          <a:xfrm>
            <a:off x="12915900" y="9534525"/>
            <a:ext cx="4114800" cy="547688"/>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de"/>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type="title">
  <p:cSld name="TITLE">
    <p:spTree>
      <p:nvGrpSpPr>
        <p:cNvPr id="148" name="Shape 148"/>
        <p:cNvGrpSpPr/>
        <p:nvPr/>
      </p:nvGrpSpPr>
      <p:grpSpPr>
        <a:xfrm>
          <a:off x="0" y="0"/>
          <a:ext cx="0" cy="0"/>
          <a:chOff x="0" y="0"/>
          <a:chExt cx="0" cy="0"/>
        </a:xfrm>
      </p:grpSpPr>
      <p:sp>
        <p:nvSpPr>
          <p:cNvPr id="149" name="Google Shape;149;p50"/>
          <p:cNvSpPr txBox="1"/>
          <p:nvPr>
            <p:ph type="ctrTitle"/>
          </p:nvPr>
        </p:nvSpPr>
        <p:spPr>
          <a:xfrm>
            <a:off x="2286000" y="1684338"/>
            <a:ext cx="13716000" cy="3581400"/>
          </a:xfrm>
          <a:prstGeom prst="rect">
            <a:avLst/>
          </a:prstGeom>
          <a:noFill/>
          <a:ln>
            <a:noFill/>
          </a:ln>
        </p:spPr>
        <p:txBody>
          <a:bodyPr anchorCtr="0" anchor="b" bIns="45700" lIns="91425" spcFirstLastPara="1" rIns="91425" wrap="square" tIns="45700">
            <a:noAutofit/>
          </a:bodyPr>
          <a:lstStyle>
            <a:lvl1pPr lvl="0" marR="0" rtl="0" algn="ctr">
              <a:lnSpc>
                <a:spcPct val="90000"/>
              </a:lnSpc>
              <a:spcBef>
                <a:spcPts val="0"/>
              </a:spcBef>
              <a:spcAft>
                <a:spcPts val="0"/>
              </a:spcAft>
              <a:buClr>
                <a:schemeClr val="dk1"/>
              </a:buClr>
              <a:buSzPts val="6000"/>
              <a:buFont typeface="Calibri"/>
              <a:buNone/>
              <a:defRPr b="0" i="0" sz="6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50" name="Google Shape;150;p50"/>
          <p:cNvSpPr txBox="1"/>
          <p:nvPr>
            <p:ph idx="1" type="subTitle"/>
          </p:nvPr>
        </p:nvSpPr>
        <p:spPr>
          <a:xfrm>
            <a:off x="2286000" y="5403850"/>
            <a:ext cx="13716000" cy="2482850"/>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10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1pPr>
            <a:lvl2pPr lvl="1"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2pPr>
            <a:lvl3pPr lvl="2"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sp>
        <p:nvSpPr>
          <p:cNvPr id="151" name="Google Shape;151;p50"/>
          <p:cNvSpPr txBox="1"/>
          <p:nvPr>
            <p:ph idx="10" type="dt"/>
          </p:nvPr>
        </p:nvSpPr>
        <p:spPr>
          <a:xfrm>
            <a:off x="1257300" y="9534525"/>
            <a:ext cx="4114800" cy="5476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52" name="Google Shape;152;p50"/>
          <p:cNvSpPr txBox="1"/>
          <p:nvPr>
            <p:ph idx="11" type="ftr"/>
          </p:nvPr>
        </p:nvSpPr>
        <p:spPr>
          <a:xfrm>
            <a:off x="6057900" y="9534525"/>
            <a:ext cx="6172200" cy="5476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53" name="Google Shape;153;p50"/>
          <p:cNvSpPr txBox="1"/>
          <p:nvPr>
            <p:ph idx="12" type="sldNum"/>
          </p:nvPr>
        </p:nvSpPr>
        <p:spPr>
          <a:xfrm>
            <a:off x="12915900" y="9534525"/>
            <a:ext cx="4114800" cy="547688"/>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de"/>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154" name="Shape 154"/>
        <p:cNvGrpSpPr/>
        <p:nvPr/>
      </p:nvGrpSpPr>
      <p:grpSpPr>
        <a:xfrm>
          <a:off x="0" y="0"/>
          <a:ext cx="0" cy="0"/>
          <a:chOff x="0" y="0"/>
          <a:chExt cx="0" cy="0"/>
        </a:xfrm>
      </p:grpSpPr>
      <p:sp>
        <p:nvSpPr>
          <p:cNvPr id="155" name="Google Shape;155;p51"/>
          <p:cNvSpPr txBox="1"/>
          <p:nvPr>
            <p:ph type="title"/>
          </p:nvPr>
        </p:nvSpPr>
        <p:spPr>
          <a:xfrm>
            <a:off x="1257300" y="547688"/>
            <a:ext cx="15773400" cy="198913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56" name="Google Shape;156;p51"/>
          <p:cNvSpPr txBox="1"/>
          <p:nvPr>
            <p:ph idx="1" type="body"/>
          </p:nvPr>
        </p:nvSpPr>
        <p:spPr>
          <a:xfrm>
            <a:off x="1257300" y="2738438"/>
            <a:ext cx="15773400" cy="65278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7" name="Google Shape;157;p51"/>
          <p:cNvSpPr txBox="1"/>
          <p:nvPr>
            <p:ph idx="10" type="dt"/>
          </p:nvPr>
        </p:nvSpPr>
        <p:spPr>
          <a:xfrm>
            <a:off x="1257300" y="9534525"/>
            <a:ext cx="4114800" cy="5476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58" name="Google Shape;158;p51"/>
          <p:cNvSpPr txBox="1"/>
          <p:nvPr>
            <p:ph idx="11" type="ftr"/>
          </p:nvPr>
        </p:nvSpPr>
        <p:spPr>
          <a:xfrm>
            <a:off x="6057900" y="9534525"/>
            <a:ext cx="6172200" cy="5476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59" name="Google Shape;159;p51"/>
          <p:cNvSpPr txBox="1"/>
          <p:nvPr>
            <p:ph idx="12" type="sldNum"/>
          </p:nvPr>
        </p:nvSpPr>
        <p:spPr>
          <a:xfrm>
            <a:off x="12915900" y="9534525"/>
            <a:ext cx="4114800" cy="547688"/>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de"/>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160" name="Shape 160"/>
        <p:cNvGrpSpPr/>
        <p:nvPr/>
      </p:nvGrpSpPr>
      <p:grpSpPr>
        <a:xfrm>
          <a:off x="0" y="0"/>
          <a:ext cx="0" cy="0"/>
          <a:chOff x="0" y="0"/>
          <a:chExt cx="0" cy="0"/>
        </a:xfrm>
      </p:grpSpPr>
      <p:sp>
        <p:nvSpPr>
          <p:cNvPr id="161" name="Google Shape;161;p52"/>
          <p:cNvSpPr txBox="1"/>
          <p:nvPr>
            <p:ph type="title"/>
          </p:nvPr>
        </p:nvSpPr>
        <p:spPr>
          <a:xfrm>
            <a:off x="1247775" y="2565400"/>
            <a:ext cx="15773400" cy="4278313"/>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6000"/>
              <a:buFont typeface="Calibri"/>
              <a:buNone/>
              <a:defRPr b="0" i="0" sz="6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62" name="Google Shape;162;p52"/>
          <p:cNvSpPr txBox="1"/>
          <p:nvPr>
            <p:ph idx="1" type="body"/>
          </p:nvPr>
        </p:nvSpPr>
        <p:spPr>
          <a:xfrm>
            <a:off x="1247775" y="6884988"/>
            <a:ext cx="15773400" cy="224948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888888"/>
              </a:buClr>
              <a:buSzPts val="2400"/>
              <a:buFont typeface="Arial"/>
              <a:buNone/>
              <a:defRPr b="0" i="0" sz="2400" u="none" cap="none" strike="noStrike">
                <a:solidFill>
                  <a:srgbClr val="888888"/>
                </a:solidFill>
                <a:latin typeface="Calibri"/>
                <a:ea typeface="Calibri"/>
                <a:cs typeface="Calibri"/>
                <a:sym typeface="Calibri"/>
              </a:defRPr>
            </a:lvl1pPr>
            <a:lvl2pPr indent="-228600" lvl="1" marL="914400" marR="0" rtl="0" algn="l">
              <a:lnSpc>
                <a:spcPct val="90000"/>
              </a:lnSpc>
              <a:spcBef>
                <a:spcPts val="5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9pPr>
          </a:lstStyle>
          <a:p/>
        </p:txBody>
      </p:sp>
      <p:sp>
        <p:nvSpPr>
          <p:cNvPr id="163" name="Google Shape;163;p52"/>
          <p:cNvSpPr txBox="1"/>
          <p:nvPr>
            <p:ph idx="10" type="dt"/>
          </p:nvPr>
        </p:nvSpPr>
        <p:spPr>
          <a:xfrm>
            <a:off x="1257300" y="9534525"/>
            <a:ext cx="4114800" cy="5476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64" name="Google Shape;164;p52"/>
          <p:cNvSpPr txBox="1"/>
          <p:nvPr>
            <p:ph idx="11" type="ftr"/>
          </p:nvPr>
        </p:nvSpPr>
        <p:spPr>
          <a:xfrm>
            <a:off x="6057900" y="9534525"/>
            <a:ext cx="6172200" cy="5476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65" name="Google Shape;165;p52"/>
          <p:cNvSpPr txBox="1"/>
          <p:nvPr>
            <p:ph idx="12" type="sldNum"/>
          </p:nvPr>
        </p:nvSpPr>
        <p:spPr>
          <a:xfrm>
            <a:off x="12915900" y="9534525"/>
            <a:ext cx="4114800" cy="547688"/>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de"/>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39" name="Shape 39"/>
        <p:cNvGrpSpPr/>
        <p:nvPr/>
      </p:nvGrpSpPr>
      <p:grpSpPr>
        <a:xfrm>
          <a:off x="0" y="0"/>
          <a:ext cx="0" cy="0"/>
          <a:chOff x="0" y="0"/>
          <a:chExt cx="0" cy="0"/>
        </a:xfrm>
      </p:grpSpPr>
      <p:sp>
        <p:nvSpPr>
          <p:cNvPr id="40" name="Google Shape;40;p31"/>
          <p:cNvSpPr txBox="1"/>
          <p:nvPr>
            <p:ph type="title"/>
          </p:nvPr>
        </p:nvSpPr>
        <p:spPr>
          <a:xfrm>
            <a:off x="914400" y="411480"/>
            <a:ext cx="16459200" cy="164592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1" name="Google Shape;41;p31"/>
          <p:cNvSpPr txBox="1"/>
          <p:nvPr>
            <p:ph idx="1" type="body"/>
          </p:nvPr>
        </p:nvSpPr>
        <p:spPr>
          <a:xfrm>
            <a:off x="914400" y="2366010"/>
            <a:ext cx="16459200" cy="678942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166" name="Shape 166"/>
        <p:cNvGrpSpPr/>
        <p:nvPr/>
      </p:nvGrpSpPr>
      <p:grpSpPr>
        <a:xfrm>
          <a:off x="0" y="0"/>
          <a:ext cx="0" cy="0"/>
          <a:chOff x="0" y="0"/>
          <a:chExt cx="0" cy="0"/>
        </a:xfrm>
      </p:grpSpPr>
      <p:sp>
        <p:nvSpPr>
          <p:cNvPr id="167" name="Google Shape;167;p53"/>
          <p:cNvSpPr txBox="1"/>
          <p:nvPr>
            <p:ph type="title"/>
          </p:nvPr>
        </p:nvSpPr>
        <p:spPr>
          <a:xfrm>
            <a:off x="1257300" y="547688"/>
            <a:ext cx="15773400" cy="198913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68" name="Google Shape;168;p53"/>
          <p:cNvSpPr txBox="1"/>
          <p:nvPr>
            <p:ph idx="1" type="body"/>
          </p:nvPr>
        </p:nvSpPr>
        <p:spPr>
          <a:xfrm>
            <a:off x="1257300" y="2738438"/>
            <a:ext cx="7810500" cy="65278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9" name="Google Shape;169;p53"/>
          <p:cNvSpPr txBox="1"/>
          <p:nvPr>
            <p:ph idx="2" type="body"/>
          </p:nvPr>
        </p:nvSpPr>
        <p:spPr>
          <a:xfrm>
            <a:off x="9220200" y="2738438"/>
            <a:ext cx="7810500" cy="65278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70" name="Google Shape;170;p53"/>
          <p:cNvSpPr txBox="1"/>
          <p:nvPr>
            <p:ph idx="10" type="dt"/>
          </p:nvPr>
        </p:nvSpPr>
        <p:spPr>
          <a:xfrm>
            <a:off x="1257300" y="9534525"/>
            <a:ext cx="4114800" cy="5476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71" name="Google Shape;171;p53"/>
          <p:cNvSpPr txBox="1"/>
          <p:nvPr>
            <p:ph idx="11" type="ftr"/>
          </p:nvPr>
        </p:nvSpPr>
        <p:spPr>
          <a:xfrm>
            <a:off x="6057900" y="9534525"/>
            <a:ext cx="6172200" cy="5476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72" name="Google Shape;172;p53"/>
          <p:cNvSpPr txBox="1"/>
          <p:nvPr>
            <p:ph idx="12" type="sldNum"/>
          </p:nvPr>
        </p:nvSpPr>
        <p:spPr>
          <a:xfrm>
            <a:off x="12915900" y="9534525"/>
            <a:ext cx="4114800" cy="547688"/>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de"/>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173" name="Shape 173"/>
        <p:cNvGrpSpPr/>
        <p:nvPr/>
      </p:nvGrpSpPr>
      <p:grpSpPr>
        <a:xfrm>
          <a:off x="0" y="0"/>
          <a:ext cx="0" cy="0"/>
          <a:chOff x="0" y="0"/>
          <a:chExt cx="0" cy="0"/>
        </a:xfrm>
      </p:grpSpPr>
      <p:sp>
        <p:nvSpPr>
          <p:cNvPr id="174" name="Google Shape;174;p54"/>
          <p:cNvSpPr txBox="1"/>
          <p:nvPr>
            <p:ph type="title"/>
          </p:nvPr>
        </p:nvSpPr>
        <p:spPr>
          <a:xfrm>
            <a:off x="1260475" y="547688"/>
            <a:ext cx="15773400" cy="198913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75" name="Google Shape;175;p54"/>
          <p:cNvSpPr txBox="1"/>
          <p:nvPr>
            <p:ph idx="1" type="body"/>
          </p:nvPr>
        </p:nvSpPr>
        <p:spPr>
          <a:xfrm>
            <a:off x="1260475" y="2522538"/>
            <a:ext cx="7735888" cy="1235075"/>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176" name="Google Shape;176;p54"/>
          <p:cNvSpPr txBox="1"/>
          <p:nvPr>
            <p:ph idx="2" type="body"/>
          </p:nvPr>
        </p:nvSpPr>
        <p:spPr>
          <a:xfrm>
            <a:off x="1260475" y="3757613"/>
            <a:ext cx="7735888" cy="5527675"/>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77" name="Google Shape;177;p54"/>
          <p:cNvSpPr txBox="1"/>
          <p:nvPr>
            <p:ph idx="3" type="body"/>
          </p:nvPr>
        </p:nvSpPr>
        <p:spPr>
          <a:xfrm>
            <a:off x="9258300" y="2522538"/>
            <a:ext cx="7775575" cy="1235075"/>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178" name="Google Shape;178;p54"/>
          <p:cNvSpPr txBox="1"/>
          <p:nvPr>
            <p:ph idx="4" type="body"/>
          </p:nvPr>
        </p:nvSpPr>
        <p:spPr>
          <a:xfrm>
            <a:off x="9258300" y="3757613"/>
            <a:ext cx="7775575" cy="5527675"/>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79" name="Google Shape;179;p54"/>
          <p:cNvSpPr txBox="1"/>
          <p:nvPr>
            <p:ph idx="10" type="dt"/>
          </p:nvPr>
        </p:nvSpPr>
        <p:spPr>
          <a:xfrm>
            <a:off x="1257300" y="9534525"/>
            <a:ext cx="4114800" cy="5476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80" name="Google Shape;180;p54"/>
          <p:cNvSpPr txBox="1"/>
          <p:nvPr>
            <p:ph idx="11" type="ftr"/>
          </p:nvPr>
        </p:nvSpPr>
        <p:spPr>
          <a:xfrm>
            <a:off x="6057900" y="9534525"/>
            <a:ext cx="6172200" cy="5476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81" name="Google Shape;181;p54"/>
          <p:cNvSpPr txBox="1"/>
          <p:nvPr>
            <p:ph idx="12" type="sldNum"/>
          </p:nvPr>
        </p:nvSpPr>
        <p:spPr>
          <a:xfrm>
            <a:off x="12915900" y="9534525"/>
            <a:ext cx="4114800" cy="547688"/>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de"/>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el título" type="titleOnly">
  <p:cSld name="TITLE_ONLY">
    <p:spTree>
      <p:nvGrpSpPr>
        <p:cNvPr id="182" name="Shape 182"/>
        <p:cNvGrpSpPr/>
        <p:nvPr/>
      </p:nvGrpSpPr>
      <p:grpSpPr>
        <a:xfrm>
          <a:off x="0" y="0"/>
          <a:ext cx="0" cy="0"/>
          <a:chOff x="0" y="0"/>
          <a:chExt cx="0" cy="0"/>
        </a:xfrm>
      </p:grpSpPr>
      <p:sp>
        <p:nvSpPr>
          <p:cNvPr id="183" name="Google Shape;183;p55"/>
          <p:cNvSpPr txBox="1"/>
          <p:nvPr>
            <p:ph type="title"/>
          </p:nvPr>
        </p:nvSpPr>
        <p:spPr>
          <a:xfrm>
            <a:off x="1257300" y="547688"/>
            <a:ext cx="15773400" cy="198913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84" name="Google Shape;184;p55"/>
          <p:cNvSpPr txBox="1"/>
          <p:nvPr>
            <p:ph idx="10" type="dt"/>
          </p:nvPr>
        </p:nvSpPr>
        <p:spPr>
          <a:xfrm>
            <a:off x="1257300" y="9534525"/>
            <a:ext cx="4114800" cy="5476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85" name="Google Shape;185;p55"/>
          <p:cNvSpPr txBox="1"/>
          <p:nvPr>
            <p:ph idx="11" type="ftr"/>
          </p:nvPr>
        </p:nvSpPr>
        <p:spPr>
          <a:xfrm>
            <a:off x="6057900" y="9534525"/>
            <a:ext cx="6172200" cy="5476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86" name="Google Shape;186;p55"/>
          <p:cNvSpPr txBox="1"/>
          <p:nvPr>
            <p:ph idx="12" type="sldNum"/>
          </p:nvPr>
        </p:nvSpPr>
        <p:spPr>
          <a:xfrm>
            <a:off x="12915900" y="9534525"/>
            <a:ext cx="4114800" cy="547688"/>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de"/>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187" name="Shape 187"/>
        <p:cNvGrpSpPr/>
        <p:nvPr/>
      </p:nvGrpSpPr>
      <p:grpSpPr>
        <a:xfrm>
          <a:off x="0" y="0"/>
          <a:ext cx="0" cy="0"/>
          <a:chOff x="0" y="0"/>
          <a:chExt cx="0" cy="0"/>
        </a:xfrm>
      </p:grpSpPr>
      <p:sp>
        <p:nvSpPr>
          <p:cNvPr id="188" name="Google Shape;188;p56"/>
          <p:cNvSpPr txBox="1"/>
          <p:nvPr>
            <p:ph idx="10" type="dt"/>
          </p:nvPr>
        </p:nvSpPr>
        <p:spPr>
          <a:xfrm>
            <a:off x="1257300" y="9534525"/>
            <a:ext cx="4114800" cy="5476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89" name="Google Shape;189;p56"/>
          <p:cNvSpPr txBox="1"/>
          <p:nvPr>
            <p:ph idx="11" type="ftr"/>
          </p:nvPr>
        </p:nvSpPr>
        <p:spPr>
          <a:xfrm>
            <a:off x="6057900" y="9534525"/>
            <a:ext cx="6172200" cy="5476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90" name="Google Shape;190;p56"/>
          <p:cNvSpPr txBox="1"/>
          <p:nvPr>
            <p:ph idx="12" type="sldNum"/>
          </p:nvPr>
        </p:nvSpPr>
        <p:spPr>
          <a:xfrm>
            <a:off x="12915900" y="9534525"/>
            <a:ext cx="4114800" cy="547688"/>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de"/>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191" name="Shape 191"/>
        <p:cNvGrpSpPr/>
        <p:nvPr/>
      </p:nvGrpSpPr>
      <p:grpSpPr>
        <a:xfrm>
          <a:off x="0" y="0"/>
          <a:ext cx="0" cy="0"/>
          <a:chOff x="0" y="0"/>
          <a:chExt cx="0" cy="0"/>
        </a:xfrm>
      </p:grpSpPr>
      <p:sp>
        <p:nvSpPr>
          <p:cNvPr id="192" name="Google Shape;192;p57"/>
          <p:cNvSpPr txBox="1"/>
          <p:nvPr>
            <p:ph type="title"/>
          </p:nvPr>
        </p:nvSpPr>
        <p:spPr>
          <a:xfrm>
            <a:off x="1260475" y="685800"/>
            <a:ext cx="5897563" cy="24003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Calibri"/>
              <a:buNone/>
              <a:defRPr b="0" i="0" sz="32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93" name="Google Shape;193;p57"/>
          <p:cNvSpPr txBox="1"/>
          <p:nvPr>
            <p:ph idx="1" type="body"/>
          </p:nvPr>
        </p:nvSpPr>
        <p:spPr>
          <a:xfrm>
            <a:off x="7775575" y="1481138"/>
            <a:ext cx="9258300" cy="7310437"/>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94" name="Google Shape;194;p57"/>
          <p:cNvSpPr txBox="1"/>
          <p:nvPr>
            <p:ph idx="2" type="body"/>
          </p:nvPr>
        </p:nvSpPr>
        <p:spPr>
          <a:xfrm>
            <a:off x="1260475" y="3086100"/>
            <a:ext cx="5897563" cy="571817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195" name="Google Shape;195;p57"/>
          <p:cNvSpPr txBox="1"/>
          <p:nvPr>
            <p:ph idx="10" type="dt"/>
          </p:nvPr>
        </p:nvSpPr>
        <p:spPr>
          <a:xfrm>
            <a:off x="1257300" y="9534525"/>
            <a:ext cx="4114800" cy="5476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96" name="Google Shape;196;p57"/>
          <p:cNvSpPr txBox="1"/>
          <p:nvPr>
            <p:ph idx="11" type="ftr"/>
          </p:nvPr>
        </p:nvSpPr>
        <p:spPr>
          <a:xfrm>
            <a:off x="6057900" y="9534525"/>
            <a:ext cx="6172200" cy="5476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97" name="Google Shape;197;p57"/>
          <p:cNvSpPr txBox="1"/>
          <p:nvPr>
            <p:ph idx="12" type="sldNum"/>
          </p:nvPr>
        </p:nvSpPr>
        <p:spPr>
          <a:xfrm>
            <a:off x="12915900" y="9534525"/>
            <a:ext cx="4114800" cy="547688"/>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de"/>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198" name="Shape 198"/>
        <p:cNvGrpSpPr/>
        <p:nvPr/>
      </p:nvGrpSpPr>
      <p:grpSpPr>
        <a:xfrm>
          <a:off x="0" y="0"/>
          <a:ext cx="0" cy="0"/>
          <a:chOff x="0" y="0"/>
          <a:chExt cx="0" cy="0"/>
        </a:xfrm>
      </p:grpSpPr>
      <p:sp>
        <p:nvSpPr>
          <p:cNvPr id="199" name="Google Shape;199;p58"/>
          <p:cNvSpPr txBox="1"/>
          <p:nvPr>
            <p:ph type="title"/>
          </p:nvPr>
        </p:nvSpPr>
        <p:spPr>
          <a:xfrm>
            <a:off x="1260475" y="685800"/>
            <a:ext cx="5897563" cy="24003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Calibri"/>
              <a:buNone/>
              <a:defRPr b="0" i="0" sz="32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00" name="Google Shape;200;p58"/>
          <p:cNvSpPr/>
          <p:nvPr>
            <p:ph idx="2" type="pic"/>
          </p:nvPr>
        </p:nvSpPr>
        <p:spPr>
          <a:xfrm>
            <a:off x="7775575" y="1481138"/>
            <a:ext cx="9258300" cy="7310437"/>
          </a:xfrm>
          <a:prstGeom prst="rect">
            <a:avLst/>
          </a:prstGeom>
          <a:noFill/>
          <a:ln>
            <a:noFill/>
          </a:ln>
        </p:spPr>
      </p:sp>
      <p:sp>
        <p:nvSpPr>
          <p:cNvPr id="201" name="Google Shape;201;p58"/>
          <p:cNvSpPr txBox="1"/>
          <p:nvPr>
            <p:ph idx="1" type="body"/>
          </p:nvPr>
        </p:nvSpPr>
        <p:spPr>
          <a:xfrm>
            <a:off x="1260475" y="3086100"/>
            <a:ext cx="5897563" cy="571817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202" name="Google Shape;202;p58"/>
          <p:cNvSpPr txBox="1"/>
          <p:nvPr>
            <p:ph idx="10" type="dt"/>
          </p:nvPr>
        </p:nvSpPr>
        <p:spPr>
          <a:xfrm>
            <a:off x="1257300" y="9534525"/>
            <a:ext cx="4114800" cy="5476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203" name="Google Shape;203;p58"/>
          <p:cNvSpPr txBox="1"/>
          <p:nvPr>
            <p:ph idx="11" type="ftr"/>
          </p:nvPr>
        </p:nvSpPr>
        <p:spPr>
          <a:xfrm>
            <a:off x="6057900" y="9534525"/>
            <a:ext cx="6172200" cy="5476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204" name="Google Shape;204;p58"/>
          <p:cNvSpPr txBox="1"/>
          <p:nvPr>
            <p:ph idx="12" type="sldNum"/>
          </p:nvPr>
        </p:nvSpPr>
        <p:spPr>
          <a:xfrm>
            <a:off x="12915900" y="9534525"/>
            <a:ext cx="4114800" cy="547688"/>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de"/>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205" name="Shape 205"/>
        <p:cNvGrpSpPr/>
        <p:nvPr/>
      </p:nvGrpSpPr>
      <p:grpSpPr>
        <a:xfrm>
          <a:off x="0" y="0"/>
          <a:ext cx="0" cy="0"/>
          <a:chOff x="0" y="0"/>
          <a:chExt cx="0" cy="0"/>
        </a:xfrm>
      </p:grpSpPr>
      <p:sp>
        <p:nvSpPr>
          <p:cNvPr id="206" name="Google Shape;206;p59"/>
          <p:cNvSpPr txBox="1"/>
          <p:nvPr>
            <p:ph type="title"/>
          </p:nvPr>
        </p:nvSpPr>
        <p:spPr>
          <a:xfrm>
            <a:off x="1257300" y="547688"/>
            <a:ext cx="15773400" cy="198913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07" name="Google Shape;207;p59"/>
          <p:cNvSpPr txBox="1"/>
          <p:nvPr>
            <p:ph idx="1" type="body"/>
          </p:nvPr>
        </p:nvSpPr>
        <p:spPr>
          <a:xfrm rot="5400000">
            <a:off x="5880100" y="-1884362"/>
            <a:ext cx="6527800" cy="157734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08" name="Google Shape;208;p59"/>
          <p:cNvSpPr txBox="1"/>
          <p:nvPr>
            <p:ph idx="10" type="dt"/>
          </p:nvPr>
        </p:nvSpPr>
        <p:spPr>
          <a:xfrm>
            <a:off x="1257300" y="9534525"/>
            <a:ext cx="4114800" cy="5476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209" name="Google Shape;209;p59"/>
          <p:cNvSpPr txBox="1"/>
          <p:nvPr>
            <p:ph idx="11" type="ftr"/>
          </p:nvPr>
        </p:nvSpPr>
        <p:spPr>
          <a:xfrm>
            <a:off x="6057900" y="9534525"/>
            <a:ext cx="6172200" cy="5476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210" name="Google Shape;210;p59"/>
          <p:cNvSpPr txBox="1"/>
          <p:nvPr>
            <p:ph idx="12" type="sldNum"/>
          </p:nvPr>
        </p:nvSpPr>
        <p:spPr>
          <a:xfrm>
            <a:off x="12915900" y="9534525"/>
            <a:ext cx="4114800" cy="547688"/>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de"/>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211" name="Shape 211"/>
        <p:cNvGrpSpPr/>
        <p:nvPr/>
      </p:nvGrpSpPr>
      <p:grpSpPr>
        <a:xfrm>
          <a:off x="0" y="0"/>
          <a:ext cx="0" cy="0"/>
          <a:chOff x="0" y="0"/>
          <a:chExt cx="0" cy="0"/>
        </a:xfrm>
      </p:grpSpPr>
      <p:sp>
        <p:nvSpPr>
          <p:cNvPr id="212" name="Google Shape;212;p60"/>
          <p:cNvSpPr txBox="1"/>
          <p:nvPr>
            <p:ph type="title"/>
          </p:nvPr>
        </p:nvSpPr>
        <p:spPr>
          <a:xfrm rot="5400000">
            <a:off x="10699750" y="2935288"/>
            <a:ext cx="8718550" cy="394335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13" name="Google Shape;213;p60"/>
          <p:cNvSpPr txBox="1"/>
          <p:nvPr>
            <p:ph idx="1" type="body"/>
          </p:nvPr>
        </p:nvSpPr>
        <p:spPr>
          <a:xfrm rot="5400000">
            <a:off x="2736850" y="-931862"/>
            <a:ext cx="8718550" cy="1167765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14" name="Google Shape;214;p60"/>
          <p:cNvSpPr txBox="1"/>
          <p:nvPr>
            <p:ph idx="10" type="dt"/>
          </p:nvPr>
        </p:nvSpPr>
        <p:spPr>
          <a:xfrm>
            <a:off x="1257300" y="9534525"/>
            <a:ext cx="4114800" cy="5476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215" name="Google Shape;215;p60"/>
          <p:cNvSpPr txBox="1"/>
          <p:nvPr>
            <p:ph idx="11" type="ftr"/>
          </p:nvPr>
        </p:nvSpPr>
        <p:spPr>
          <a:xfrm>
            <a:off x="6057900" y="9534525"/>
            <a:ext cx="6172200" cy="5476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216" name="Google Shape;216;p60"/>
          <p:cNvSpPr txBox="1"/>
          <p:nvPr>
            <p:ph idx="12" type="sldNum"/>
          </p:nvPr>
        </p:nvSpPr>
        <p:spPr>
          <a:xfrm>
            <a:off x="12915900" y="9534525"/>
            <a:ext cx="4114800" cy="547688"/>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de"/>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42" name="Shape 42"/>
        <p:cNvGrpSpPr/>
        <p:nvPr/>
      </p:nvGrpSpPr>
      <p:grpSpPr>
        <a:xfrm>
          <a:off x="0" y="0"/>
          <a:ext cx="0" cy="0"/>
          <a:chOff x="0" y="0"/>
          <a:chExt cx="0" cy="0"/>
        </a:xfrm>
      </p:grpSpPr>
      <p:sp>
        <p:nvSpPr>
          <p:cNvPr id="43" name="Google Shape;43;p32"/>
          <p:cNvSpPr txBox="1"/>
          <p:nvPr>
            <p:ph type="title"/>
          </p:nvPr>
        </p:nvSpPr>
        <p:spPr>
          <a:xfrm>
            <a:off x="914400" y="411480"/>
            <a:ext cx="16459200" cy="164592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4" name="Google Shape;44;p32"/>
          <p:cNvSpPr txBox="1"/>
          <p:nvPr>
            <p:ph idx="1" type="body"/>
          </p:nvPr>
        </p:nvSpPr>
        <p:spPr>
          <a:xfrm>
            <a:off x="914400" y="2366010"/>
            <a:ext cx="7955280" cy="6789420"/>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9pPr>
          </a:lstStyle>
          <a:p/>
        </p:txBody>
      </p:sp>
      <p:sp>
        <p:nvSpPr>
          <p:cNvPr id="45" name="Google Shape;45;p32"/>
          <p:cNvSpPr txBox="1"/>
          <p:nvPr>
            <p:ph idx="2" type="body"/>
          </p:nvPr>
        </p:nvSpPr>
        <p:spPr>
          <a:xfrm>
            <a:off x="9418320" y="2366010"/>
            <a:ext cx="7955280" cy="6789420"/>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46" name="Shape 46"/>
        <p:cNvGrpSpPr/>
        <p:nvPr/>
      </p:nvGrpSpPr>
      <p:grpSpPr>
        <a:xfrm>
          <a:off x="0" y="0"/>
          <a:ext cx="0" cy="0"/>
          <a:chOff x="0" y="0"/>
          <a:chExt cx="0" cy="0"/>
        </a:xfrm>
      </p:grpSpPr>
      <p:sp>
        <p:nvSpPr>
          <p:cNvPr id="47" name="Google Shape;47;p33"/>
          <p:cNvSpPr txBox="1"/>
          <p:nvPr>
            <p:ph type="title"/>
          </p:nvPr>
        </p:nvSpPr>
        <p:spPr>
          <a:xfrm>
            <a:off x="914400" y="411480"/>
            <a:ext cx="16459200" cy="164592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48" name="Shape 48"/>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type="title">
  <p:cSld name="TITLE">
    <p:spTree>
      <p:nvGrpSpPr>
        <p:cNvPr id="64" name="Shape 64"/>
        <p:cNvGrpSpPr/>
        <p:nvPr/>
      </p:nvGrpSpPr>
      <p:grpSpPr>
        <a:xfrm>
          <a:off x="0" y="0"/>
          <a:ext cx="0" cy="0"/>
          <a:chOff x="0" y="0"/>
          <a:chExt cx="0" cy="0"/>
        </a:xfrm>
      </p:grpSpPr>
      <p:sp>
        <p:nvSpPr>
          <p:cNvPr id="65" name="Google Shape;65;p29"/>
          <p:cNvSpPr txBox="1"/>
          <p:nvPr>
            <p:ph type="ctrTitle"/>
          </p:nvPr>
        </p:nvSpPr>
        <p:spPr>
          <a:xfrm>
            <a:off x="2286000" y="1684338"/>
            <a:ext cx="13716000" cy="3581400"/>
          </a:xfrm>
          <a:prstGeom prst="rect">
            <a:avLst/>
          </a:prstGeom>
          <a:noFill/>
          <a:ln>
            <a:noFill/>
          </a:ln>
        </p:spPr>
        <p:txBody>
          <a:bodyPr anchorCtr="0" anchor="b" bIns="45700" lIns="91425" spcFirstLastPara="1" rIns="91425" wrap="square" tIns="45700">
            <a:noAutofit/>
          </a:bodyPr>
          <a:lstStyle>
            <a:lvl1pPr lvl="0" marR="0" rtl="0" algn="ctr">
              <a:lnSpc>
                <a:spcPct val="90000"/>
              </a:lnSpc>
              <a:spcBef>
                <a:spcPts val="0"/>
              </a:spcBef>
              <a:spcAft>
                <a:spcPts val="0"/>
              </a:spcAft>
              <a:buClr>
                <a:schemeClr val="dk1"/>
              </a:buClr>
              <a:buSzPts val="6000"/>
              <a:buFont typeface="Calibri"/>
              <a:buNone/>
              <a:defRPr b="0" i="0" sz="60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66" name="Google Shape;66;p29"/>
          <p:cNvSpPr txBox="1"/>
          <p:nvPr>
            <p:ph idx="1" type="subTitle"/>
          </p:nvPr>
        </p:nvSpPr>
        <p:spPr>
          <a:xfrm>
            <a:off x="2286000" y="5403850"/>
            <a:ext cx="13716000" cy="2482850"/>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10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1pPr>
            <a:lvl2pPr lvl="1"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2pPr>
            <a:lvl3pPr lvl="2"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sp>
        <p:nvSpPr>
          <p:cNvPr id="67" name="Google Shape;67;p29"/>
          <p:cNvSpPr txBox="1"/>
          <p:nvPr>
            <p:ph idx="10" type="dt"/>
          </p:nvPr>
        </p:nvSpPr>
        <p:spPr>
          <a:xfrm>
            <a:off x="1257300" y="9534525"/>
            <a:ext cx="4114800" cy="5476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68" name="Google Shape;68;p29"/>
          <p:cNvSpPr txBox="1"/>
          <p:nvPr>
            <p:ph idx="11" type="ftr"/>
          </p:nvPr>
        </p:nvSpPr>
        <p:spPr>
          <a:xfrm>
            <a:off x="6057900" y="9534525"/>
            <a:ext cx="6172200" cy="5476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69" name="Google Shape;69;p29"/>
          <p:cNvSpPr txBox="1"/>
          <p:nvPr>
            <p:ph idx="12" type="sldNum"/>
          </p:nvPr>
        </p:nvSpPr>
        <p:spPr>
          <a:xfrm>
            <a:off x="12915900" y="9534525"/>
            <a:ext cx="4114800" cy="547688"/>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de"/>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70" name="Shape 70"/>
        <p:cNvGrpSpPr/>
        <p:nvPr/>
      </p:nvGrpSpPr>
      <p:grpSpPr>
        <a:xfrm>
          <a:off x="0" y="0"/>
          <a:ext cx="0" cy="0"/>
          <a:chOff x="0" y="0"/>
          <a:chExt cx="0" cy="0"/>
        </a:xfrm>
      </p:grpSpPr>
      <p:sp>
        <p:nvSpPr>
          <p:cNvPr id="71" name="Google Shape;71;p30"/>
          <p:cNvSpPr txBox="1"/>
          <p:nvPr>
            <p:ph type="title"/>
          </p:nvPr>
        </p:nvSpPr>
        <p:spPr>
          <a:xfrm>
            <a:off x="1257300" y="547688"/>
            <a:ext cx="15773400" cy="198913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2" name="Google Shape;72;p30"/>
          <p:cNvSpPr txBox="1"/>
          <p:nvPr>
            <p:ph idx="1" type="body"/>
          </p:nvPr>
        </p:nvSpPr>
        <p:spPr>
          <a:xfrm>
            <a:off x="1257300" y="2738438"/>
            <a:ext cx="15773400" cy="65278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3" name="Google Shape;73;p30"/>
          <p:cNvSpPr txBox="1"/>
          <p:nvPr>
            <p:ph idx="10" type="dt"/>
          </p:nvPr>
        </p:nvSpPr>
        <p:spPr>
          <a:xfrm>
            <a:off x="1257300" y="9534525"/>
            <a:ext cx="4114800" cy="5476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74" name="Google Shape;74;p30"/>
          <p:cNvSpPr txBox="1"/>
          <p:nvPr>
            <p:ph idx="11" type="ftr"/>
          </p:nvPr>
        </p:nvSpPr>
        <p:spPr>
          <a:xfrm>
            <a:off x="6057900" y="9534525"/>
            <a:ext cx="6172200" cy="5476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75" name="Google Shape;75;p30"/>
          <p:cNvSpPr txBox="1"/>
          <p:nvPr>
            <p:ph idx="12" type="sldNum"/>
          </p:nvPr>
        </p:nvSpPr>
        <p:spPr>
          <a:xfrm>
            <a:off x="12915900" y="9534525"/>
            <a:ext cx="4114800" cy="547688"/>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de"/>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76" name="Shape 76"/>
        <p:cNvGrpSpPr/>
        <p:nvPr/>
      </p:nvGrpSpPr>
      <p:grpSpPr>
        <a:xfrm>
          <a:off x="0" y="0"/>
          <a:ext cx="0" cy="0"/>
          <a:chOff x="0" y="0"/>
          <a:chExt cx="0" cy="0"/>
        </a:xfrm>
      </p:grpSpPr>
      <p:sp>
        <p:nvSpPr>
          <p:cNvPr id="77" name="Google Shape;77;p35"/>
          <p:cNvSpPr txBox="1"/>
          <p:nvPr>
            <p:ph type="title"/>
          </p:nvPr>
        </p:nvSpPr>
        <p:spPr>
          <a:xfrm>
            <a:off x="1247775" y="2565400"/>
            <a:ext cx="15773400" cy="4278313"/>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6000"/>
              <a:buFont typeface="Calibri"/>
              <a:buNone/>
              <a:defRPr b="0" i="0" sz="60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8" name="Google Shape;78;p35"/>
          <p:cNvSpPr txBox="1"/>
          <p:nvPr>
            <p:ph idx="1" type="body"/>
          </p:nvPr>
        </p:nvSpPr>
        <p:spPr>
          <a:xfrm>
            <a:off x="1247775" y="6884988"/>
            <a:ext cx="15773400" cy="224948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888888"/>
              </a:buClr>
              <a:buSzPts val="2400"/>
              <a:buFont typeface="Arial"/>
              <a:buNone/>
              <a:defRPr b="0" i="0" sz="2400" u="none" cap="none" strike="noStrike">
                <a:solidFill>
                  <a:srgbClr val="888888"/>
                </a:solidFill>
                <a:latin typeface="Calibri"/>
                <a:ea typeface="Calibri"/>
                <a:cs typeface="Calibri"/>
                <a:sym typeface="Calibri"/>
              </a:defRPr>
            </a:lvl1pPr>
            <a:lvl2pPr indent="-228600" lvl="1" marL="914400" marR="0" rtl="0" algn="l">
              <a:lnSpc>
                <a:spcPct val="90000"/>
              </a:lnSpc>
              <a:spcBef>
                <a:spcPts val="5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9pPr>
          </a:lstStyle>
          <a:p/>
        </p:txBody>
      </p:sp>
      <p:sp>
        <p:nvSpPr>
          <p:cNvPr id="79" name="Google Shape;79;p35"/>
          <p:cNvSpPr txBox="1"/>
          <p:nvPr>
            <p:ph idx="10" type="dt"/>
          </p:nvPr>
        </p:nvSpPr>
        <p:spPr>
          <a:xfrm>
            <a:off x="1257300" y="9534525"/>
            <a:ext cx="4114800" cy="5476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0" name="Google Shape;80;p35"/>
          <p:cNvSpPr txBox="1"/>
          <p:nvPr>
            <p:ph idx="11" type="ftr"/>
          </p:nvPr>
        </p:nvSpPr>
        <p:spPr>
          <a:xfrm>
            <a:off x="6057900" y="9534525"/>
            <a:ext cx="6172200" cy="5476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1" name="Google Shape;81;p35"/>
          <p:cNvSpPr txBox="1"/>
          <p:nvPr>
            <p:ph idx="12" type="sldNum"/>
          </p:nvPr>
        </p:nvSpPr>
        <p:spPr>
          <a:xfrm>
            <a:off x="12915900" y="9534525"/>
            <a:ext cx="4114800" cy="547688"/>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d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82" name="Shape 82"/>
        <p:cNvGrpSpPr/>
        <p:nvPr/>
      </p:nvGrpSpPr>
      <p:grpSpPr>
        <a:xfrm>
          <a:off x="0" y="0"/>
          <a:ext cx="0" cy="0"/>
          <a:chOff x="0" y="0"/>
          <a:chExt cx="0" cy="0"/>
        </a:xfrm>
      </p:grpSpPr>
      <p:sp>
        <p:nvSpPr>
          <p:cNvPr id="83" name="Google Shape;83;p36"/>
          <p:cNvSpPr txBox="1"/>
          <p:nvPr>
            <p:ph type="title"/>
          </p:nvPr>
        </p:nvSpPr>
        <p:spPr>
          <a:xfrm>
            <a:off x="1257300" y="547688"/>
            <a:ext cx="15773400" cy="198913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4" name="Google Shape;84;p36"/>
          <p:cNvSpPr txBox="1"/>
          <p:nvPr>
            <p:ph idx="1" type="body"/>
          </p:nvPr>
        </p:nvSpPr>
        <p:spPr>
          <a:xfrm>
            <a:off x="1257300" y="2738438"/>
            <a:ext cx="7810500" cy="65278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5" name="Google Shape;85;p36"/>
          <p:cNvSpPr txBox="1"/>
          <p:nvPr>
            <p:ph idx="2" type="body"/>
          </p:nvPr>
        </p:nvSpPr>
        <p:spPr>
          <a:xfrm>
            <a:off x="9220200" y="2738438"/>
            <a:ext cx="7810500" cy="65278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6" name="Google Shape;86;p36"/>
          <p:cNvSpPr txBox="1"/>
          <p:nvPr>
            <p:ph idx="10" type="dt"/>
          </p:nvPr>
        </p:nvSpPr>
        <p:spPr>
          <a:xfrm>
            <a:off x="1257300" y="9534525"/>
            <a:ext cx="4114800" cy="5476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7" name="Google Shape;87;p36"/>
          <p:cNvSpPr txBox="1"/>
          <p:nvPr>
            <p:ph idx="11" type="ftr"/>
          </p:nvPr>
        </p:nvSpPr>
        <p:spPr>
          <a:xfrm>
            <a:off x="6057900" y="9534525"/>
            <a:ext cx="6172200" cy="5476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8" name="Google Shape;88;p36"/>
          <p:cNvSpPr txBox="1"/>
          <p:nvPr>
            <p:ph idx="12" type="sldNum"/>
          </p:nvPr>
        </p:nvSpPr>
        <p:spPr>
          <a:xfrm>
            <a:off x="12915900" y="9534525"/>
            <a:ext cx="4114800" cy="547688"/>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d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1.jp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theme" Target="../theme/theme3.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4.xml"/><Relationship Id="rId10" Type="http://schemas.openxmlformats.org/officeDocument/2006/relationships/slideLayout" Target="../slideLayouts/slideLayout13.xml"/><Relationship Id="rId13" Type="http://schemas.openxmlformats.org/officeDocument/2006/relationships/slideLayout" Target="../slideLayouts/slideLayout16.xml"/><Relationship Id="rId12" Type="http://schemas.openxmlformats.org/officeDocument/2006/relationships/slideLayout" Target="../slideLayouts/slideLayout15.xml"/><Relationship Id="rId1" Type="http://schemas.openxmlformats.org/officeDocument/2006/relationships/image" Target="../media/image1.jpg"/><Relationship Id="rId2" Type="http://schemas.openxmlformats.org/officeDocument/2006/relationships/image" Target="../media/image2.png"/><Relationship Id="rId3" Type="http://schemas.openxmlformats.org/officeDocument/2006/relationships/slideLayout" Target="../slideLayouts/slideLayout6.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theme" Target="../theme/theme1.xml"/><Relationship Id="rId5" Type="http://schemas.openxmlformats.org/officeDocument/2006/relationships/slideLayout" Target="../slideLayouts/slideLayout8.xml"/><Relationship Id="rId6" Type="http://schemas.openxmlformats.org/officeDocument/2006/relationships/slideLayout" Target="../slideLayouts/slideLayout9.xml"/><Relationship Id="rId7" Type="http://schemas.openxmlformats.org/officeDocument/2006/relationships/slideLayout" Target="../slideLayouts/slideLayout10.xml"/><Relationship Id="rId8"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25.xml"/><Relationship Id="rId10" Type="http://schemas.openxmlformats.org/officeDocument/2006/relationships/slideLayout" Target="../slideLayouts/slideLayout24.xml"/><Relationship Id="rId13" Type="http://schemas.openxmlformats.org/officeDocument/2006/relationships/slideLayout" Target="../slideLayouts/slideLayout27.xml"/><Relationship Id="rId12" Type="http://schemas.openxmlformats.org/officeDocument/2006/relationships/slideLayout" Target="../slideLayouts/slideLayout26.xml"/><Relationship Id="rId1" Type="http://schemas.openxmlformats.org/officeDocument/2006/relationships/image" Target="../media/image1.jpg"/><Relationship Id="rId2" Type="http://schemas.openxmlformats.org/officeDocument/2006/relationships/image" Target="../media/image2.png"/><Relationship Id="rId3" Type="http://schemas.openxmlformats.org/officeDocument/2006/relationships/slideLayout" Target="../slideLayouts/slideLayout17.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 Id="rId5" Type="http://schemas.openxmlformats.org/officeDocument/2006/relationships/slideLayout" Target="../slideLayouts/slideLayout19.xml"/><Relationship Id="rId6" Type="http://schemas.openxmlformats.org/officeDocument/2006/relationships/slideLayout" Target="../slideLayouts/slideLayout20.xml"/><Relationship Id="rId7" Type="http://schemas.openxmlformats.org/officeDocument/2006/relationships/slideLayout" Target="../slideLayouts/slideLayout21.xml"/><Relationship Id="rId8"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pic>
        <p:nvPicPr>
          <p:cNvPr id="10" name="Google Shape;10;p26"/>
          <p:cNvPicPr preferRelativeResize="0"/>
          <p:nvPr/>
        </p:nvPicPr>
        <p:blipFill rotWithShape="1">
          <a:blip r:embed="rId1">
            <a:alphaModFix/>
          </a:blip>
          <a:srcRect b="0" l="0" r="0" t="0"/>
          <a:stretch/>
        </p:blipFill>
        <p:spPr>
          <a:xfrm>
            <a:off x="1447800" y="9243313"/>
            <a:ext cx="3200399" cy="676274"/>
          </a:xfrm>
          <a:prstGeom prst="rect">
            <a:avLst/>
          </a:prstGeom>
          <a:noFill/>
          <a:ln>
            <a:noFill/>
          </a:ln>
        </p:spPr>
      </p:pic>
      <p:sp>
        <p:nvSpPr>
          <p:cNvPr id="11" name="Google Shape;11;p26"/>
          <p:cNvSpPr/>
          <p:nvPr/>
        </p:nvSpPr>
        <p:spPr>
          <a:xfrm>
            <a:off x="177057" y="9825694"/>
            <a:ext cx="238125" cy="438150"/>
          </a:xfrm>
          <a:custGeom>
            <a:rect b="b" l="l" r="r" t="t"/>
            <a:pathLst>
              <a:path extrusionOk="0" h="438150" w="238125">
                <a:moveTo>
                  <a:pt x="238124" y="437960"/>
                </a:moveTo>
                <a:lnTo>
                  <a:pt x="0" y="437960"/>
                </a:lnTo>
                <a:lnTo>
                  <a:pt x="0" y="0"/>
                </a:lnTo>
                <a:lnTo>
                  <a:pt x="238124" y="0"/>
                </a:lnTo>
                <a:lnTo>
                  <a:pt x="238124" y="437960"/>
                </a:lnTo>
                <a:close/>
              </a:path>
            </a:pathLst>
          </a:custGeom>
          <a:solidFill>
            <a:srgbClr val="FDBD4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 name="Google Shape;12;p26"/>
          <p:cNvSpPr/>
          <p:nvPr/>
        </p:nvSpPr>
        <p:spPr>
          <a:xfrm>
            <a:off x="177057" y="8825453"/>
            <a:ext cx="238125" cy="762000"/>
          </a:xfrm>
          <a:custGeom>
            <a:rect b="b" l="l" r="r" t="t"/>
            <a:pathLst>
              <a:path extrusionOk="0" h="762000" w="238125">
                <a:moveTo>
                  <a:pt x="238124" y="761717"/>
                </a:moveTo>
                <a:lnTo>
                  <a:pt x="0" y="761717"/>
                </a:lnTo>
                <a:lnTo>
                  <a:pt x="0" y="0"/>
                </a:lnTo>
                <a:lnTo>
                  <a:pt x="238124" y="0"/>
                </a:lnTo>
                <a:lnTo>
                  <a:pt x="238124" y="761717"/>
                </a:lnTo>
                <a:close/>
              </a:path>
            </a:pathLst>
          </a:custGeom>
          <a:solidFill>
            <a:srgbClr val="E8676A"/>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3" name="Google Shape;13;p26"/>
          <p:cNvSpPr/>
          <p:nvPr/>
        </p:nvSpPr>
        <p:spPr>
          <a:xfrm>
            <a:off x="187762" y="7574414"/>
            <a:ext cx="228600" cy="1009650"/>
          </a:xfrm>
          <a:custGeom>
            <a:rect b="b" l="l" r="r" t="t"/>
            <a:pathLst>
              <a:path extrusionOk="0" h="1009650" w="228600">
                <a:moveTo>
                  <a:pt x="228600" y="1009207"/>
                </a:moveTo>
                <a:lnTo>
                  <a:pt x="0" y="1009207"/>
                </a:lnTo>
                <a:lnTo>
                  <a:pt x="0" y="0"/>
                </a:lnTo>
                <a:lnTo>
                  <a:pt x="228600" y="0"/>
                </a:lnTo>
                <a:lnTo>
                  <a:pt x="228600" y="1009207"/>
                </a:lnTo>
                <a:close/>
              </a:path>
            </a:pathLst>
          </a:custGeom>
          <a:solidFill>
            <a:srgbClr val="23879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4" name="Google Shape;14;p26"/>
          <p:cNvSpPr/>
          <p:nvPr/>
        </p:nvSpPr>
        <p:spPr>
          <a:xfrm>
            <a:off x="177057" y="6897618"/>
            <a:ext cx="238125" cy="438150"/>
          </a:xfrm>
          <a:custGeom>
            <a:rect b="b" l="l" r="r" t="t"/>
            <a:pathLst>
              <a:path extrusionOk="0" h="438150" w="238125">
                <a:moveTo>
                  <a:pt x="238124" y="437960"/>
                </a:moveTo>
                <a:lnTo>
                  <a:pt x="0" y="437960"/>
                </a:lnTo>
                <a:lnTo>
                  <a:pt x="0" y="0"/>
                </a:lnTo>
                <a:lnTo>
                  <a:pt x="238124" y="0"/>
                </a:lnTo>
                <a:lnTo>
                  <a:pt x="238124" y="437960"/>
                </a:lnTo>
                <a:close/>
              </a:path>
            </a:pathLst>
          </a:custGeom>
          <a:solidFill>
            <a:srgbClr val="FDBD4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5" name="Google Shape;15;p26"/>
          <p:cNvSpPr/>
          <p:nvPr/>
        </p:nvSpPr>
        <p:spPr>
          <a:xfrm>
            <a:off x="177057" y="5897377"/>
            <a:ext cx="238125" cy="762000"/>
          </a:xfrm>
          <a:custGeom>
            <a:rect b="b" l="l" r="r" t="t"/>
            <a:pathLst>
              <a:path extrusionOk="0" h="762000" w="238125">
                <a:moveTo>
                  <a:pt x="238124" y="761717"/>
                </a:moveTo>
                <a:lnTo>
                  <a:pt x="0" y="761717"/>
                </a:lnTo>
                <a:lnTo>
                  <a:pt x="0" y="0"/>
                </a:lnTo>
                <a:lnTo>
                  <a:pt x="238124" y="0"/>
                </a:lnTo>
                <a:lnTo>
                  <a:pt x="238124" y="761717"/>
                </a:lnTo>
                <a:close/>
              </a:path>
            </a:pathLst>
          </a:custGeom>
          <a:solidFill>
            <a:srgbClr val="E8676A"/>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 name="Google Shape;16;p26"/>
          <p:cNvSpPr/>
          <p:nvPr/>
        </p:nvSpPr>
        <p:spPr>
          <a:xfrm>
            <a:off x="187762" y="4646339"/>
            <a:ext cx="228600" cy="1009650"/>
          </a:xfrm>
          <a:custGeom>
            <a:rect b="b" l="l" r="r" t="t"/>
            <a:pathLst>
              <a:path extrusionOk="0" h="1009650" w="228600">
                <a:moveTo>
                  <a:pt x="228600" y="1009207"/>
                </a:moveTo>
                <a:lnTo>
                  <a:pt x="0" y="1009207"/>
                </a:lnTo>
                <a:lnTo>
                  <a:pt x="0" y="0"/>
                </a:lnTo>
                <a:lnTo>
                  <a:pt x="228600" y="0"/>
                </a:lnTo>
                <a:lnTo>
                  <a:pt x="228600" y="1009207"/>
                </a:lnTo>
                <a:close/>
              </a:path>
            </a:pathLst>
          </a:custGeom>
          <a:solidFill>
            <a:srgbClr val="23879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7" name="Google Shape;17;p26"/>
          <p:cNvSpPr/>
          <p:nvPr/>
        </p:nvSpPr>
        <p:spPr>
          <a:xfrm>
            <a:off x="177057" y="3969542"/>
            <a:ext cx="238125" cy="438150"/>
          </a:xfrm>
          <a:custGeom>
            <a:rect b="b" l="l" r="r" t="t"/>
            <a:pathLst>
              <a:path extrusionOk="0" h="438150" w="238125">
                <a:moveTo>
                  <a:pt x="238124" y="437960"/>
                </a:moveTo>
                <a:lnTo>
                  <a:pt x="0" y="437960"/>
                </a:lnTo>
                <a:lnTo>
                  <a:pt x="0" y="0"/>
                </a:lnTo>
                <a:lnTo>
                  <a:pt x="238124" y="0"/>
                </a:lnTo>
                <a:lnTo>
                  <a:pt x="238124" y="437960"/>
                </a:lnTo>
                <a:close/>
              </a:path>
            </a:pathLst>
          </a:custGeom>
          <a:solidFill>
            <a:srgbClr val="FDBD4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 name="Google Shape;18;p26"/>
          <p:cNvSpPr/>
          <p:nvPr/>
        </p:nvSpPr>
        <p:spPr>
          <a:xfrm>
            <a:off x="177057" y="2969301"/>
            <a:ext cx="238125" cy="762000"/>
          </a:xfrm>
          <a:custGeom>
            <a:rect b="b" l="l" r="r" t="t"/>
            <a:pathLst>
              <a:path extrusionOk="0" h="762000" w="238125">
                <a:moveTo>
                  <a:pt x="238124" y="761717"/>
                </a:moveTo>
                <a:lnTo>
                  <a:pt x="0" y="761717"/>
                </a:lnTo>
                <a:lnTo>
                  <a:pt x="0" y="0"/>
                </a:lnTo>
                <a:lnTo>
                  <a:pt x="238124" y="0"/>
                </a:lnTo>
                <a:lnTo>
                  <a:pt x="238124" y="761717"/>
                </a:lnTo>
                <a:close/>
              </a:path>
            </a:pathLst>
          </a:custGeom>
          <a:solidFill>
            <a:srgbClr val="E8676A"/>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9" name="Google Shape;19;p26"/>
          <p:cNvSpPr/>
          <p:nvPr/>
        </p:nvSpPr>
        <p:spPr>
          <a:xfrm>
            <a:off x="187762" y="1718263"/>
            <a:ext cx="228600" cy="1009650"/>
          </a:xfrm>
          <a:custGeom>
            <a:rect b="b" l="l" r="r" t="t"/>
            <a:pathLst>
              <a:path extrusionOk="0" h="1009650" w="228600">
                <a:moveTo>
                  <a:pt x="228600" y="1009207"/>
                </a:moveTo>
                <a:lnTo>
                  <a:pt x="0" y="1009207"/>
                </a:lnTo>
                <a:lnTo>
                  <a:pt x="0" y="0"/>
                </a:lnTo>
                <a:lnTo>
                  <a:pt x="228600" y="0"/>
                </a:lnTo>
                <a:lnTo>
                  <a:pt x="228600" y="1009207"/>
                </a:lnTo>
                <a:close/>
              </a:path>
            </a:pathLst>
          </a:custGeom>
          <a:solidFill>
            <a:srgbClr val="23879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0" name="Google Shape;20;p26"/>
          <p:cNvSpPr/>
          <p:nvPr/>
        </p:nvSpPr>
        <p:spPr>
          <a:xfrm>
            <a:off x="177057" y="1041466"/>
            <a:ext cx="238125" cy="438150"/>
          </a:xfrm>
          <a:custGeom>
            <a:rect b="b" l="l" r="r" t="t"/>
            <a:pathLst>
              <a:path extrusionOk="0" h="438150" w="238125">
                <a:moveTo>
                  <a:pt x="238124" y="437960"/>
                </a:moveTo>
                <a:lnTo>
                  <a:pt x="0" y="437960"/>
                </a:lnTo>
                <a:lnTo>
                  <a:pt x="0" y="0"/>
                </a:lnTo>
                <a:lnTo>
                  <a:pt x="238124" y="0"/>
                </a:lnTo>
                <a:lnTo>
                  <a:pt x="238124" y="437960"/>
                </a:lnTo>
                <a:close/>
              </a:path>
            </a:pathLst>
          </a:custGeom>
          <a:solidFill>
            <a:srgbClr val="FDBD4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1" name="Google Shape;21;p26"/>
          <p:cNvSpPr/>
          <p:nvPr/>
        </p:nvSpPr>
        <p:spPr>
          <a:xfrm>
            <a:off x="177057" y="41226"/>
            <a:ext cx="238125" cy="762000"/>
          </a:xfrm>
          <a:custGeom>
            <a:rect b="b" l="l" r="r" t="t"/>
            <a:pathLst>
              <a:path extrusionOk="0" h="762000" w="238125">
                <a:moveTo>
                  <a:pt x="238124" y="761717"/>
                </a:moveTo>
                <a:lnTo>
                  <a:pt x="0" y="761717"/>
                </a:lnTo>
                <a:lnTo>
                  <a:pt x="0" y="0"/>
                </a:lnTo>
                <a:lnTo>
                  <a:pt x="238124" y="0"/>
                </a:lnTo>
                <a:lnTo>
                  <a:pt x="238124" y="761717"/>
                </a:lnTo>
                <a:close/>
              </a:path>
            </a:pathLst>
          </a:custGeom>
          <a:solidFill>
            <a:srgbClr val="E8676A"/>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22" name="Google Shape;22;p26"/>
          <p:cNvPicPr preferRelativeResize="0"/>
          <p:nvPr/>
        </p:nvPicPr>
        <p:blipFill rotWithShape="1">
          <a:blip r:embed="rId2">
            <a:alphaModFix/>
          </a:blip>
          <a:srcRect b="0" l="0" r="0" t="0"/>
          <a:stretch/>
        </p:blipFill>
        <p:spPr>
          <a:xfrm>
            <a:off x="5797230" y="2851504"/>
            <a:ext cx="6741318" cy="2179240"/>
          </a:xfrm>
          <a:prstGeom prst="rect">
            <a:avLst/>
          </a:prstGeom>
          <a:noFill/>
          <a:ln>
            <a:noFill/>
          </a:ln>
        </p:spPr>
      </p:pic>
      <p:sp>
        <p:nvSpPr>
          <p:cNvPr id="23" name="Google Shape;23;p26"/>
          <p:cNvSpPr txBox="1"/>
          <p:nvPr/>
        </p:nvSpPr>
        <p:spPr>
          <a:xfrm>
            <a:off x="7539626" y="5470518"/>
            <a:ext cx="3209290" cy="377825"/>
          </a:xfrm>
          <a:prstGeom prst="rect">
            <a:avLst/>
          </a:prstGeom>
          <a:noFill/>
          <a:ln>
            <a:noFill/>
          </a:ln>
        </p:spPr>
        <p:txBody>
          <a:bodyPr anchorCtr="0" anchor="t" bIns="0" lIns="0" spcFirstLastPara="1" rIns="0" wrap="square" tIns="13325">
            <a:spAutoFit/>
          </a:bodyPr>
          <a:lstStyle/>
          <a:p>
            <a:pPr indent="0" lvl="0" marL="12700" marR="0" rtl="0" algn="l">
              <a:lnSpc>
                <a:spcPct val="100000"/>
              </a:lnSpc>
              <a:spcBef>
                <a:spcPts val="0"/>
              </a:spcBef>
              <a:spcAft>
                <a:spcPts val="0"/>
              </a:spcAft>
              <a:buClr>
                <a:srgbClr val="000000"/>
              </a:buClr>
              <a:buSzPts val="2300"/>
              <a:buFont typeface="Arial"/>
              <a:buNone/>
            </a:pPr>
            <a:r>
              <a:rPr b="0" i="0" lang="de" sz="2300" u="none" cap="none" strike="noStrike">
                <a:solidFill>
                  <a:srgbClr val="6B7C86"/>
                </a:solidFill>
                <a:latin typeface="Helvetica Neue"/>
                <a:ea typeface="Helvetica Neue"/>
                <a:cs typeface="Helvetica Neue"/>
                <a:sym typeface="Helvetica Neue"/>
              </a:rPr>
              <a:t>datascience-project.eu</a:t>
            </a:r>
            <a:endParaRPr b="0" i="0" sz="2300" u="none" cap="none" strike="noStrike">
              <a:solidFill>
                <a:schemeClr val="dk1"/>
              </a:solidFill>
              <a:latin typeface="Helvetica Neue"/>
              <a:ea typeface="Helvetica Neue"/>
              <a:cs typeface="Helvetica Neue"/>
              <a:sym typeface="Helvetica Neue"/>
            </a:endParaRPr>
          </a:p>
        </p:txBody>
      </p:sp>
      <p:sp>
        <p:nvSpPr>
          <p:cNvPr id="24" name="Google Shape;24;p26"/>
          <p:cNvSpPr/>
          <p:nvPr/>
        </p:nvSpPr>
        <p:spPr>
          <a:xfrm>
            <a:off x="17798045" y="9825694"/>
            <a:ext cx="238125" cy="438150"/>
          </a:xfrm>
          <a:custGeom>
            <a:rect b="b" l="l" r="r" t="t"/>
            <a:pathLst>
              <a:path extrusionOk="0" h="438150" w="238125">
                <a:moveTo>
                  <a:pt x="238124" y="437960"/>
                </a:moveTo>
                <a:lnTo>
                  <a:pt x="0" y="437960"/>
                </a:lnTo>
                <a:lnTo>
                  <a:pt x="0" y="0"/>
                </a:lnTo>
                <a:lnTo>
                  <a:pt x="238124" y="0"/>
                </a:lnTo>
                <a:lnTo>
                  <a:pt x="238124" y="437960"/>
                </a:lnTo>
                <a:close/>
              </a:path>
            </a:pathLst>
          </a:custGeom>
          <a:solidFill>
            <a:srgbClr val="FDBD4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5" name="Google Shape;25;p26"/>
          <p:cNvSpPr/>
          <p:nvPr/>
        </p:nvSpPr>
        <p:spPr>
          <a:xfrm>
            <a:off x="17798045" y="8825453"/>
            <a:ext cx="238125" cy="762000"/>
          </a:xfrm>
          <a:custGeom>
            <a:rect b="b" l="l" r="r" t="t"/>
            <a:pathLst>
              <a:path extrusionOk="0" h="762000" w="238125">
                <a:moveTo>
                  <a:pt x="238124" y="761717"/>
                </a:moveTo>
                <a:lnTo>
                  <a:pt x="0" y="761717"/>
                </a:lnTo>
                <a:lnTo>
                  <a:pt x="0" y="0"/>
                </a:lnTo>
                <a:lnTo>
                  <a:pt x="238124" y="0"/>
                </a:lnTo>
                <a:lnTo>
                  <a:pt x="238124" y="761717"/>
                </a:lnTo>
                <a:close/>
              </a:path>
            </a:pathLst>
          </a:custGeom>
          <a:solidFill>
            <a:srgbClr val="E8676A"/>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6" name="Google Shape;26;p26"/>
          <p:cNvSpPr/>
          <p:nvPr/>
        </p:nvSpPr>
        <p:spPr>
          <a:xfrm>
            <a:off x="17808748" y="7574414"/>
            <a:ext cx="228600" cy="1009650"/>
          </a:xfrm>
          <a:custGeom>
            <a:rect b="b" l="l" r="r" t="t"/>
            <a:pathLst>
              <a:path extrusionOk="0" h="1009650" w="228600">
                <a:moveTo>
                  <a:pt x="228600" y="1009207"/>
                </a:moveTo>
                <a:lnTo>
                  <a:pt x="0" y="1009207"/>
                </a:lnTo>
                <a:lnTo>
                  <a:pt x="0" y="0"/>
                </a:lnTo>
                <a:lnTo>
                  <a:pt x="228600" y="0"/>
                </a:lnTo>
                <a:lnTo>
                  <a:pt x="228600" y="1009207"/>
                </a:lnTo>
                <a:close/>
              </a:path>
            </a:pathLst>
          </a:custGeom>
          <a:solidFill>
            <a:srgbClr val="23879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7" name="Google Shape;27;p26"/>
          <p:cNvSpPr/>
          <p:nvPr/>
        </p:nvSpPr>
        <p:spPr>
          <a:xfrm>
            <a:off x="17798045" y="6897618"/>
            <a:ext cx="238125" cy="438150"/>
          </a:xfrm>
          <a:custGeom>
            <a:rect b="b" l="l" r="r" t="t"/>
            <a:pathLst>
              <a:path extrusionOk="0" h="438150" w="238125">
                <a:moveTo>
                  <a:pt x="238124" y="437960"/>
                </a:moveTo>
                <a:lnTo>
                  <a:pt x="0" y="437960"/>
                </a:lnTo>
                <a:lnTo>
                  <a:pt x="0" y="0"/>
                </a:lnTo>
                <a:lnTo>
                  <a:pt x="238124" y="0"/>
                </a:lnTo>
                <a:lnTo>
                  <a:pt x="238124" y="437960"/>
                </a:lnTo>
                <a:close/>
              </a:path>
            </a:pathLst>
          </a:custGeom>
          <a:solidFill>
            <a:srgbClr val="FDBD4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8" name="Google Shape;28;p26"/>
          <p:cNvSpPr/>
          <p:nvPr/>
        </p:nvSpPr>
        <p:spPr>
          <a:xfrm>
            <a:off x="17798045" y="5897377"/>
            <a:ext cx="238125" cy="762000"/>
          </a:xfrm>
          <a:custGeom>
            <a:rect b="b" l="l" r="r" t="t"/>
            <a:pathLst>
              <a:path extrusionOk="0" h="762000" w="238125">
                <a:moveTo>
                  <a:pt x="238124" y="761717"/>
                </a:moveTo>
                <a:lnTo>
                  <a:pt x="0" y="761717"/>
                </a:lnTo>
                <a:lnTo>
                  <a:pt x="0" y="0"/>
                </a:lnTo>
                <a:lnTo>
                  <a:pt x="238124" y="0"/>
                </a:lnTo>
                <a:lnTo>
                  <a:pt x="238124" y="761717"/>
                </a:lnTo>
                <a:close/>
              </a:path>
            </a:pathLst>
          </a:custGeom>
          <a:solidFill>
            <a:srgbClr val="E8676A"/>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9" name="Google Shape;29;p26"/>
          <p:cNvSpPr/>
          <p:nvPr/>
        </p:nvSpPr>
        <p:spPr>
          <a:xfrm>
            <a:off x="17808748" y="4646339"/>
            <a:ext cx="228600" cy="1009650"/>
          </a:xfrm>
          <a:custGeom>
            <a:rect b="b" l="l" r="r" t="t"/>
            <a:pathLst>
              <a:path extrusionOk="0" h="1009650" w="228600">
                <a:moveTo>
                  <a:pt x="228600" y="1009207"/>
                </a:moveTo>
                <a:lnTo>
                  <a:pt x="0" y="1009207"/>
                </a:lnTo>
                <a:lnTo>
                  <a:pt x="0" y="0"/>
                </a:lnTo>
                <a:lnTo>
                  <a:pt x="228600" y="0"/>
                </a:lnTo>
                <a:lnTo>
                  <a:pt x="228600" y="1009207"/>
                </a:lnTo>
                <a:close/>
              </a:path>
            </a:pathLst>
          </a:custGeom>
          <a:solidFill>
            <a:srgbClr val="23879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0" name="Google Shape;30;p26"/>
          <p:cNvSpPr/>
          <p:nvPr/>
        </p:nvSpPr>
        <p:spPr>
          <a:xfrm>
            <a:off x="17798045" y="3969542"/>
            <a:ext cx="238125" cy="438150"/>
          </a:xfrm>
          <a:custGeom>
            <a:rect b="b" l="l" r="r" t="t"/>
            <a:pathLst>
              <a:path extrusionOk="0" h="438150" w="238125">
                <a:moveTo>
                  <a:pt x="238124" y="437960"/>
                </a:moveTo>
                <a:lnTo>
                  <a:pt x="0" y="437960"/>
                </a:lnTo>
                <a:lnTo>
                  <a:pt x="0" y="0"/>
                </a:lnTo>
                <a:lnTo>
                  <a:pt x="238124" y="0"/>
                </a:lnTo>
                <a:lnTo>
                  <a:pt x="238124" y="437960"/>
                </a:lnTo>
                <a:close/>
              </a:path>
            </a:pathLst>
          </a:custGeom>
          <a:solidFill>
            <a:srgbClr val="FDBD4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1" name="Google Shape;31;p26"/>
          <p:cNvSpPr/>
          <p:nvPr/>
        </p:nvSpPr>
        <p:spPr>
          <a:xfrm>
            <a:off x="17798045" y="2969301"/>
            <a:ext cx="238125" cy="762000"/>
          </a:xfrm>
          <a:custGeom>
            <a:rect b="b" l="l" r="r" t="t"/>
            <a:pathLst>
              <a:path extrusionOk="0" h="762000" w="238125">
                <a:moveTo>
                  <a:pt x="238124" y="761717"/>
                </a:moveTo>
                <a:lnTo>
                  <a:pt x="0" y="761717"/>
                </a:lnTo>
                <a:lnTo>
                  <a:pt x="0" y="0"/>
                </a:lnTo>
                <a:lnTo>
                  <a:pt x="238124" y="0"/>
                </a:lnTo>
                <a:lnTo>
                  <a:pt x="238124" y="761717"/>
                </a:lnTo>
                <a:close/>
              </a:path>
            </a:pathLst>
          </a:custGeom>
          <a:solidFill>
            <a:srgbClr val="E8676A"/>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2" name="Google Shape;32;p26"/>
          <p:cNvSpPr/>
          <p:nvPr/>
        </p:nvSpPr>
        <p:spPr>
          <a:xfrm>
            <a:off x="17808748" y="1718263"/>
            <a:ext cx="228600" cy="1009650"/>
          </a:xfrm>
          <a:custGeom>
            <a:rect b="b" l="l" r="r" t="t"/>
            <a:pathLst>
              <a:path extrusionOk="0" h="1009650" w="228600">
                <a:moveTo>
                  <a:pt x="228600" y="1009207"/>
                </a:moveTo>
                <a:lnTo>
                  <a:pt x="0" y="1009207"/>
                </a:lnTo>
                <a:lnTo>
                  <a:pt x="0" y="0"/>
                </a:lnTo>
                <a:lnTo>
                  <a:pt x="228600" y="0"/>
                </a:lnTo>
                <a:lnTo>
                  <a:pt x="228600" y="1009207"/>
                </a:lnTo>
                <a:close/>
              </a:path>
            </a:pathLst>
          </a:custGeom>
          <a:solidFill>
            <a:srgbClr val="23879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3" name="Google Shape;33;p26"/>
          <p:cNvSpPr/>
          <p:nvPr/>
        </p:nvSpPr>
        <p:spPr>
          <a:xfrm>
            <a:off x="17798045" y="1041466"/>
            <a:ext cx="238125" cy="438150"/>
          </a:xfrm>
          <a:custGeom>
            <a:rect b="b" l="l" r="r" t="t"/>
            <a:pathLst>
              <a:path extrusionOk="0" h="438150" w="238125">
                <a:moveTo>
                  <a:pt x="238124" y="437960"/>
                </a:moveTo>
                <a:lnTo>
                  <a:pt x="0" y="437960"/>
                </a:lnTo>
                <a:lnTo>
                  <a:pt x="0" y="0"/>
                </a:lnTo>
                <a:lnTo>
                  <a:pt x="238124" y="0"/>
                </a:lnTo>
                <a:lnTo>
                  <a:pt x="238124" y="437960"/>
                </a:lnTo>
                <a:close/>
              </a:path>
            </a:pathLst>
          </a:custGeom>
          <a:solidFill>
            <a:srgbClr val="FDBD4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4" name="Google Shape;34;p26"/>
          <p:cNvSpPr/>
          <p:nvPr/>
        </p:nvSpPr>
        <p:spPr>
          <a:xfrm>
            <a:off x="17798045" y="41226"/>
            <a:ext cx="238125" cy="762000"/>
          </a:xfrm>
          <a:custGeom>
            <a:rect b="b" l="l" r="r" t="t"/>
            <a:pathLst>
              <a:path extrusionOk="0" h="762000" w="238125">
                <a:moveTo>
                  <a:pt x="238124" y="761717"/>
                </a:moveTo>
                <a:lnTo>
                  <a:pt x="0" y="761717"/>
                </a:lnTo>
                <a:lnTo>
                  <a:pt x="0" y="0"/>
                </a:lnTo>
                <a:lnTo>
                  <a:pt x="238124" y="0"/>
                </a:lnTo>
                <a:lnTo>
                  <a:pt x="238124" y="761717"/>
                </a:lnTo>
                <a:close/>
              </a:path>
            </a:pathLst>
          </a:custGeom>
          <a:solidFill>
            <a:srgbClr val="E8676A"/>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5" name="Google Shape;35;p26"/>
          <p:cNvSpPr txBox="1"/>
          <p:nvPr/>
        </p:nvSpPr>
        <p:spPr>
          <a:xfrm>
            <a:off x="4876800" y="9180923"/>
            <a:ext cx="11049000" cy="738664"/>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chemeClr val="dk1"/>
              </a:buClr>
              <a:buSzPts val="1400"/>
              <a:buFont typeface="Arial"/>
              <a:buNone/>
            </a:pPr>
            <a:r>
              <a:rPr b="0" i="0" lang="de" sz="1400" u="none" cap="none" strike="noStrike">
                <a:solidFill>
                  <a:schemeClr val="dk1"/>
                </a:solidFill>
                <a:latin typeface="Arial"/>
                <a:ea typeface="Arial"/>
                <a:cs typeface="Arial"/>
                <a:sym typeface="Arial"/>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b="0" i="0" sz="1400" u="none" cap="none" strike="noStrike">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9" name="Shape 49"/>
        <p:cNvGrpSpPr/>
        <p:nvPr/>
      </p:nvGrpSpPr>
      <p:grpSpPr>
        <a:xfrm>
          <a:off x="0" y="0"/>
          <a:ext cx="0" cy="0"/>
          <a:chOff x="0" y="0"/>
          <a:chExt cx="0" cy="0"/>
        </a:xfrm>
      </p:grpSpPr>
      <p:sp>
        <p:nvSpPr>
          <p:cNvPr id="50" name="Google Shape;50;p28"/>
          <p:cNvSpPr/>
          <p:nvPr/>
        </p:nvSpPr>
        <p:spPr>
          <a:xfrm>
            <a:off x="177057" y="9847729"/>
            <a:ext cx="238125" cy="438150"/>
          </a:xfrm>
          <a:custGeom>
            <a:rect b="b" l="l" r="r" t="t"/>
            <a:pathLst>
              <a:path extrusionOk="0" h="438150" w="238125">
                <a:moveTo>
                  <a:pt x="238124" y="437960"/>
                </a:moveTo>
                <a:lnTo>
                  <a:pt x="0" y="437960"/>
                </a:lnTo>
                <a:lnTo>
                  <a:pt x="0" y="0"/>
                </a:lnTo>
                <a:lnTo>
                  <a:pt x="238124" y="0"/>
                </a:lnTo>
                <a:lnTo>
                  <a:pt x="238124" y="437960"/>
                </a:lnTo>
                <a:close/>
              </a:path>
            </a:pathLst>
          </a:custGeom>
          <a:solidFill>
            <a:srgbClr val="FDBD4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1" name="Google Shape;51;p28"/>
          <p:cNvSpPr/>
          <p:nvPr/>
        </p:nvSpPr>
        <p:spPr>
          <a:xfrm>
            <a:off x="177057" y="8847488"/>
            <a:ext cx="238125" cy="762000"/>
          </a:xfrm>
          <a:custGeom>
            <a:rect b="b" l="l" r="r" t="t"/>
            <a:pathLst>
              <a:path extrusionOk="0" h="762000" w="238125">
                <a:moveTo>
                  <a:pt x="238124" y="761717"/>
                </a:moveTo>
                <a:lnTo>
                  <a:pt x="0" y="761717"/>
                </a:lnTo>
                <a:lnTo>
                  <a:pt x="0" y="0"/>
                </a:lnTo>
                <a:lnTo>
                  <a:pt x="238124" y="0"/>
                </a:lnTo>
                <a:lnTo>
                  <a:pt x="238124" y="761717"/>
                </a:lnTo>
                <a:close/>
              </a:path>
            </a:pathLst>
          </a:custGeom>
          <a:solidFill>
            <a:srgbClr val="E8676A"/>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2" name="Google Shape;52;p28"/>
          <p:cNvSpPr/>
          <p:nvPr/>
        </p:nvSpPr>
        <p:spPr>
          <a:xfrm>
            <a:off x="187762" y="7596451"/>
            <a:ext cx="228600" cy="1009650"/>
          </a:xfrm>
          <a:custGeom>
            <a:rect b="b" l="l" r="r" t="t"/>
            <a:pathLst>
              <a:path extrusionOk="0" h="1009650" w="228600">
                <a:moveTo>
                  <a:pt x="228600" y="1009207"/>
                </a:moveTo>
                <a:lnTo>
                  <a:pt x="0" y="1009207"/>
                </a:lnTo>
                <a:lnTo>
                  <a:pt x="0" y="0"/>
                </a:lnTo>
                <a:lnTo>
                  <a:pt x="228600" y="0"/>
                </a:lnTo>
                <a:lnTo>
                  <a:pt x="228600" y="1009207"/>
                </a:lnTo>
                <a:close/>
              </a:path>
            </a:pathLst>
          </a:custGeom>
          <a:solidFill>
            <a:srgbClr val="23879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3" name="Google Shape;53;p28"/>
          <p:cNvSpPr/>
          <p:nvPr/>
        </p:nvSpPr>
        <p:spPr>
          <a:xfrm>
            <a:off x="177057" y="6919654"/>
            <a:ext cx="238125" cy="438150"/>
          </a:xfrm>
          <a:custGeom>
            <a:rect b="b" l="l" r="r" t="t"/>
            <a:pathLst>
              <a:path extrusionOk="0" h="438150" w="238125">
                <a:moveTo>
                  <a:pt x="238124" y="437960"/>
                </a:moveTo>
                <a:lnTo>
                  <a:pt x="0" y="437960"/>
                </a:lnTo>
                <a:lnTo>
                  <a:pt x="0" y="0"/>
                </a:lnTo>
                <a:lnTo>
                  <a:pt x="238124" y="0"/>
                </a:lnTo>
                <a:lnTo>
                  <a:pt x="238124" y="437960"/>
                </a:lnTo>
                <a:close/>
              </a:path>
            </a:pathLst>
          </a:custGeom>
          <a:solidFill>
            <a:srgbClr val="FDBD4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4" name="Google Shape;54;p28"/>
          <p:cNvSpPr/>
          <p:nvPr/>
        </p:nvSpPr>
        <p:spPr>
          <a:xfrm>
            <a:off x="177057" y="5919413"/>
            <a:ext cx="238125" cy="762000"/>
          </a:xfrm>
          <a:custGeom>
            <a:rect b="b" l="l" r="r" t="t"/>
            <a:pathLst>
              <a:path extrusionOk="0" h="762000" w="238125">
                <a:moveTo>
                  <a:pt x="238124" y="761717"/>
                </a:moveTo>
                <a:lnTo>
                  <a:pt x="0" y="761717"/>
                </a:lnTo>
                <a:lnTo>
                  <a:pt x="0" y="0"/>
                </a:lnTo>
                <a:lnTo>
                  <a:pt x="238124" y="0"/>
                </a:lnTo>
                <a:lnTo>
                  <a:pt x="238124" y="761717"/>
                </a:lnTo>
                <a:close/>
              </a:path>
            </a:pathLst>
          </a:custGeom>
          <a:solidFill>
            <a:srgbClr val="E8676A"/>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5" name="Google Shape;55;p28"/>
          <p:cNvSpPr/>
          <p:nvPr/>
        </p:nvSpPr>
        <p:spPr>
          <a:xfrm>
            <a:off x="187762" y="4668374"/>
            <a:ext cx="228600" cy="1009650"/>
          </a:xfrm>
          <a:custGeom>
            <a:rect b="b" l="l" r="r" t="t"/>
            <a:pathLst>
              <a:path extrusionOk="0" h="1009650" w="228600">
                <a:moveTo>
                  <a:pt x="228600" y="1009207"/>
                </a:moveTo>
                <a:lnTo>
                  <a:pt x="0" y="1009207"/>
                </a:lnTo>
                <a:lnTo>
                  <a:pt x="0" y="0"/>
                </a:lnTo>
                <a:lnTo>
                  <a:pt x="228600" y="0"/>
                </a:lnTo>
                <a:lnTo>
                  <a:pt x="228600" y="1009207"/>
                </a:lnTo>
                <a:close/>
              </a:path>
            </a:pathLst>
          </a:custGeom>
          <a:solidFill>
            <a:srgbClr val="23879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6" name="Google Shape;56;p28"/>
          <p:cNvSpPr/>
          <p:nvPr/>
        </p:nvSpPr>
        <p:spPr>
          <a:xfrm>
            <a:off x="177057" y="3991576"/>
            <a:ext cx="238125" cy="438150"/>
          </a:xfrm>
          <a:custGeom>
            <a:rect b="b" l="l" r="r" t="t"/>
            <a:pathLst>
              <a:path extrusionOk="0" h="438150" w="238125">
                <a:moveTo>
                  <a:pt x="238124" y="437960"/>
                </a:moveTo>
                <a:lnTo>
                  <a:pt x="0" y="437960"/>
                </a:lnTo>
                <a:lnTo>
                  <a:pt x="0" y="0"/>
                </a:lnTo>
                <a:lnTo>
                  <a:pt x="238124" y="0"/>
                </a:lnTo>
                <a:lnTo>
                  <a:pt x="238124" y="437960"/>
                </a:lnTo>
                <a:close/>
              </a:path>
            </a:pathLst>
          </a:custGeom>
          <a:solidFill>
            <a:srgbClr val="FDBD4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7" name="Google Shape;57;p28"/>
          <p:cNvSpPr/>
          <p:nvPr/>
        </p:nvSpPr>
        <p:spPr>
          <a:xfrm>
            <a:off x="177057" y="2991337"/>
            <a:ext cx="238125" cy="762000"/>
          </a:xfrm>
          <a:custGeom>
            <a:rect b="b" l="l" r="r" t="t"/>
            <a:pathLst>
              <a:path extrusionOk="0" h="762000" w="238125">
                <a:moveTo>
                  <a:pt x="238124" y="761717"/>
                </a:moveTo>
                <a:lnTo>
                  <a:pt x="0" y="761717"/>
                </a:lnTo>
                <a:lnTo>
                  <a:pt x="0" y="0"/>
                </a:lnTo>
                <a:lnTo>
                  <a:pt x="238124" y="0"/>
                </a:lnTo>
                <a:lnTo>
                  <a:pt x="238124" y="761717"/>
                </a:lnTo>
                <a:close/>
              </a:path>
            </a:pathLst>
          </a:custGeom>
          <a:solidFill>
            <a:srgbClr val="E8676A"/>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8" name="Google Shape;58;p28"/>
          <p:cNvSpPr/>
          <p:nvPr/>
        </p:nvSpPr>
        <p:spPr>
          <a:xfrm>
            <a:off x="187762" y="1740299"/>
            <a:ext cx="228600" cy="1009650"/>
          </a:xfrm>
          <a:custGeom>
            <a:rect b="b" l="l" r="r" t="t"/>
            <a:pathLst>
              <a:path extrusionOk="0" h="1009650" w="228600">
                <a:moveTo>
                  <a:pt x="228600" y="1009207"/>
                </a:moveTo>
                <a:lnTo>
                  <a:pt x="0" y="1009207"/>
                </a:lnTo>
                <a:lnTo>
                  <a:pt x="0" y="0"/>
                </a:lnTo>
                <a:lnTo>
                  <a:pt x="228600" y="0"/>
                </a:lnTo>
                <a:lnTo>
                  <a:pt x="228600" y="1009207"/>
                </a:lnTo>
                <a:close/>
              </a:path>
            </a:pathLst>
          </a:custGeom>
          <a:solidFill>
            <a:srgbClr val="23879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9" name="Google Shape;59;p28"/>
          <p:cNvSpPr/>
          <p:nvPr/>
        </p:nvSpPr>
        <p:spPr>
          <a:xfrm>
            <a:off x="177057" y="1063501"/>
            <a:ext cx="238125" cy="438150"/>
          </a:xfrm>
          <a:custGeom>
            <a:rect b="b" l="l" r="r" t="t"/>
            <a:pathLst>
              <a:path extrusionOk="0" h="438150" w="238125">
                <a:moveTo>
                  <a:pt x="238124" y="437960"/>
                </a:moveTo>
                <a:lnTo>
                  <a:pt x="0" y="437960"/>
                </a:lnTo>
                <a:lnTo>
                  <a:pt x="0" y="0"/>
                </a:lnTo>
                <a:lnTo>
                  <a:pt x="238124" y="0"/>
                </a:lnTo>
                <a:lnTo>
                  <a:pt x="238124" y="437960"/>
                </a:lnTo>
                <a:close/>
              </a:path>
            </a:pathLst>
          </a:custGeom>
          <a:solidFill>
            <a:srgbClr val="FDBD4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0" name="Google Shape;60;p28"/>
          <p:cNvSpPr/>
          <p:nvPr/>
        </p:nvSpPr>
        <p:spPr>
          <a:xfrm>
            <a:off x="177057" y="63261"/>
            <a:ext cx="238125" cy="762000"/>
          </a:xfrm>
          <a:custGeom>
            <a:rect b="b" l="l" r="r" t="t"/>
            <a:pathLst>
              <a:path extrusionOk="0" h="762000" w="238125">
                <a:moveTo>
                  <a:pt x="238124" y="761717"/>
                </a:moveTo>
                <a:lnTo>
                  <a:pt x="0" y="761717"/>
                </a:lnTo>
                <a:lnTo>
                  <a:pt x="0" y="0"/>
                </a:lnTo>
                <a:lnTo>
                  <a:pt x="238124" y="0"/>
                </a:lnTo>
                <a:lnTo>
                  <a:pt x="238124" y="761717"/>
                </a:lnTo>
                <a:close/>
              </a:path>
            </a:pathLst>
          </a:custGeom>
          <a:solidFill>
            <a:srgbClr val="E8676A"/>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61" name="Google Shape;61;p28"/>
          <p:cNvPicPr preferRelativeResize="0"/>
          <p:nvPr/>
        </p:nvPicPr>
        <p:blipFill rotWithShape="1">
          <a:blip r:embed="rId1">
            <a:alphaModFix/>
          </a:blip>
          <a:srcRect b="0" l="0" r="0" t="0"/>
          <a:stretch/>
        </p:blipFill>
        <p:spPr>
          <a:xfrm>
            <a:off x="15011400" y="419100"/>
            <a:ext cx="2891670" cy="932139"/>
          </a:xfrm>
          <a:prstGeom prst="rect">
            <a:avLst/>
          </a:prstGeom>
          <a:noFill/>
          <a:ln>
            <a:noFill/>
          </a:ln>
        </p:spPr>
      </p:pic>
      <p:sp>
        <p:nvSpPr>
          <p:cNvPr id="62" name="Google Shape;62;p28"/>
          <p:cNvSpPr txBox="1"/>
          <p:nvPr/>
        </p:nvSpPr>
        <p:spPr>
          <a:xfrm>
            <a:off x="4876800" y="9180923"/>
            <a:ext cx="11049000" cy="738664"/>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chemeClr val="dk1"/>
              </a:buClr>
              <a:buSzPts val="1400"/>
              <a:buFont typeface="Arial"/>
              <a:buNone/>
            </a:pPr>
            <a:r>
              <a:rPr b="0" i="0" lang="de" sz="1400" u="none" cap="none" strike="noStrike">
                <a:solidFill>
                  <a:schemeClr val="dk1"/>
                </a:solidFill>
                <a:latin typeface="Arial"/>
                <a:ea typeface="Arial"/>
                <a:cs typeface="Arial"/>
                <a:sym typeface="Arial"/>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b="0" i="0" sz="1400" u="none" cap="none" strike="noStrike">
              <a:solidFill>
                <a:srgbClr val="000000"/>
              </a:solidFill>
              <a:latin typeface="Arial"/>
              <a:ea typeface="Arial"/>
              <a:cs typeface="Arial"/>
              <a:sym typeface="Arial"/>
            </a:endParaRPr>
          </a:p>
        </p:txBody>
      </p:sp>
      <p:pic>
        <p:nvPicPr>
          <p:cNvPr id="63" name="Google Shape;63;p28"/>
          <p:cNvPicPr preferRelativeResize="0"/>
          <p:nvPr/>
        </p:nvPicPr>
        <p:blipFill rotWithShape="1">
          <a:blip r:embed="rId2">
            <a:alphaModFix/>
          </a:blip>
          <a:srcRect b="0" l="0" r="0" t="0"/>
          <a:stretch/>
        </p:blipFill>
        <p:spPr>
          <a:xfrm>
            <a:off x="1447800" y="9243313"/>
            <a:ext cx="3200399" cy="676274"/>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 id="2147483664" r:id="rId12"/>
    <p:sldLayoutId id="2147483665"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3" name="Shape 133"/>
        <p:cNvGrpSpPr/>
        <p:nvPr/>
      </p:nvGrpSpPr>
      <p:grpSpPr>
        <a:xfrm>
          <a:off x="0" y="0"/>
          <a:ext cx="0" cy="0"/>
          <a:chOff x="0" y="0"/>
          <a:chExt cx="0" cy="0"/>
        </a:xfrm>
      </p:grpSpPr>
      <p:sp>
        <p:nvSpPr>
          <p:cNvPr id="134" name="Google Shape;134;p49"/>
          <p:cNvSpPr/>
          <p:nvPr/>
        </p:nvSpPr>
        <p:spPr>
          <a:xfrm>
            <a:off x="177057" y="9847729"/>
            <a:ext cx="238125" cy="438150"/>
          </a:xfrm>
          <a:custGeom>
            <a:rect b="b" l="l" r="r" t="t"/>
            <a:pathLst>
              <a:path extrusionOk="0" h="438150" w="238125">
                <a:moveTo>
                  <a:pt x="238124" y="437960"/>
                </a:moveTo>
                <a:lnTo>
                  <a:pt x="0" y="437960"/>
                </a:lnTo>
                <a:lnTo>
                  <a:pt x="0" y="0"/>
                </a:lnTo>
                <a:lnTo>
                  <a:pt x="238124" y="0"/>
                </a:lnTo>
                <a:lnTo>
                  <a:pt x="238124" y="437960"/>
                </a:lnTo>
                <a:close/>
              </a:path>
            </a:pathLst>
          </a:custGeom>
          <a:solidFill>
            <a:srgbClr val="FDBD4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5" name="Google Shape;135;p49"/>
          <p:cNvSpPr/>
          <p:nvPr/>
        </p:nvSpPr>
        <p:spPr>
          <a:xfrm>
            <a:off x="177057" y="8847488"/>
            <a:ext cx="238125" cy="762000"/>
          </a:xfrm>
          <a:custGeom>
            <a:rect b="b" l="l" r="r" t="t"/>
            <a:pathLst>
              <a:path extrusionOk="0" h="762000" w="238125">
                <a:moveTo>
                  <a:pt x="238124" y="761717"/>
                </a:moveTo>
                <a:lnTo>
                  <a:pt x="0" y="761717"/>
                </a:lnTo>
                <a:lnTo>
                  <a:pt x="0" y="0"/>
                </a:lnTo>
                <a:lnTo>
                  <a:pt x="238124" y="0"/>
                </a:lnTo>
                <a:lnTo>
                  <a:pt x="238124" y="761717"/>
                </a:lnTo>
                <a:close/>
              </a:path>
            </a:pathLst>
          </a:custGeom>
          <a:solidFill>
            <a:srgbClr val="E8676A"/>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6" name="Google Shape;136;p49"/>
          <p:cNvSpPr/>
          <p:nvPr/>
        </p:nvSpPr>
        <p:spPr>
          <a:xfrm>
            <a:off x="187762" y="7596451"/>
            <a:ext cx="228600" cy="1009650"/>
          </a:xfrm>
          <a:custGeom>
            <a:rect b="b" l="l" r="r" t="t"/>
            <a:pathLst>
              <a:path extrusionOk="0" h="1009650" w="228600">
                <a:moveTo>
                  <a:pt x="228600" y="1009207"/>
                </a:moveTo>
                <a:lnTo>
                  <a:pt x="0" y="1009207"/>
                </a:lnTo>
                <a:lnTo>
                  <a:pt x="0" y="0"/>
                </a:lnTo>
                <a:lnTo>
                  <a:pt x="228600" y="0"/>
                </a:lnTo>
                <a:lnTo>
                  <a:pt x="228600" y="1009207"/>
                </a:lnTo>
                <a:close/>
              </a:path>
            </a:pathLst>
          </a:custGeom>
          <a:solidFill>
            <a:srgbClr val="23879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7" name="Google Shape;137;p49"/>
          <p:cNvSpPr/>
          <p:nvPr/>
        </p:nvSpPr>
        <p:spPr>
          <a:xfrm>
            <a:off x="177057" y="6919654"/>
            <a:ext cx="238125" cy="438150"/>
          </a:xfrm>
          <a:custGeom>
            <a:rect b="b" l="l" r="r" t="t"/>
            <a:pathLst>
              <a:path extrusionOk="0" h="438150" w="238125">
                <a:moveTo>
                  <a:pt x="238124" y="437960"/>
                </a:moveTo>
                <a:lnTo>
                  <a:pt x="0" y="437960"/>
                </a:lnTo>
                <a:lnTo>
                  <a:pt x="0" y="0"/>
                </a:lnTo>
                <a:lnTo>
                  <a:pt x="238124" y="0"/>
                </a:lnTo>
                <a:lnTo>
                  <a:pt x="238124" y="437960"/>
                </a:lnTo>
                <a:close/>
              </a:path>
            </a:pathLst>
          </a:custGeom>
          <a:solidFill>
            <a:srgbClr val="FDBD4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8" name="Google Shape;138;p49"/>
          <p:cNvSpPr/>
          <p:nvPr/>
        </p:nvSpPr>
        <p:spPr>
          <a:xfrm>
            <a:off x="177057" y="5919413"/>
            <a:ext cx="238125" cy="762000"/>
          </a:xfrm>
          <a:custGeom>
            <a:rect b="b" l="l" r="r" t="t"/>
            <a:pathLst>
              <a:path extrusionOk="0" h="762000" w="238125">
                <a:moveTo>
                  <a:pt x="238124" y="761717"/>
                </a:moveTo>
                <a:lnTo>
                  <a:pt x="0" y="761717"/>
                </a:lnTo>
                <a:lnTo>
                  <a:pt x="0" y="0"/>
                </a:lnTo>
                <a:lnTo>
                  <a:pt x="238124" y="0"/>
                </a:lnTo>
                <a:lnTo>
                  <a:pt x="238124" y="761717"/>
                </a:lnTo>
                <a:close/>
              </a:path>
            </a:pathLst>
          </a:custGeom>
          <a:solidFill>
            <a:srgbClr val="E8676A"/>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9" name="Google Shape;139;p49"/>
          <p:cNvSpPr/>
          <p:nvPr/>
        </p:nvSpPr>
        <p:spPr>
          <a:xfrm>
            <a:off x="187762" y="4668374"/>
            <a:ext cx="228600" cy="1009650"/>
          </a:xfrm>
          <a:custGeom>
            <a:rect b="b" l="l" r="r" t="t"/>
            <a:pathLst>
              <a:path extrusionOk="0" h="1009650" w="228600">
                <a:moveTo>
                  <a:pt x="228600" y="1009207"/>
                </a:moveTo>
                <a:lnTo>
                  <a:pt x="0" y="1009207"/>
                </a:lnTo>
                <a:lnTo>
                  <a:pt x="0" y="0"/>
                </a:lnTo>
                <a:lnTo>
                  <a:pt x="228600" y="0"/>
                </a:lnTo>
                <a:lnTo>
                  <a:pt x="228600" y="1009207"/>
                </a:lnTo>
                <a:close/>
              </a:path>
            </a:pathLst>
          </a:custGeom>
          <a:solidFill>
            <a:srgbClr val="23879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0" name="Google Shape;140;p49"/>
          <p:cNvSpPr/>
          <p:nvPr/>
        </p:nvSpPr>
        <p:spPr>
          <a:xfrm>
            <a:off x="177057" y="3991576"/>
            <a:ext cx="238125" cy="438150"/>
          </a:xfrm>
          <a:custGeom>
            <a:rect b="b" l="l" r="r" t="t"/>
            <a:pathLst>
              <a:path extrusionOk="0" h="438150" w="238125">
                <a:moveTo>
                  <a:pt x="238124" y="437960"/>
                </a:moveTo>
                <a:lnTo>
                  <a:pt x="0" y="437960"/>
                </a:lnTo>
                <a:lnTo>
                  <a:pt x="0" y="0"/>
                </a:lnTo>
                <a:lnTo>
                  <a:pt x="238124" y="0"/>
                </a:lnTo>
                <a:lnTo>
                  <a:pt x="238124" y="437960"/>
                </a:lnTo>
                <a:close/>
              </a:path>
            </a:pathLst>
          </a:custGeom>
          <a:solidFill>
            <a:srgbClr val="FDBD4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1" name="Google Shape;141;p49"/>
          <p:cNvSpPr/>
          <p:nvPr/>
        </p:nvSpPr>
        <p:spPr>
          <a:xfrm>
            <a:off x="177057" y="2991337"/>
            <a:ext cx="238125" cy="762000"/>
          </a:xfrm>
          <a:custGeom>
            <a:rect b="b" l="l" r="r" t="t"/>
            <a:pathLst>
              <a:path extrusionOk="0" h="762000" w="238125">
                <a:moveTo>
                  <a:pt x="238124" y="761717"/>
                </a:moveTo>
                <a:lnTo>
                  <a:pt x="0" y="761717"/>
                </a:lnTo>
                <a:lnTo>
                  <a:pt x="0" y="0"/>
                </a:lnTo>
                <a:lnTo>
                  <a:pt x="238124" y="0"/>
                </a:lnTo>
                <a:lnTo>
                  <a:pt x="238124" y="761717"/>
                </a:lnTo>
                <a:close/>
              </a:path>
            </a:pathLst>
          </a:custGeom>
          <a:solidFill>
            <a:srgbClr val="E8676A"/>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2" name="Google Shape;142;p49"/>
          <p:cNvSpPr/>
          <p:nvPr/>
        </p:nvSpPr>
        <p:spPr>
          <a:xfrm>
            <a:off x="187762" y="1740299"/>
            <a:ext cx="228600" cy="1009650"/>
          </a:xfrm>
          <a:custGeom>
            <a:rect b="b" l="l" r="r" t="t"/>
            <a:pathLst>
              <a:path extrusionOk="0" h="1009650" w="228600">
                <a:moveTo>
                  <a:pt x="228600" y="1009207"/>
                </a:moveTo>
                <a:lnTo>
                  <a:pt x="0" y="1009207"/>
                </a:lnTo>
                <a:lnTo>
                  <a:pt x="0" y="0"/>
                </a:lnTo>
                <a:lnTo>
                  <a:pt x="228600" y="0"/>
                </a:lnTo>
                <a:lnTo>
                  <a:pt x="228600" y="1009207"/>
                </a:lnTo>
                <a:close/>
              </a:path>
            </a:pathLst>
          </a:custGeom>
          <a:solidFill>
            <a:srgbClr val="23879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3" name="Google Shape;143;p49"/>
          <p:cNvSpPr/>
          <p:nvPr/>
        </p:nvSpPr>
        <p:spPr>
          <a:xfrm>
            <a:off x="177057" y="1063501"/>
            <a:ext cx="238125" cy="438150"/>
          </a:xfrm>
          <a:custGeom>
            <a:rect b="b" l="l" r="r" t="t"/>
            <a:pathLst>
              <a:path extrusionOk="0" h="438150" w="238125">
                <a:moveTo>
                  <a:pt x="238124" y="437960"/>
                </a:moveTo>
                <a:lnTo>
                  <a:pt x="0" y="437960"/>
                </a:lnTo>
                <a:lnTo>
                  <a:pt x="0" y="0"/>
                </a:lnTo>
                <a:lnTo>
                  <a:pt x="238124" y="0"/>
                </a:lnTo>
                <a:lnTo>
                  <a:pt x="238124" y="437960"/>
                </a:lnTo>
                <a:close/>
              </a:path>
            </a:pathLst>
          </a:custGeom>
          <a:solidFill>
            <a:srgbClr val="FDBD4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4" name="Google Shape;144;p49"/>
          <p:cNvSpPr/>
          <p:nvPr/>
        </p:nvSpPr>
        <p:spPr>
          <a:xfrm>
            <a:off x="177057" y="63261"/>
            <a:ext cx="238125" cy="762000"/>
          </a:xfrm>
          <a:custGeom>
            <a:rect b="b" l="l" r="r" t="t"/>
            <a:pathLst>
              <a:path extrusionOk="0" h="762000" w="238125">
                <a:moveTo>
                  <a:pt x="238124" y="761717"/>
                </a:moveTo>
                <a:lnTo>
                  <a:pt x="0" y="761717"/>
                </a:lnTo>
                <a:lnTo>
                  <a:pt x="0" y="0"/>
                </a:lnTo>
                <a:lnTo>
                  <a:pt x="238124" y="0"/>
                </a:lnTo>
                <a:lnTo>
                  <a:pt x="238124" y="761717"/>
                </a:lnTo>
                <a:close/>
              </a:path>
            </a:pathLst>
          </a:custGeom>
          <a:solidFill>
            <a:srgbClr val="E8676A"/>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id="145" name="Google Shape;145;p49"/>
          <p:cNvPicPr preferRelativeResize="0"/>
          <p:nvPr/>
        </p:nvPicPr>
        <p:blipFill rotWithShape="1">
          <a:blip r:embed="rId1">
            <a:alphaModFix/>
          </a:blip>
          <a:srcRect b="0" l="0" r="0" t="0"/>
          <a:stretch/>
        </p:blipFill>
        <p:spPr>
          <a:xfrm>
            <a:off x="15011400" y="419100"/>
            <a:ext cx="2891670" cy="932139"/>
          </a:xfrm>
          <a:prstGeom prst="rect">
            <a:avLst/>
          </a:prstGeom>
          <a:noFill/>
          <a:ln>
            <a:noFill/>
          </a:ln>
        </p:spPr>
      </p:pic>
      <p:sp>
        <p:nvSpPr>
          <p:cNvPr id="146" name="Google Shape;146;p49"/>
          <p:cNvSpPr txBox="1"/>
          <p:nvPr/>
        </p:nvSpPr>
        <p:spPr>
          <a:xfrm>
            <a:off x="4876800" y="9180923"/>
            <a:ext cx="11049000" cy="738664"/>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400"/>
              <a:buFont typeface="Arial"/>
              <a:buNone/>
            </a:pPr>
            <a:r>
              <a:rPr b="0" i="0" lang="de" sz="1400" u="none" cap="none" strike="noStrike">
                <a:solidFill>
                  <a:srgbClr val="000000"/>
                </a:solidFill>
                <a:latin typeface="Arial"/>
                <a:ea typeface="Arial"/>
                <a:cs typeface="Arial"/>
                <a:sym typeface="Arial"/>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a:p>
        </p:txBody>
      </p:sp>
      <p:pic>
        <p:nvPicPr>
          <p:cNvPr id="147" name="Google Shape;147;p49"/>
          <p:cNvPicPr preferRelativeResize="0"/>
          <p:nvPr/>
        </p:nvPicPr>
        <p:blipFill rotWithShape="1">
          <a:blip r:embed="rId2">
            <a:alphaModFix/>
          </a:blip>
          <a:srcRect b="0" l="0" r="0" t="0"/>
          <a:stretch/>
        </p:blipFill>
        <p:spPr>
          <a:xfrm>
            <a:off x="1447800" y="9243313"/>
            <a:ext cx="3200399" cy="676274"/>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0.xml"/><Relationship Id="rId3" Type="http://schemas.openxmlformats.org/officeDocument/2006/relationships/image" Target="../media/image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1"/>
          <p:cNvSpPr txBox="1"/>
          <p:nvPr/>
        </p:nvSpPr>
        <p:spPr>
          <a:xfrm>
            <a:off x="1733550" y="6591300"/>
            <a:ext cx="14820900" cy="138499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800"/>
              <a:buFont typeface="Arial"/>
              <a:buNone/>
            </a:pPr>
            <a:r>
              <a:rPr b="1" i="0" lang="de" sz="4800" u="none" cap="none" strike="noStrike">
                <a:solidFill>
                  <a:srgbClr val="E7686A"/>
                </a:solidFill>
                <a:latin typeface="Calibri"/>
                <a:ea typeface="Calibri"/>
                <a:cs typeface="Calibri"/>
                <a:sym typeface="Calibri"/>
              </a:rPr>
              <a:t>Text-Mining</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5"/>
              </a:spcBef>
              <a:spcAft>
                <a:spcPts val="0"/>
              </a:spcAft>
              <a:buClr>
                <a:srgbClr val="000000"/>
              </a:buClr>
              <a:buSzPts val="3600"/>
              <a:buFont typeface="Arial"/>
              <a:buNone/>
            </a:pPr>
            <a:r>
              <a:rPr b="1" i="0" lang="de" sz="3600" u="none" cap="none" strike="noStrike">
                <a:solidFill>
                  <a:srgbClr val="E7686A"/>
                </a:solidFill>
                <a:latin typeface="Calibri"/>
                <a:ea typeface="Calibri"/>
                <a:cs typeface="Calibri"/>
                <a:sym typeface="Calibri"/>
              </a:rPr>
              <a:t>Von [Partner]</a:t>
            </a:r>
            <a:endParaRPr b="1" i="0" sz="3200" u="none" cap="none" strike="noStrike">
              <a:solidFill>
                <a:srgbClr val="E7686A"/>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10"/>
          <p:cNvSpPr txBox="1"/>
          <p:nvPr/>
        </p:nvSpPr>
        <p:spPr>
          <a:xfrm>
            <a:off x="1447800" y="1411535"/>
            <a:ext cx="9220200" cy="1385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1" i="0" lang="de" sz="4400" u="none" cap="none" strike="noStrike">
                <a:solidFill>
                  <a:srgbClr val="E7686A"/>
                </a:solidFill>
                <a:latin typeface="Calibri"/>
                <a:ea typeface="Calibri"/>
                <a:cs typeface="Calibri"/>
                <a:sym typeface="Calibri"/>
              </a:rPr>
              <a:t>Einheit 2: Text-Mining Techniken</a:t>
            </a:r>
            <a:endParaRPr b="1" i="0" sz="4400" u="none" cap="none" strike="noStrike">
              <a:solidFill>
                <a:srgbClr val="E7686A"/>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4000"/>
              <a:buFont typeface="Arial"/>
              <a:buNone/>
            </a:pPr>
            <a:r>
              <a:t/>
            </a:r>
            <a:endParaRPr b="1" i="0" sz="4000" u="none" cap="none" strike="noStrike">
              <a:solidFill>
                <a:srgbClr val="E7686A"/>
              </a:solidFill>
              <a:latin typeface="Calibri"/>
              <a:ea typeface="Calibri"/>
              <a:cs typeface="Calibri"/>
              <a:sym typeface="Calibri"/>
            </a:endParaRPr>
          </a:p>
        </p:txBody>
      </p:sp>
      <p:sp>
        <p:nvSpPr>
          <p:cNvPr id="308" name="Google Shape;308;p10"/>
          <p:cNvSpPr txBox="1"/>
          <p:nvPr/>
        </p:nvSpPr>
        <p:spPr>
          <a:xfrm>
            <a:off x="1600200" y="2270637"/>
            <a:ext cx="10040186"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de" sz="2800" u="none" cap="none" strike="noStrike">
                <a:solidFill>
                  <a:srgbClr val="238791"/>
                </a:solidFill>
                <a:latin typeface="Calibri"/>
                <a:ea typeface="Calibri"/>
                <a:cs typeface="Calibri"/>
                <a:sym typeface="Calibri"/>
              </a:rPr>
              <a:t>Textdarstellung</a:t>
            </a:r>
            <a:endParaRPr b="1" i="0" sz="2800" u="none" cap="none" strike="noStrike">
              <a:solidFill>
                <a:srgbClr val="238791"/>
              </a:solidFill>
              <a:latin typeface="Calibri"/>
              <a:ea typeface="Calibri"/>
              <a:cs typeface="Calibri"/>
              <a:sym typeface="Calibri"/>
            </a:endParaRPr>
          </a:p>
        </p:txBody>
      </p:sp>
      <p:sp>
        <p:nvSpPr>
          <p:cNvPr id="309" name="Google Shape;309;p10"/>
          <p:cNvSpPr txBox="1"/>
          <p:nvPr/>
        </p:nvSpPr>
        <p:spPr>
          <a:xfrm>
            <a:off x="1586959" y="5333152"/>
            <a:ext cx="15180900" cy="3096900"/>
          </a:xfrm>
          <a:prstGeom prst="rect">
            <a:avLst/>
          </a:prstGeom>
          <a:noFill/>
          <a:ln>
            <a:noFill/>
          </a:ln>
        </p:spPr>
        <p:txBody>
          <a:bodyPr anchorCtr="0" anchor="t" bIns="45700" lIns="91425" spcFirstLastPara="1" rIns="91425" wrap="square" tIns="45700">
            <a:spAutoFit/>
          </a:bodyPr>
          <a:lstStyle/>
          <a:p>
            <a:pPr indent="-457200" lvl="0" marL="457200" marR="0" rtl="0" algn="l">
              <a:lnSpc>
                <a:spcPct val="107000"/>
              </a:lnSpc>
              <a:spcBef>
                <a:spcPts val="0"/>
              </a:spcBef>
              <a:spcAft>
                <a:spcPts val="0"/>
              </a:spcAft>
              <a:buClr>
                <a:schemeClr val="dk1"/>
              </a:buClr>
              <a:buSzPts val="3200"/>
              <a:buFont typeface="Arial"/>
              <a:buChar char="•"/>
            </a:pPr>
            <a:r>
              <a:rPr b="0" i="0" lang="de" sz="3200" u="none" cap="none" strike="noStrike">
                <a:solidFill>
                  <a:schemeClr val="dk1"/>
                </a:solidFill>
                <a:latin typeface="Calibri"/>
                <a:ea typeface="Calibri"/>
                <a:cs typeface="Calibri"/>
                <a:sym typeface="Calibri"/>
              </a:rPr>
              <a:t>Das Ziel der Textdarstellung ist es, eine gute Darstellung zu konstruieren, die für </a:t>
            </a:r>
            <a:r>
              <a:rPr b="1" i="0" lang="de" sz="3200" u="none" cap="none" strike="noStrike">
                <a:solidFill>
                  <a:schemeClr val="dk1"/>
                </a:solidFill>
                <a:latin typeface="Calibri"/>
                <a:ea typeface="Calibri"/>
                <a:cs typeface="Calibri"/>
                <a:sym typeface="Calibri"/>
              </a:rPr>
              <a:t>bestimmte </a:t>
            </a:r>
            <a:r>
              <a:rPr b="1" lang="de" sz="3200">
                <a:solidFill>
                  <a:schemeClr val="dk1"/>
                </a:solidFill>
                <a:latin typeface="Calibri"/>
                <a:ea typeface="Calibri"/>
                <a:cs typeface="Calibri"/>
                <a:sym typeface="Calibri"/>
              </a:rPr>
              <a:t>NLP-A</a:t>
            </a:r>
            <a:r>
              <a:rPr b="1" i="0" lang="de" sz="3200" u="none" cap="none" strike="noStrike">
                <a:solidFill>
                  <a:schemeClr val="dk1"/>
                </a:solidFill>
                <a:latin typeface="Calibri"/>
                <a:ea typeface="Calibri"/>
                <a:cs typeface="Calibri"/>
                <a:sym typeface="Calibri"/>
              </a:rPr>
              <a:t>ufgaben geeignet ist</a:t>
            </a:r>
            <a:r>
              <a:rPr b="0" i="0" lang="de" sz="3200" u="none" cap="none" strike="noStrike">
                <a:solidFill>
                  <a:schemeClr val="dk1"/>
                </a:solidFill>
                <a:latin typeface="Calibri"/>
                <a:ea typeface="Calibri"/>
                <a:cs typeface="Calibri"/>
                <a:sym typeface="Calibri"/>
              </a:rPr>
              <a:t>:</a:t>
            </a:r>
            <a:endParaRPr b="0" i="0" sz="1400" u="none" cap="none" strike="noStrike">
              <a:solidFill>
                <a:schemeClr val="dk1"/>
              </a:solidFill>
              <a:latin typeface="Arial"/>
              <a:ea typeface="Arial"/>
              <a:cs typeface="Arial"/>
              <a:sym typeface="Arial"/>
            </a:endParaRPr>
          </a:p>
          <a:p>
            <a:pPr indent="-457200" lvl="0" marL="457200" marR="0" rtl="0" algn="l">
              <a:lnSpc>
                <a:spcPct val="107000"/>
              </a:lnSpc>
              <a:spcBef>
                <a:spcPts val="0"/>
              </a:spcBef>
              <a:spcAft>
                <a:spcPts val="0"/>
              </a:spcAft>
              <a:buClr>
                <a:schemeClr val="dk1"/>
              </a:buClr>
              <a:buSzPts val="3200"/>
              <a:buFont typeface="Noto Sans Symbols"/>
              <a:buChar char="⮚"/>
            </a:pPr>
            <a:r>
              <a:rPr b="0" i="0" lang="de" sz="3200" u="none" cap="none" strike="noStrike">
                <a:solidFill>
                  <a:schemeClr val="dk1"/>
                </a:solidFill>
                <a:latin typeface="Calibri"/>
                <a:ea typeface="Calibri"/>
                <a:cs typeface="Calibri"/>
                <a:sym typeface="Calibri"/>
              </a:rPr>
              <a:t>Für die</a:t>
            </a:r>
            <a:r>
              <a:rPr b="1" i="0" lang="de" sz="3200" u="none" cap="none" strike="noStrike">
                <a:solidFill>
                  <a:schemeClr val="dk1"/>
                </a:solidFill>
                <a:latin typeface="Calibri"/>
                <a:ea typeface="Calibri"/>
                <a:cs typeface="Calibri"/>
                <a:sym typeface="Calibri"/>
              </a:rPr>
              <a:t> Stimmungsanalyse </a:t>
            </a:r>
            <a:r>
              <a:rPr b="0" i="0" lang="de" sz="3200" u="none" cap="none" strike="noStrike">
                <a:solidFill>
                  <a:schemeClr val="dk1"/>
                </a:solidFill>
                <a:latin typeface="Calibri"/>
                <a:ea typeface="Calibri"/>
                <a:cs typeface="Calibri"/>
                <a:sym typeface="Calibri"/>
              </a:rPr>
              <a:t>ist es notwendig mehr emotionale Attribute zu verkörpern.</a:t>
            </a:r>
            <a:endParaRPr b="0" i="0" sz="1400" u="none" cap="none" strike="noStrike">
              <a:solidFill>
                <a:schemeClr val="dk1"/>
              </a:solidFill>
              <a:latin typeface="Arial"/>
              <a:ea typeface="Arial"/>
              <a:cs typeface="Arial"/>
              <a:sym typeface="Arial"/>
            </a:endParaRPr>
          </a:p>
          <a:p>
            <a:pPr indent="-457200" lvl="0" marL="457200" marR="0" rtl="0" algn="l">
              <a:lnSpc>
                <a:spcPct val="107000"/>
              </a:lnSpc>
              <a:spcBef>
                <a:spcPts val="0"/>
              </a:spcBef>
              <a:spcAft>
                <a:spcPts val="0"/>
              </a:spcAft>
              <a:buClr>
                <a:schemeClr val="dk1"/>
              </a:buClr>
              <a:buSzPts val="3200"/>
              <a:buFont typeface="Noto Sans Symbols"/>
              <a:buChar char="⮚"/>
            </a:pPr>
            <a:r>
              <a:rPr b="0" i="0" lang="de" sz="3200" u="none" cap="none" strike="noStrike">
                <a:solidFill>
                  <a:schemeClr val="dk1"/>
                </a:solidFill>
                <a:latin typeface="Calibri"/>
                <a:ea typeface="Calibri"/>
                <a:cs typeface="Calibri"/>
                <a:sym typeface="Calibri"/>
              </a:rPr>
              <a:t>Für Aufgaben </a:t>
            </a:r>
            <a:r>
              <a:rPr b="1" i="0" lang="de" sz="3200" u="none" cap="none" strike="noStrike">
                <a:solidFill>
                  <a:schemeClr val="dk1"/>
                </a:solidFill>
                <a:latin typeface="Calibri"/>
                <a:ea typeface="Calibri"/>
                <a:cs typeface="Calibri"/>
                <a:sym typeface="Calibri"/>
              </a:rPr>
              <a:t>zur Themenerkennung </a:t>
            </a:r>
            <a:r>
              <a:rPr b="0" i="0" lang="de" sz="3200" u="none" cap="none" strike="noStrike">
                <a:solidFill>
                  <a:schemeClr val="dk1"/>
                </a:solidFill>
                <a:latin typeface="Calibri"/>
                <a:ea typeface="Calibri"/>
                <a:cs typeface="Calibri"/>
                <a:sym typeface="Calibri"/>
              </a:rPr>
              <a:t>und -</a:t>
            </a:r>
            <a:r>
              <a:rPr b="1" i="0" lang="de" sz="3200" u="none" cap="none" strike="noStrike">
                <a:solidFill>
                  <a:schemeClr val="dk1"/>
                </a:solidFill>
                <a:latin typeface="Calibri"/>
                <a:ea typeface="Calibri"/>
                <a:cs typeface="Calibri"/>
                <a:sym typeface="Calibri"/>
              </a:rPr>
              <a:t>verfolgung </a:t>
            </a:r>
            <a:r>
              <a:rPr b="0" i="0" lang="de" sz="3200" u="none" cap="none" strike="noStrike">
                <a:solidFill>
                  <a:schemeClr val="dk1"/>
                </a:solidFill>
                <a:latin typeface="Calibri"/>
                <a:ea typeface="Calibri"/>
                <a:cs typeface="Calibri"/>
                <a:sym typeface="Calibri"/>
              </a:rPr>
              <a:t>müssen mehr Ereignisbeschreibungsinformationen eingebettet werden.</a:t>
            </a:r>
            <a:endParaRPr b="0" i="0" sz="1400" u="none" cap="none" strike="noStrike">
              <a:solidFill>
                <a:schemeClr val="dk1"/>
              </a:solidFill>
              <a:latin typeface="Arial"/>
              <a:ea typeface="Arial"/>
              <a:cs typeface="Arial"/>
              <a:sym typeface="Arial"/>
            </a:endParaRPr>
          </a:p>
          <a:p>
            <a:pPr indent="-190500" lvl="0" marL="342900" marR="0" rtl="0" algn="l">
              <a:lnSpc>
                <a:spcPct val="150000"/>
              </a:lnSpc>
              <a:spcBef>
                <a:spcPts val="0"/>
              </a:spcBef>
              <a:spcAft>
                <a:spcPts val="0"/>
              </a:spcAft>
              <a:buClr>
                <a:schemeClr val="dk1"/>
              </a:buClr>
              <a:buSzPts val="2400"/>
              <a:buFont typeface="Noto Sans Symbols"/>
              <a:buNone/>
            </a:pPr>
            <a:r>
              <a:t/>
            </a:r>
            <a:endParaRPr b="0" i="0" sz="2400" u="none" cap="none" strike="noStrike">
              <a:solidFill>
                <a:schemeClr val="dk1"/>
              </a:solidFill>
              <a:latin typeface="Calibri"/>
              <a:ea typeface="Calibri"/>
              <a:cs typeface="Calibri"/>
              <a:sym typeface="Calibri"/>
            </a:endParaRPr>
          </a:p>
        </p:txBody>
      </p:sp>
      <p:sp>
        <p:nvSpPr>
          <p:cNvPr id="310" name="Google Shape;310;p10"/>
          <p:cNvSpPr txBox="1"/>
          <p:nvPr/>
        </p:nvSpPr>
        <p:spPr>
          <a:xfrm>
            <a:off x="1409700" y="2627893"/>
            <a:ext cx="15468600" cy="2726988"/>
          </a:xfrm>
          <a:prstGeom prst="rect">
            <a:avLst/>
          </a:prstGeom>
          <a:noFill/>
          <a:ln>
            <a:noFill/>
          </a:ln>
        </p:spPr>
        <p:txBody>
          <a:bodyPr anchorCtr="0" anchor="t" bIns="45700" lIns="91425" spcFirstLastPara="1" rIns="91425" wrap="square" tIns="45700">
            <a:spAutoFit/>
          </a:bodyPr>
          <a:lstStyle/>
          <a:p>
            <a:pPr indent="-457200" lvl="0" marL="457200" marR="0" rtl="0" algn="l">
              <a:lnSpc>
                <a:spcPct val="107000"/>
              </a:lnSpc>
              <a:spcBef>
                <a:spcPts val="0"/>
              </a:spcBef>
              <a:spcAft>
                <a:spcPts val="0"/>
              </a:spcAft>
              <a:buClr>
                <a:schemeClr val="dk1"/>
              </a:buClr>
              <a:buSzPts val="3200"/>
              <a:buFont typeface="Arial"/>
              <a:buChar char="•"/>
            </a:pPr>
            <a:r>
              <a:rPr b="0" i="0" lang="de" sz="3200" u="none" cap="none" strike="noStrike">
                <a:solidFill>
                  <a:schemeClr val="dk1"/>
                </a:solidFill>
                <a:latin typeface="Calibri"/>
                <a:ea typeface="Calibri"/>
                <a:cs typeface="Calibri"/>
                <a:sym typeface="Calibri"/>
              </a:rPr>
              <a:t>Das Ziel von </a:t>
            </a:r>
            <a:r>
              <a:rPr b="1" i="0" lang="de" sz="3200" u="none" cap="none" strike="noStrike">
                <a:solidFill>
                  <a:schemeClr val="dk1"/>
                </a:solidFill>
                <a:latin typeface="Calibri"/>
                <a:ea typeface="Calibri"/>
                <a:cs typeface="Calibri"/>
                <a:sym typeface="Calibri"/>
              </a:rPr>
              <a:t>Deep Learning für die Textdarstellung (Text Representation) </a:t>
            </a:r>
            <a:r>
              <a:rPr b="0" i="0" lang="de" sz="3200" u="none" cap="none" strike="noStrike">
                <a:solidFill>
                  <a:schemeClr val="dk1"/>
                </a:solidFill>
                <a:latin typeface="Calibri"/>
                <a:ea typeface="Calibri"/>
                <a:cs typeface="Calibri"/>
                <a:sym typeface="Calibri"/>
              </a:rPr>
              <a:t>ist es, niedrigdimensionale, dichte Textvektoren mit unterschiedlicher Granularität durch maschinelles Lernen zu erlernen.</a:t>
            </a:r>
            <a:endParaRPr b="0" i="0" sz="1400" u="none" cap="none" strike="noStrike">
              <a:solidFill>
                <a:schemeClr val="dk1"/>
              </a:solidFill>
              <a:latin typeface="Arial"/>
              <a:ea typeface="Arial"/>
              <a:cs typeface="Arial"/>
              <a:sym typeface="Arial"/>
            </a:endParaRPr>
          </a:p>
          <a:p>
            <a:pPr indent="-457200" lvl="0" marL="457200" marR="0" rtl="0" algn="l">
              <a:lnSpc>
                <a:spcPct val="107000"/>
              </a:lnSpc>
              <a:spcBef>
                <a:spcPts val="0"/>
              </a:spcBef>
              <a:spcAft>
                <a:spcPts val="0"/>
              </a:spcAft>
              <a:buClr>
                <a:schemeClr val="dk1"/>
              </a:buClr>
              <a:buSzPts val="3200"/>
              <a:buFont typeface="Arial"/>
              <a:buChar char="•"/>
            </a:pPr>
            <a:r>
              <a:rPr b="0" i="0" lang="de" sz="3200" u="none" cap="none" strike="noStrike">
                <a:solidFill>
                  <a:schemeClr val="dk1"/>
                </a:solidFill>
                <a:latin typeface="Calibri"/>
                <a:ea typeface="Calibri"/>
                <a:cs typeface="Calibri"/>
                <a:sym typeface="Calibri"/>
              </a:rPr>
              <a:t>Das </a:t>
            </a:r>
            <a:r>
              <a:rPr b="1" i="0" lang="de" sz="3200" u="none" cap="none" strike="noStrike">
                <a:solidFill>
                  <a:schemeClr val="dk1"/>
                </a:solidFill>
                <a:latin typeface="Calibri"/>
                <a:ea typeface="Calibri"/>
                <a:cs typeface="Calibri"/>
                <a:sym typeface="Calibri"/>
              </a:rPr>
              <a:t>Bag-of-Words-Modell </a:t>
            </a:r>
            <a:r>
              <a:rPr b="0" i="0" lang="de" sz="3200" u="none" cap="none" strike="noStrike">
                <a:solidFill>
                  <a:schemeClr val="dk1"/>
                </a:solidFill>
                <a:latin typeface="Calibri"/>
                <a:ea typeface="Calibri"/>
                <a:cs typeface="Calibri"/>
                <a:sym typeface="Calibri"/>
              </a:rPr>
              <a:t>ist die beliebteste Textdarstellungsmethode bei Text-Data-Mining-Aufgaben wie z.B. der Textklassifizierung und der Stimmungsanalyse.</a:t>
            </a:r>
            <a:endParaRPr b="0" i="0" sz="1400" u="none" cap="none" strike="noStrike">
              <a:solidFill>
                <a:schemeClr val="dk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p11"/>
          <p:cNvSpPr txBox="1"/>
          <p:nvPr/>
        </p:nvSpPr>
        <p:spPr>
          <a:xfrm>
            <a:off x="1447800" y="1411535"/>
            <a:ext cx="9220200" cy="1385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1" i="0" lang="de" sz="4400" u="none" cap="none" strike="noStrike">
                <a:solidFill>
                  <a:srgbClr val="E7686A"/>
                </a:solidFill>
                <a:latin typeface="Calibri"/>
                <a:ea typeface="Calibri"/>
                <a:cs typeface="Calibri"/>
                <a:sym typeface="Calibri"/>
              </a:rPr>
              <a:t>Einheit 2: Text-Mining Techniken</a:t>
            </a:r>
            <a:endParaRPr b="1" i="0" sz="4400" u="none" cap="none" strike="noStrike">
              <a:solidFill>
                <a:srgbClr val="E7686A"/>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4000"/>
              <a:buFont typeface="Arial"/>
              <a:buNone/>
            </a:pPr>
            <a:r>
              <a:t/>
            </a:r>
            <a:endParaRPr b="1" i="0" sz="4000" u="none" cap="none" strike="noStrike">
              <a:solidFill>
                <a:srgbClr val="E7686A"/>
              </a:solidFill>
              <a:latin typeface="Calibri"/>
              <a:ea typeface="Calibri"/>
              <a:cs typeface="Calibri"/>
              <a:sym typeface="Calibri"/>
            </a:endParaRPr>
          </a:p>
        </p:txBody>
      </p:sp>
      <p:sp>
        <p:nvSpPr>
          <p:cNvPr id="316" name="Google Shape;316;p11"/>
          <p:cNvSpPr txBox="1"/>
          <p:nvPr/>
        </p:nvSpPr>
        <p:spPr>
          <a:xfrm>
            <a:off x="1447800" y="2280178"/>
            <a:ext cx="10040186"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de" sz="2800" u="none" cap="none" strike="noStrike">
                <a:solidFill>
                  <a:srgbClr val="238791"/>
                </a:solidFill>
                <a:latin typeface="Calibri"/>
                <a:ea typeface="Calibri"/>
                <a:cs typeface="Calibri"/>
                <a:sym typeface="Calibri"/>
              </a:rPr>
              <a:t>Textklassifizierung</a:t>
            </a:r>
            <a:endParaRPr b="1" i="0" sz="2800" u="none" cap="none" strike="noStrike">
              <a:solidFill>
                <a:srgbClr val="238791"/>
              </a:solidFill>
              <a:latin typeface="Calibri"/>
              <a:ea typeface="Calibri"/>
              <a:cs typeface="Calibri"/>
              <a:sym typeface="Calibri"/>
            </a:endParaRPr>
          </a:p>
        </p:txBody>
      </p:sp>
      <p:sp>
        <p:nvSpPr>
          <p:cNvPr id="317" name="Google Shape;317;p11"/>
          <p:cNvSpPr txBox="1"/>
          <p:nvPr/>
        </p:nvSpPr>
        <p:spPr>
          <a:xfrm>
            <a:off x="1447800" y="3106143"/>
            <a:ext cx="15163800" cy="2200049"/>
          </a:xfrm>
          <a:prstGeom prst="rect">
            <a:avLst/>
          </a:prstGeom>
          <a:noFill/>
          <a:ln>
            <a:noFill/>
          </a:ln>
        </p:spPr>
        <p:txBody>
          <a:bodyPr anchorCtr="0" anchor="t" bIns="45700" lIns="91425" spcFirstLastPara="1" rIns="91425" wrap="square" tIns="45700">
            <a:spAutoFit/>
          </a:bodyPr>
          <a:lstStyle/>
          <a:p>
            <a:pPr indent="-457200" lvl="0" marL="457200" marR="0" rtl="0" algn="l">
              <a:lnSpc>
                <a:spcPct val="107000"/>
              </a:lnSpc>
              <a:spcBef>
                <a:spcPts val="0"/>
              </a:spcBef>
              <a:spcAft>
                <a:spcPts val="0"/>
              </a:spcAft>
              <a:buClr>
                <a:schemeClr val="dk1"/>
              </a:buClr>
              <a:buSzPts val="3200"/>
              <a:buFont typeface="Arial"/>
              <a:buChar char="•"/>
            </a:pPr>
            <a:r>
              <a:rPr b="0" i="0" lang="de" sz="3200" u="none" cap="none" strike="noStrike">
                <a:solidFill>
                  <a:schemeClr val="dk1"/>
                </a:solidFill>
                <a:latin typeface="Calibri"/>
                <a:ea typeface="Calibri"/>
                <a:cs typeface="Calibri"/>
                <a:sym typeface="Calibri"/>
              </a:rPr>
              <a:t>Bei der Textklassifizierung muss ein Dokument für Klassifikationsalgorithmen korrekt und effizient dargestellt (repräsentiert) werden.</a:t>
            </a:r>
            <a:endParaRPr b="0" i="0" sz="1400" u="none" cap="none" strike="noStrike">
              <a:solidFill>
                <a:schemeClr val="dk1"/>
              </a:solidFill>
              <a:latin typeface="Arial"/>
              <a:ea typeface="Arial"/>
              <a:cs typeface="Arial"/>
              <a:sym typeface="Arial"/>
            </a:endParaRPr>
          </a:p>
          <a:p>
            <a:pPr indent="-457200" lvl="0" marL="457200" marR="0" rtl="0" algn="l">
              <a:lnSpc>
                <a:spcPct val="107000"/>
              </a:lnSpc>
              <a:spcBef>
                <a:spcPts val="0"/>
              </a:spcBef>
              <a:spcAft>
                <a:spcPts val="0"/>
              </a:spcAft>
              <a:buClr>
                <a:schemeClr val="dk1"/>
              </a:buClr>
              <a:buSzPts val="3200"/>
              <a:buFont typeface="Arial"/>
              <a:buChar char="•"/>
            </a:pPr>
            <a:r>
              <a:rPr b="0" i="0" lang="de" sz="3200" u="none" cap="none" strike="noStrike">
                <a:solidFill>
                  <a:schemeClr val="dk1"/>
                </a:solidFill>
                <a:latin typeface="Calibri"/>
                <a:ea typeface="Calibri"/>
                <a:cs typeface="Calibri"/>
                <a:sym typeface="Calibri"/>
              </a:rPr>
              <a:t>Die Wahl eines Textdarstellungsverfahrens hängt von der Wahl des Klassifikationsalgorithmus ab.</a:t>
            </a:r>
            <a:endParaRPr b="0" i="0" sz="1400" u="none" cap="none" strike="noStrike">
              <a:solidFill>
                <a:schemeClr val="dk1"/>
              </a:solidFill>
              <a:latin typeface="Arial"/>
              <a:ea typeface="Arial"/>
              <a:cs typeface="Arial"/>
              <a:sym typeface="Arial"/>
            </a:endParaRPr>
          </a:p>
        </p:txBody>
      </p:sp>
      <p:pic>
        <p:nvPicPr>
          <p:cNvPr id="318" name="Google Shape;318;p11"/>
          <p:cNvPicPr preferRelativeResize="0"/>
          <p:nvPr/>
        </p:nvPicPr>
        <p:blipFill rotWithShape="1">
          <a:blip r:embed="rId3">
            <a:alphaModFix/>
          </a:blip>
          <a:srcRect b="0" l="0" r="0" t="0"/>
          <a:stretch/>
        </p:blipFill>
        <p:spPr>
          <a:xfrm>
            <a:off x="2819400" y="6108858"/>
            <a:ext cx="8383607" cy="1387287"/>
          </a:xfrm>
          <a:prstGeom prst="rect">
            <a:avLst/>
          </a:prstGeom>
          <a:noFill/>
          <a:ln>
            <a:noFill/>
          </a:ln>
        </p:spPr>
      </p:pic>
      <p:sp>
        <p:nvSpPr>
          <p:cNvPr id="319" name="Google Shape;319;p11"/>
          <p:cNvSpPr txBox="1"/>
          <p:nvPr/>
        </p:nvSpPr>
        <p:spPr>
          <a:xfrm>
            <a:off x="2362200" y="7509926"/>
            <a:ext cx="11758872" cy="70784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de" sz="2000" u="none" cap="none" strike="noStrike">
                <a:solidFill>
                  <a:schemeClr val="dk1"/>
                </a:solidFill>
                <a:latin typeface="Calibri"/>
                <a:ea typeface="Calibri"/>
                <a:cs typeface="Calibri"/>
                <a:sym typeface="Calibri"/>
              </a:rPr>
              <a:t>Die Hauptkomponenten der Textklassifizierung basierend auf traditionellem maschinellem Lernen</a:t>
            </a:r>
            <a:endParaRPr/>
          </a:p>
          <a:p>
            <a:pPr indent="0" lvl="0" marL="0" marR="0" rtl="0" algn="l">
              <a:lnSpc>
                <a:spcPct val="100000"/>
              </a:lnSpc>
              <a:spcBef>
                <a:spcPts val="0"/>
              </a:spcBef>
              <a:spcAft>
                <a:spcPts val="0"/>
              </a:spcAft>
              <a:buNone/>
            </a:pPr>
            <a:r>
              <a:rPr b="0" i="0" lang="de" sz="2000" u="none" cap="none" strike="noStrike">
                <a:solidFill>
                  <a:schemeClr val="dk1"/>
                </a:solidFill>
                <a:latin typeface="Calibri"/>
                <a:ea typeface="Calibri"/>
                <a:cs typeface="Calibri"/>
                <a:sym typeface="Calibri"/>
              </a:rPr>
              <a:t>Text Repräsentation &gt; Funktionsauswahl &gt; Klassifizierung</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p12"/>
          <p:cNvSpPr txBox="1"/>
          <p:nvPr/>
        </p:nvSpPr>
        <p:spPr>
          <a:xfrm>
            <a:off x="1422400" y="1085507"/>
            <a:ext cx="9220200" cy="1385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1" i="0" lang="de" sz="4400" u="none" cap="none" strike="noStrike">
                <a:solidFill>
                  <a:srgbClr val="E7686A"/>
                </a:solidFill>
                <a:latin typeface="Calibri"/>
                <a:ea typeface="Calibri"/>
                <a:cs typeface="Calibri"/>
                <a:sym typeface="Calibri"/>
              </a:rPr>
              <a:t>Einheit 2: Text-Mining Techniken</a:t>
            </a:r>
            <a:endParaRPr b="1" i="0" sz="4400" u="none" cap="none" strike="noStrike">
              <a:solidFill>
                <a:srgbClr val="E7686A"/>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4000"/>
              <a:buFont typeface="Arial"/>
              <a:buNone/>
            </a:pPr>
            <a:r>
              <a:t/>
            </a:r>
            <a:endParaRPr b="1" i="0" sz="4000" u="none" cap="none" strike="noStrike">
              <a:solidFill>
                <a:srgbClr val="E7686A"/>
              </a:solidFill>
              <a:latin typeface="Calibri"/>
              <a:ea typeface="Calibri"/>
              <a:cs typeface="Calibri"/>
              <a:sym typeface="Calibri"/>
            </a:endParaRPr>
          </a:p>
        </p:txBody>
      </p:sp>
      <p:sp>
        <p:nvSpPr>
          <p:cNvPr id="325" name="Google Shape;325;p12"/>
          <p:cNvSpPr txBox="1"/>
          <p:nvPr/>
        </p:nvSpPr>
        <p:spPr>
          <a:xfrm>
            <a:off x="1435100" y="1904081"/>
            <a:ext cx="13258800"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de" sz="2800" u="none" cap="none" strike="noStrike">
                <a:solidFill>
                  <a:srgbClr val="238791"/>
                </a:solidFill>
                <a:latin typeface="Calibri"/>
                <a:ea typeface="Calibri"/>
                <a:cs typeface="Calibri"/>
                <a:sym typeface="Calibri"/>
              </a:rPr>
              <a:t>Grundlegende Algorithmen für maschinelles Lernen zur Textklassifizierung</a:t>
            </a:r>
            <a:endParaRPr b="1" i="0" sz="2800" u="none" cap="none" strike="noStrike">
              <a:solidFill>
                <a:srgbClr val="238791"/>
              </a:solidFill>
              <a:latin typeface="Calibri"/>
              <a:ea typeface="Calibri"/>
              <a:cs typeface="Calibri"/>
              <a:sym typeface="Calibri"/>
            </a:endParaRPr>
          </a:p>
        </p:txBody>
      </p:sp>
      <p:sp>
        <p:nvSpPr>
          <p:cNvPr id="326" name="Google Shape;326;p12"/>
          <p:cNvSpPr txBox="1"/>
          <p:nvPr/>
        </p:nvSpPr>
        <p:spPr>
          <a:xfrm>
            <a:off x="1422400" y="2239550"/>
            <a:ext cx="16535400" cy="6977400"/>
          </a:xfrm>
          <a:prstGeom prst="rect">
            <a:avLst/>
          </a:prstGeom>
          <a:noFill/>
          <a:ln>
            <a:noFill/>
          </a:ln>
        </p:spPr>
        <p:txBody>
          <a:bodyPr anchorCtr="0" anchor="t" bIns="45700" lIns="91425" spcFirstLastPara="1" rIns="91425" wrap="square" tIns="45700">
            <a:spAutoFit/>
          </a:bodyPr>
          <a:lstStyle/>
          <a:p>
            <a:pPr indent="-330200" lvl="0" marL="342900" marR="0" rtl="0" algn="l">
              <a:lnSpc>
                <a:spcPct val="107000"/>
              </a:lnSpc>
              <a:spcBef>
                <a:spcPts val="0"/>
              </a:spcBef>
              <a:spcAft>
                <a:spcPts val="0"/>
              </a:spcAft>
              <a:buClr>
                <a:schemeClr val="dk1"/>
              </a:buClr>
              <a:buSzPts val="3000"/>
              <a:buFont typeface="Arial"/>
              <a:buChar char="•"/>
            </a:pPr>
            <a:r>
              <a:rPr b="0" i="0" lang="de" sz="3000" u="none" cap="none" strike="noStrike">
                <a:solidFill>
                  <a:schemeClr val="dk1"/>
                </a:solidFill>
                <a:latin typeface="Calibri"/>
                <a:ea typeface="Calibri"/>
                <a:cs typeface="Calibri"/>
                <a:sym typeface="Calibri"/>
              </a:rPr>
              <a:t>Algorithmen zur Textklassifizierung :</a:t>
            </a:r>
            <a:endParaRPr b="0" i="0" sz="1200" u="none" cap="none" strike="noStrike">
              <a:solidFill>
                <a:schemeClr val="dk1"/>
              </a:solidFill>
              <a:latin typeface="Arial"/>
              <a:ea typeface="Arial"/>
              <a:cs typeface="Arial"/>
              <a:sym typeface="Arial"/>
            </a:endParaRPr>
          </a:p>
          <a:p>
            <a:pPr indent="-330200" lvl="1" marL="800100" marR="0" rtl="0" algn="l">
              <a:lnSpc>
                <a:spcPct val="107000"/>
              </a:lnSpc>
              <a:spcBef>
                <a:spcPts val="0"/>
              </a:spcBef>
              <a:spcAft>
                <a:spcPts val="0"/>
              </a:spcAft>
              <a:buClr>
                <a:schemeClr val="dk1"/>
              </a:buClr>
              <a:buSzPts val="3000"/>
              <a:buFont typeface="Noto Sans Symbols"/>
              <a:buChar char="⮚"/>
            </a:pPr>
            <a:r>
              <a:rPr b="1" i="0" lang="de" sz="3000" u="none" cap="none" strike="noStrike">
                <a:solidFill>
                  <a:schemeClr val="dk1"/>
                </a:solidFill>
                <a:latin typeface="Calibri"/>
                <a:ea typeface="Calibri"/>
                <a:cs typeface="Calibri"/>
                <a:sym typeface="Calibri"/>
              </a:rPr>
              <a:t>Naive Bayes </a:t>
            </a:r>
            <a:r>
              <a:rPr b="0" i="0" lang="de" sz="3000" u="none" cap="none" strike="noStrike">
                <a:solidFill>
                  <a:schemeClr val="dk1"/>
                </a:solidFill>
                <a:latin typeface="Calibri"/>
                <a:ea typeface="Calibri"/>
                <a:cs typeface="Calibri"/>
                <a:sym typeface="Calibri"/>
              </a:rPr>
              <a:t>ist eine Sammlung von Klassifikatoren, die auf Basis der Prinzipien des Satzes von Bayes funktionieren. Naive Bayes</a:t>
            </a:r>
            <a:r>
              <a:rPr b="1" i="0" lang="de" sz="3000" u="none" cap="none" strike="noStrike">
                <a:solidFill>
                  <a:schemeClr val="dk1"/>
                </a:solidFill>
                <a:latin typeface="Calibri"/>
                <a:ea typeface="Calibri"/>
                <a:cs typeface="Calibri"/>
                <a:sym typeface="Calibri"/>
              </a:rPr>
              <a:t> </a:t>
            </a:r>
            <a:r>
              <a:rPr b="0" i="0" lang="de" sz="3000" u="none" cap="none" strike="noStrike">
                <a:solidFill>
                  <a:schemeClr val="dk1"/>
                </a:solidFill>
                <a:latin typeface="Calibri"/>
                <a:ea typeface="Calibri"/>
                <a:cs typeface="Calibri"/>
                <a:sym typeface="Calibri"/>
              </a:rPr>
              <a:t>modelliert die gemeinsame Verteilung p(x, y) der Beobachtung x und ihrer Klasse y.</a:t>
            </a:r>
            <a:endParaRPr b="0" i="0" sz="1200" u="none" cap="none" strike="noStrike">
              <a:solidFill>
                <a:schemeClr val="dk1"/>
              </a:solidFill>
              <a:latin typeface="Arial"/>
              <a:ea typeface="Arial"/>
              <a:cs typeface="Arial"/>
              <a:sym typeface="Arial"/>
            </a:endParaRPr>
          </a:p>
          <a:p>
            <a:pPr indent="-330200" lvl="1" marL="800100" marR="0" rtl="0" algn="l">
              <a:lnSpc>
                <a:spcPct val="107000"/>
              </a:lnSpc>
              <a:spcBef>
                <a:spcPts val="0"/>
              </a:spcBef>
              <a:spcAft>
                <a:spcPts val="0"/>
              </a:spcAft>
              <a:buClr>
                <a:schemeClr val="dk1"/>
              </a:buClr>
              <a:buSzPts val="3000"/>
              <a:buFont typeface="Noto Sans Symbols"/>
              <a:buChar char="⮚"/>
            </a:pPr>
            <a:r>
              <a:rPr b="1" i="0" lang="de" sz="3000" u="none" cap="none" strike="noStrike">
                <a:solidFill>
                  <a:schemeClr val="dk1"/>
                </a:solidFill>
                <a:latin typeface="Calibri"/>
                <a:ea typeface="Calibri"/>
                <a:cs typeface="Calibri"/>
                <a:sym typeface="Calibri"/>
              </a:rPr>
              <a:t>Maximum Entropy (ME) </a:t>
            </a:r>
            <a:r>
              <a:rPr b="0" i="0" lang="de" sz="3000" u="none" cap="none" strike="noStrike">
                <a:solidFill>
                  <a:schemeClr val="dk1"/>
                </a:solidFill>
                <a:latin typeface="Calibri"/>
                <a:ea typeface="Calibri"/>
                <a:cs typeface="Calibri"/>
                <a:sym typeface="Calibri"/>
              </a:rPr>
              <a:t>ordnet die gemeinsame Wahrscheinlichkeit von Beobachtungs- und Markierungspaaren (x, y) basierend auf einem log-linearen Modell zu:</a:t>
            </a:r>
            <a:endParaRPr b="0" i="0" sz="1200" u="none" cap="none" strike="noStrike">
              <a:solidFill>
                <a:schemeClr val="dk1"/>
              </a:solidFill>
              <a:latin typeface="Arial"/>
              <a:ea typeface="Arial"/>
              <a:cs typeface="Arial"/>
              <a:sym typeface="Arial"/>
            </a:endParaRPr>
          </a:p>
          <a:p>
            <a:pPr indent="0" lvl="1" marL="457200" marR="0" rtl="0" algn="l">
              <a:lnSpc>
                <a:spcPct val="107000"/>
              </a:lnSpc>
              <a:spcBef>
                <a:spcPts val="0"/>
              </a:spcBef>
              <a:spcAft>
                <a:spcPts val="0"/>
              </a:spcAft>
              <a:buClr>
                <a:srgbClr val="000000"/>
              </a:buClr>
              <a:buSzPts val="3000"/>
              <a:buFont typeface="Arial"/>
              <a:buNone/>
            </a:pPr>
            <a:r>
              <a:t/>
            </a:r>
            <a:endParaRPr b="0" i="0" sz="3000" u="none" cap="none" strike="noStrike">
              <a:solidFill>
                <a:schemeClr val="dk1"/>
              </a:solidFill>
              <a:latin typeface="Calibri"/>
              <a:ea typeface="Calibri"/>
              <a:cs typeface="Calibri"/>
              <a:sym typeface="Calibri"/>
            </a:endParaRPr>
          </a:p>
          <a:p>
            <a:pPr indent="0" lvl="5" marL="2286000" marR="0" rtl="0" algn="l">
              <a:lnSpc>
                <a:spcPct val="107000"/>
              </a:lnSpc>
              <a:spcBef>
                <a:spcPts val="0"/>
              </a:spcBef>
              <a:spcAft>
                <a:spcPts val="0"/>
              </a:spcAft>
              <a:buClr>
                <a:srgbClr val="000000"/>
              </a:buClr>
              <a:buSzPts val="3000"/>
              <a:buFont typeface="Arial"/>
              <a:buNone/>
            </a:pPr>
            <a:r>
              <a:t/>
            </a:r>
            <a:endParaRPr b="0" i="0" sz="3000" u="none" cap="none" strike="noStrike">
              <a:solidFill>
                <a:schemeClr val="dk1"/>
              </a:solidFill>
              <a:latin typeface="Calibri"/>
              <a:ea typeface="Calibri"/>
              <a:cs typeface="Calibri"/>
              <a:sym typeface="Calibri"/>
            </a:endParaRPr>
          </a:p>
          <a:p>
            <a:pPr indent="457200" lvl="5" marL="5029200" marR="0" rtl="0" algn="l">
              <a:lnSpc>
                <a:spcPct val="107000"/>
              </a:lnSpc>
              <a:spcBef>
                <a:spcPts val="0"/>
              </a:spcBef>
              <a:spcAft>
                <a:spcPts val="0"/>
              </a:spcAft>
              <a:buNone/>
            </a:pPr>
            <a:r>
              <a:rPr b="0" i="0" lang="de" sz="3000" u="none" cap="none" strike="noStrike">
                <a:solidFill>
                  <a:schemeClr val="dk1"/>
                </a:solidFill>
                <a:latin typeface="Calibri"/>
                <a:ea typeface="Calibri"/>
                <a:cs typeface="Calibri"/>
                <a:sym typeface="Calibri"/>
              </a:rPr>
              <a:t>wobei: θ ein Gewichtungsvektor ist, f eine Funktion ist, die Paare (x, y) auf einem Merkmalsvektor mit binären Werten abbildet</a:t>
            </a:r>
            <a:endParaRPr b="0" i="0" sz="1200" u="none" cap="none" strike="noStrike">
              <a:solidFill>
                <a:schemeClr val="dk1"/>
              </a:solidFill>
              <a:latin typeface="Arial"/>
              <a:ea typeface="Arial"/>
              <a:cs typeface="Arial"/>
              <a:sym typeface="Arial"/>
            </a:endParaRPr>
          </a:p>
          <a:p>
            <a:pPr indent="-330200" lvl="1" marL="800100" marR="0" rtl="0" algn="l">
              <a:lnSpc>
                <a:spcPct val="107000"/>
              </a:lnSpc>
              <a:spcBef>
                <a:spcPts val="0"/>
              </a:spcBef>
              <a:spcAft>
                <a:spcPts val="0"/>
              </a:spcAft>
              <a:buClr>
                <a:schemeClr val="dk1"/>
              </a:buClr>
              <a:buSzPts val="3000"/>
              <a:buFont typeface="Noto Sans Symbols"/>
              <a:buChar char="⮚"/>
            </a:pPr>
            <a:r>
              <a:rPr b="1" i="0" lang="de" sz="3000" u="none" cap="none" strike="noStrike">
                <a:solidFill>
                  <a:schemeClr val="dk1"/>
                </a:solidFill>
                <a:latin typeface="Calibri"/>
                <a:ea typeface="Calibri"/>
                <a:cs typeface="Calibri"/>
                <a:sym typeface="Calibri"/>
              </a:rPr>
              <a:t>Support Vector Machines (SVM) </a:t>
            </a:r>
            <a:r>
              <a:rPr b="0" i="0" lang="de" sz="3000" u="none" cap="none" strike="noStrike">
                <a:solidFill>
                  <a:schemeClr val="dk1"/>
                </a:solidFill>
                <a:latin typeface="Calibri"/>
                <a:ea typeface="Calibri"/>
                <a:cs typeface="Calibri"/>
                <a:sym typeface="Calibri"/>
              </a:rPr>
              <a:t>ist ein baufsichtigender, abgrenzender Lernalgorithmus für die binäre Klassifikation.</a:t>
            </a:r>
            <a:endParaRPr b="0" i="0" sz="1200" u="none" cap="none" strike="noStrike">
              <a:solidFill>
                <a:schemeClr val="dk1"/>
              </a:solidFill>
              <a:latin typeface="Arial"/>
              <a:ea typeface="Arial"/>
              <a:cs typeface="Arial"/>
              <a:sym typeface="Arial"/>
            </a:endParaRPr>
          </a:p>
          <a:p>
            <a:pPr indent="-330200" lvl="1" marL="800100" marR="0" rtl="0" algn="l">
              <a:lnSpc>
                <a:spcPct val="107000"/>
              </a:lnSpc>
              <a:spcBef>
                <a:spcPts val="0"/>
              </a:spcBef>
              <a:spcAft>
                <a:spcPts val="0"/>
              </a:spcAft>
              <a:buClr>
                <a:schemeClr val="dk1"/>
              </a:buClr>
              <a:buSzPts val="3000"/>
              <a:buFont typeface="Noto Sans Symbols"/>
              <a:buChar char="⮚"/>
            </a:pPr>
            <a:r>
              <a:rPr b="1" i="0" lang="de" sz="3000" u="none" cap="none" strike="noStrike">
                <a:solidFill>
                  <a:schemeClr val="dk1"/>
                </a:solidFill>
                <a:latin typeface="Calibri"/>
                <a:ea typeface="Calibri"/>
                <a:cs typeface="Calibri"/>
                <a:sym typeface="Calibri"/>
              </a:rPr>
              <a:t>Ensemble-Methoden </a:t>
            </a:r>
            <a:r>
              <a:rPr b="0" i="0" lang="de" sz="3000" u="none" cap="none" strike="noStrike">
                <a:solidFill>
                  <a:schemeClr val="dk1"/>
                </a:solidFill>
                <a:latin typeface="Calibri"/>
                <a:ea typeface="Calibri"/>
                <a:cs typeface="Calibri"/>
                <a:sym typeface="Calibri"/>
              </a:rPr>
              <a:t>kombinieren mehrere Lernalgorithmen, um eine bessere Vorhersageleistung zu erzielen als jeder der base learning algorithms allein.</a:t>
            </a:r>
            <a:endParaRPr b="0" i="0" sz="3000" u="none" cap="none" strike="noStrike">
              <a:solidFill>
                <a:schemeClr val="dk1"/>
              </a:solidFill>
              <a:latin typeface="Calibri"/>
              <a:ea typeface="Calibri"/>
              <a:cs typeface="Calibri"/>
              <a:sym typeface="Calibri"/>
            </a:endParaRPr>
          </a:p>
        </p:txBody>
      </p:sp>
      <p:pic>
        <p:nvPicPr>
          <p:cNvPr id="327" name="Google Shape;327;p12"/>
          <p:cNvPicPr preferRelativeResize="0"/>
          <p:nvPr/>
        </p:nvPicPr>
        <p:blipFill rotWithShape="1">
          <a:blip r:embed="rId3">
            <a:alphaModFix/>
          </a:blip>
          <a:srcRect b="0" l="0" r="0" t="0"/>
          <a:stretch/>
        </p:blipFill>
        <p:spPr>
          <a:xfrm>
            <a:off x="1917225" y="5682050"/>
            <a:ext cx="4797550" cy="10794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p13"/>
          <p:cNvSpPr txBox="1"/>
          <p:nvPr/>
        </p:nvSpPr>
        <p:spPr>
          <a:xfrm>
            <a:off x="1371600" y="1159148"/>
            <a:ext cx="9220200" cy="1385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1" i="0" lang="de" sz="4400" u="none" cap="none" strike="noStrike">
                <a:solidFill>
                  <a:srgbClr val="E7686A"/>
                </a:solidFill>
                <a:latin typeface="Calibri"/>
                <a:ea typeface="Calibri"/>
                <a:cs typeface="Calibri"/>
                <a:sym typeface="Calibri"/>
              </a:rPr>
              <a:t>Einheit 2: Text-Mining Techniken</a:t>
            </a:r>
            <a:endParaRPr b="1" i="0" sz="4400" u="none" cap="none" strike="noStrike">
              <a:solidFill>
                <a:srgbClr val="E7686A"/>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4000"/>
              <a:buFont typeface="Arial"/>
              <a:buNone/>
            </a:pPr>
            <a:r>
              <a:t/>
            </a:r>
            <a:endParaRPr b="1" i="0" sz="4000" u="none" cap="none" strike="noStrike">
              <a:solidFill>
                <a:srgbClr val="E7686A"/>
              </a:solidFill>
              <a:latin typeface="Calibri"/>
              <a:ea typeface="Calibri"/>
              <a:cs typeface="Calibri"/>
              <a:sym typeface="Calibri"/>
            </a:endParaRPr>
          </a:p>
        </p:txBody>
      </p:sp>
      <p:sp>
        <p:nvSpPr>
          <p:cNvPr id="333" name="Google Shape;333;p13"/>
          <p:cNvSpPr txBox="1"/>
          <p:nvPr/>
        </p:nvSpPr>
        <p:spPr>
          <a:xfrm>
            <a:off x="1371600" y="1885507"/>
            <a:ext cx="10040186"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de" sz="2800" u="none" cap="none" strike="noStrike">
                <a:solidFill>
                  <a:srgbClr val="238791"/>
                </a:solidFill>
                <a:latin typeface="Calibri"/>
                <a:ea typeface="Calibri"/>
                <a:cs typeface="Calibri"/>
                <a:sym typeface="Calibri"/>
              </a:rPr>
              <a:t>Einführung in Themenmodelle (Topic Models)</a:t>
            </a:r>
            <a:endParaRPr b="1" i="0" sz="2800" u="none" cap="none" strike="noStrike">
              <a:solidFill>
                <a:srgbClr val="238791"/>
              </a:solidFill>
              <a:latin typeface="Calibri"/>
              <a:ea typeface="Calibri"/>
              <a:cs typeface="Calibri"/>
              <a:sym typeface="Calibri"/>
            </a:endParaRPr>
          </a:p>
        </p:txBody>
      </p:sp>
      <p:sp>
        <p:nvSpPr>
          <p:cNvPr id="334" name="Google Shape;334;p13"/>
          <p:cNvSpPr txBox="1"/>
          <p:nvPr/>
        </p:nvSpPr>
        <p:spPr>
          <a:xfrm>
            <a:off x="965466" y="4778471"/>
            <a:ext cx="16941600" cy="4867318"/>
          </a:xfrm>
          <a:prstGeom prst="rect">
            <a:avLst/>
          </a:prstGeom>
          <a:noFill/>
          <a:ln>
            <a:noFill/>
          </a:ln>
        </p:spPr>
        <p:txBody>
          <a:bodyPr anchorCtr="0" anchor="t" bIns="45700" lIns="91425" spcFirstLastPara="1" rIns="91425" wrap="square" tIns="45700">
            <a:spAutoFit/>
          </a:bodyPr>
          <a:lstStyle/>
          <a:p>
            <a:pPr indent="-438150" lvl="0" marL="457200" marR="0" rtl="0" algn="l">
              <a:lnSpc>
                <a:spcPct val="107000"/>
              </a:lnSpc>
              <a:spcBef>
                <a:spcPts val="0"/>
              </a:spcBef>
              <a:spcAft>
                <a:spcPts val="0"/>
              </a:spcAft>
              <a:buClr>
                <a:schemeClr val="dk1"/>
              </a:buClr>
              <a:buSzPts val="2900"/>
              <a:buFont typeface="Arial"/>
              <a:buChar char="•"/>
            </a:pPr>
            <a:r>
              <a:rPr b="0" i="0" lang="de" sz="2900" u="none" cap="none" strike="noStrike">
                <a:solidFill>
                  <a:schemeClr val="dk1"/>
                </a:solidFill>
                <a:latin typeface="Calibri"/>
                <a:ea typeface="Calibri"/>
                <a:cs typeface="Calibri"/>
                <a:sym typeface="Calibri"/>
              </a:rPr>
              <a:t>Grundlegende </a:t>
            </a:r>
            <a:r>
              <a:rPr b="1" i="0" lang="de" sz="2900" u="none" cap="none" strike="noStrike">
                <a:solidFill>
                  <a:schemeClr val="dk1"/>
                </a:solidFill>
                <a:latin typeface="Calibri"/>
                <a:ea typeface="Calibri"/>
                <a:cs typeface="Calibri"/>
                <a:sym typeface="Calibri"/>
              </a:rPr>
              <a:t>Topic Models </a:t>
            </a:r>
            <a:r>
              <a:rPr b="0" i="0" lang="de" sz="2900" u="none" cap="none" strike="noStrike">
                <a:solidFill>
                  <a:schemeClr val="dk1"/>
                </a:solidFill>
                <a:latin typeface="Calibri"/>
                <a:ea typeface="Calibri"/>
                <a:cs typeface="Calibri"/>
                <a:sym typeface="Calibri"/>
              </a:rPr>
              <a:t>:</a:t>
            </a:r>
            <a:endParaRPr b="0" i="0" sz="1100" u="none" cap="none" strike="noStrike">
              <a:solidFill>
                <a:schemeClr val="dk1"/>
              </a:solidFill>
              <a:latin typeface="Arial"/>
              <a:ea typeface="Arial"/>
              <a:cs typeface="Arial"/>
              <a:sym typeface="Arial"/>
            </a:endParaRPr>
          </a:p>
          <a:p>
            <a:pPr indent="-457200" lvl="1" marL="933450" marR="0" rtl="0" algn="l">
              <a:lnSpc>
                <a:spcPct val="107000"/>
              </a:lnSpc>
              <a:spcBef>
                <a:spcPts val="0"/>
              </a:spcBef>
              <a:spcAft>
                <a:spcPts val="0"/>
              </a:spcAft>
              <a:buClr>
                <a:schemeClr val="dk1"/>
              </a:buClr>
              <a:buSzPts val="2900"/>
              <a:buFont typeface="Noto Sans Symbols"/>
              <a:buChar char="⮚"/>
            </a:pPr>
            <a:r>
              <a:rPr b="1" i="0" lang="de" sz="2900" u="none" cap="none" strike="noStrike">
                <a:solidFill>
                  <a:schemeClr val="dk1"/>
                </a:solidFill>
                <a:latin typeface="Calibri"/>
                <a:ea typeface="Calibri"/>
                <a:cs typeface="Calibri"/>
                <a:sym typeface="Calibri"/>
              </a:rPr>
              <a:t>Latent Semantic Analysis (LSA) </a:t>
            </a:r>
            <a:r>
              <a:rPr b="0" i="0" lang="de" sz="2900" u="none" cap="none" strike="noStrike">
                <a:solidFill>
                  <a:schemeClr val="dk1"/>
                </a:solidFill>
                <a:latin typeface="Calibri"/>
                <a:ea typeface="Calibri"/>
                <a:cs typeface="Calibri"/>
                <a:sym typeface="Calibri"/>
              </a:rPr>
              <a:t>repräsentiert einen Textabschnitt, gekennzeichnet durch eine Reihe von impliziten semantischen Konzepten im Gegensatz zu expliziten Begriffen im Vektorraummodell. LSA reduziert die Dimension der Textdarstellung, indem k latente Themen anstelle von m explizite Begriffe ausgewählt werden</a:t>
            </a:r>
            <a:endParaRPr b="0" i="0" sz="1100" u="none" cap="none" strike="noStrike">
              <a:solidFill>
                <a:schemeClr val="dk1"/>
              </a:solidFill>
              <a:latin typeface="Arial"/>
              <a:ea typeface="Arial"/>
              <a:cs typeface="Arial"/>
              <a:sym typeface="Arial"/>
            </a:endParaRPr>
          </a:p>
          <a:p>
            <a:pPr indent="0" lvl="3" marL="457200" marR="0" rtl="0" algn="l">
              <a:lnSpc>
                <a:spcPct val="107000"/>
              </a:lnSpc>
              <a:spcBef>
                <a:spcPts val="0"/>
              </a:spcBef>
              <a:spcAft>
                <a:spcPts val="0"/>
              </a:spcAft>
              <a:buNone/>
            </a:pPr>
            <a:r>
              <a:rPr b="0" i="0" lang="de" sz="2900" u="none" cap="none" strike="noStrike">
                <a:solidFill>
                  <a:schemeClr val="dk1"/>
                </a:solidFill>
                <a:latin typeface="Calibri"/>
                <a:ea typeface="Calibri"/>
                <a:cs typeface="Calibri"/>
                <a:sym typeface="Calibri"/>
              </a:rPr>
              <a:t>     Sie bildet die Grundlage für die Textdarstellung unter Verwendung der folgenden Zerlegungsmatrix:</a:t>
            </a:r>
            <a:endParaRPr b="0" i="0" sz="1100" u="none" cap="none" strike="noStrike">
              <a:solidFill>
                <a:schemeClr val="dk1"/>
              </a:solidFill>
              <a:latin typeface="Arial"/>
              <a:ea typeface="Arial"/>
              <a:cs typeface="Arial"/>
              <a:sym typeface="Arial"/>
            </a:endParaRPr>
          </a:p>
          <a:p>
            <a:pPr indent="-457200" lvl="1" marL="933450" marR="0" rtl="0" algn="l">
              <a:lnSpc>
                <a:spcPct val="107000"/>
              </a:lnSpc>
              <a:spcBef>
                <a:spcPts val="0"/>
              </a:spcBef>
              <a:spcAft>
                <a:spcPts val="0"/>
              </a:spcAft>
              <a:buClr>
                <a:schemeClr val="dk1"/>
              </a:buClr>
              <a:buSzPts val="2900"/>
              <a:buFont typeface="Noto Sans Symbols"/>
              <a:buChar char="⮚"/>
            </a:pPr>
            <a:r>
              <a:rPr b="1" i="0" lang="de" sz="2900" u="none" cap="none" strike="noStrike">
                <a:solidFill>
                  <a:schemeClr val="dk1"/>
                </a:solidFill>
                <a:latin typeface="Calibri"/>
                <a:ea typeface="Calibri"/>
                <a:cs typeface="Calibri"/>
                <a:sym typeface="Calibri"/>
              </a:rPr>
              <a:t>Probabilistic Latent Semantic Analysis (PLSA) </a:t>
            </a:r>
            <a:r>
              <a:rPr b="0" i="0" lang="de" sz="2900" u="none" cap="none" strike="noStrike">
                <a:solidFill>
                  <a:schemeClr val="dk1"/>
                </a:solidFill>
                <a:latin typeface="Calibri"/>
                <a:ea typeface="Calibri"/>
                <a:cs typeface="Calibri"/>
                <a:sym typeface="Calibri"/>
              </a:rPr>
              <a:t>erweitert den Rahmen der LSA-Modell Algebra um jene der Wahrscheinlichkeit.</a:t>
            </a:r>
            <a:endParaRPr b="0" i="0" sz="1100" u="none" cap="none" strike="noStrike">
              <a:solidFill>
                <a:schemeClr val="dk1"/>
              </a:solidFill>
              <a:latin typeface="Arial"/>
              <a:ea typeface="Arial"/>
              <a:cs typeface="Arial"/>
              <a:sym typeface="Arial"/>
            </a:endParaRPr>
          </a:p>
          <a:p>
            <a:pPr indent="-457200" lvl="1" marL="933450" marR="0" rtl="0" algn="l">
              <a:lnSpc>
                <a:spcPct val="107000"/>
              </a:lnSpc>
              <a:spcBef>
                <a:spcPts val="0"/>
              </a:spcBef>
              <a:spcAft>
                <a:spcPts val="0"/>
              </a:spcAft>
              <a:buClr>
                <a:schemeClr val="dk1"/>
              </a:buClr>
              <a:buSzPts val="2900"/>
              <a:buFont typeface="Noto Sans Symbols"/>
              <a:buChar char="⮚"/>
            </a:pPr>
            <a:r>
              <a:rPr b="1" i="0" lang="de" sz="2900" u="none" cap="none" strike="noStrike">
                <a:solidFill>
                  <a:schemeClr val="dk1"/>
                </a:solidFill>
                <a:latin typeface="Calibri"/>
                <a:ea typeface="Calibri"/>
                <a:cs typeface="Calibri"/>
                <a:sym typeface="Calibri"/>
              </a:rPr>
              <a:t>Latent Dirichlet Allocation (LDA) </a:t>
            </a:r>
            <a:r>
              <a:rPr b="0" i="0" lang="de" sz="2900" u="none" cap="none" strike="noStrike">
                <a:solidFill>
                  <a:schemeClr val="dk1"/>
                </a:solidFill>
                <a:latin typeface="Calibri"/>
                <a:ea typeface="Calibri"/>
                <a:cs typeface="Calibri"/>
                <a:sym typeface="Calibri"/>
              </a:rPr>
              <a:t>führt eine Dirichlet-Verteilung in die dokumentbedingte Themenverteilung und die themenbedingte Begriffsverteilung ein.</a:t>
            </a:r>
            <a:endParaRPr b="0" i="0" sz="1100" u="none" cap="none" strike="noStrike">
              <a:solidFill>
                <a:schemeClr val="dk1"/>
              </a:solidFill>
              <a:latin typeface="Arial"/>
              <a:ea typeface="Arial"/>
              <a:cs typeface="Arial"/>
              <a:sym typeface="Arial"/>
            </a:endParaRPr>
          </a:p>
        </p:txBody>
      </p:sp>
      <p:sp>
        <p:nvSpPr>
          <p:cNvPr id="335" name="Google Shape;335;p13"/>
          <p:cNvSpPr txBox="1"/>
          <p:nvPr/>
        </p:nvSpPr>
        <p:spPr>
          <a:xfrm>
            <a:off x="888465" y="2389720"/>
            <a:ext cx="17399400" cy="2554505"/>
          </a:xfrm>
          <a:prstGeom prst="rect">
            <a:avLst/>
          </a:prstGeom>
          <a:noFill/>
          <a:ln>
            <a:noFill/>
          </a:ln>
        </p:spPr>
        <p:txBody>
          <a:bodyPr anchorCtr="0" anchor="t" bIns="45700" lIns="91425" spcFirstLastPara="1" rIns="91425" wrap="square" tIns="45700">
            <a:spAutoFit/>
          </a:bodyPr>
          <a:lstStyle/>
          <a:p>
            <a:pPr indent="-457200" lvl="0" marL="457200" marR="0" rtl="0" algn="l">
              <a:lnSpc>
                <a:spcPct val="100000"/>
              </a:lnSpc>
              <a:spcBef>
                <a:spcPts val="0"/>
              </a:spcBef>
              <a:spcAft>
                <a:spcPts val="0"/>
              </a:spcAft>
              <a:buClr>
                <a:schemeClr val="dk1"/>
              </a:buClr>
              <a:buSzPts val="3200"/>
              <a:buFont typeface="Arial"/>
              <a:buChar char="•"/>
            </a:pPr>
            <a:r>
              <a:rPr b="1" i="0" lang="de" sz="3200" u="none" cap="none" strike="noStrike">
                <a:solidFill>
                  <a:schemeClr val="dk1"/>
                </a:solidFill>
                <a:latin typeface="Calibri"/>
                <a:ea typeface="Calibri"/>
                <a:cs typeface="Calibri"/>
                <a:sym typeface="Calibri"/>
              </a:rPr>
              <a:t>Topic Models </a:t>
            </a:r>
            <a:r>
              <a:rPr b="0" i="0" lang="de" sz="3200" u="none" cap="none" strike="noStrike">
                <a:solidFill>
                  <a:schemeClr val="dk1"/>
                </a:solidFill>
                <a:latin typeface="Calibri"/>
                <a:ea typeface="Calibri"/>
                <a:cs typeface="Calibri"/>
                <a:sym typeface="Calibri"/>
              </a:rPr>
              <a:t>bieten eine Konzeptdarstellungsmethode, welche die hochdimensionalen dünn besetzten Vektoren im traditionellen Vektorraummodell in niedrigdimensionale dichte Vektoren umwandelt, die den Fluch der Dimensionalität (curse of dimensionality) abschwächen</a:t>
            </a:r>
            <a:r>
              <a:rPr b="1" i="0" lang="de" sz="3200" u="none" cap="none" strike="noStrike">
                <a:solidFill>
                  <a:schemeClr val="dk1"/>
                </a:solidFill>
                <a:latin typeface="Calibri"/>
                <a:ea typeface="Calibri"/>
                <a:cs typeface="Calibri"/>
                <a:sym typeface="Calibri"/>
              </a:rPr>
              <a:t>.  </a:t>
            </a:r>
            <a:r>
              <a:rPr b="0" i="0" lang="de" sz="3200" u="none" cap="none" strike="noStrike">
                <a:solidFill>
                  <a:schemeClr val="dk1"/>
                </a:solidFill>
                <a:latin typeface="Calibri"/>
                <a:ea typeface="Calibri"/>
                <a:cs typeface="Calibri"/>
                <a:sym typeface="Calibri"/>
              </a:rPr>
              <a:t>Topic Models können Polysemie und Synonymie besser erfassen und implizite Themen (auch Konzepte genannt) in Texten gewinnen bzw. abbauen.</a:t>
            </a:r>
            <a:endParaRPr b="0" i="0" sz="1400" u="none" cap="none" strike="noStrike">
              <a:solidFill>
                <a:schemeClr val="dk1"/>
              </a:solidFill>
              <a:latin typeface="Arial"/>
              <a:ea typeface="Arial"/>
              <a:cs typeface="Arial"/>
              <a:sym typeface="Arial"/>
            </a:endParaRPr>
          </a:p>
        </p:txBody>
      </p:sp>
      <p:pic>
        <p:nvPicPr>
          <p:cNvPr id="336" name="Google Shape;336;p13"/>
          <p:cNvPicPr preferRelativeResize="0"/>
          <p:nvPr/>
        </p:nvPicPr>
        <p:blipFill rotWithShape="1">
          <a:blip r:embed="rId3">
            <a:alphaModFix/>
          </a:blip>
          <a:srcRect b="0" l="0" r="0" t="0"/>
          <a:stretch/>
        </p:blipFill>
        <p:spPr>
          <a:xfrm>
            <a:off x="15162255" y="6750384"/>
            <a:ext cx="3533126" cy="105530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id="342" name="Google Shape;342;p14"/>
          <p:cNvSpPr txBox="1"/>
          <p:nvPr/>
        </p:nvSpPr>
        <p:spPr>
          <a:xfrm>
            <a:off x="1447800" y="1411535"/>
            <a:ext cx="9220200" cy="1385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1" i="0" lang="de" sz="4400" u="none" cap="none" strike="noStrike">
                <a:solidFill>
                  <a:srgbClr val="E7686A"/>
                </a:solidFill>
                <a:latin typeface="Calibri"/>
                <a:ea typeface="Calibri"/>
                <a:cs typeface="Calibri"/>
                <a:sym typeface="Calibri"/>
              </a:rPr>
              <a:t>Einheit 2: Text-Mining Techniken</a:t>
            </a:r>
            <a:endParaRPr b="1" i="0" sz="4400" u="none" cap="none" strike="noStrike">
              <a:solidFill>
                <a:srgbClr val="E7686A"/>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4000"/>
              <a:buFont typeface="Arial"/>
              <a:buNone/>
            </a:pPr>
            <a:r>
              <a:t/>
            </a:r>
            <a:endParaRPr b="1" i="0" sz="4000" u="none" cap="none" strike="noStrike">
              <a:solidFill>
                <a:srgbClr val="E7686A"/>
              </a:solidFill>
              <a:latin typeface="Calibri"/>
              <a:ea typeface="Calibri"/>
              <a:cs typeface="Calibri"/>
              <a:sym typeface="Calibri"/>
            </a:endParaRPr>
          </a:p>
        </p:txBody>
      </p:sp>
      <p:sp>
        <p:nvSpPr>
          <p:cNvPr id="343" name="Google Shape;343;p14"/>
          <p:cNvSpPr txBox="1"/>
          <p:nvPr/>
        </p:nvSpPr>
        <p:spPr>
          <a:xfrm>
            <a:off x="1447800" y="2148548"/>
            <a:ext cx="10040186"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de" sz="2800" u="none" cap="none" strike="noStrike">
                <a:solidFill>
                  <a:srgbClr val="238791"/>
                </a:solidFill>
                <a:latin typeface="Calibri"/>
                <a:ea typeface="Calibri"/>
                <a:cs typeface="Calibri"/>
                <a:sym typeface="Calibri"/>
              </a:rPr>
              <a:t>BERT: Bidirectional Encoder Representations from Transformer</a:t>
            </a:r>
            <a:endParaRPr b="1" i="0" sz="2800" u="none" cap="none" strike="noStrike">
              <a:solidFill>
                <a:srgbClr val="238791"/>
              </a:solidFill>
              <a:latin typeface="Calibri"/>
              <a:ea typeface="Calibri"/>
              <a:cs typeface="Calibri"/>
              <a:sym typeface="Calibri"/>
            </a:endParaRPr>
          </a:p>
        </p:txBody>
      </p:sp>
      <p:sp>
        <p:nvSpPr>
          <p:cNvPr id="344" name="Google Shape;344;p14"/>
          <p:cNvSpPr txBox="1"/>
          <p:nvPr/>
        </p:nvSpPr>
        <p:spPr>
          <a:xfrm>
            <a:off x="784850" y="3944975"/>
            <a:ext cx="8351400" cy="1246800"/>
          </a:xfrm>
          <a:prstGeom prst="rect">
            <a:avLst/>
          </a:prstGeom>
          <a:noFill/>
          <a:ln>
            <a:noFill/>
          </a:ln>
        </p:spPr>
        <p:txBody>
          <a:bodyPr anchorCtr="0" anchor="t" bIns="45700" lIns="91425" spcFirstLastPara="1" rIns="91425" wrap="square" tIns="45700">
            <a:spAutoFit/>
          </a:bodyPr>
          <a:lstStyle/>
          <a:p>
            <a:pPr indent="-298450" lvl="0" marL="342900" marR="0" rtl="0" algn="l">
              <a:lnSpc>
                <a:spcPct val="100000"/>
              </a:lnSpc>
              <a:spcBef>
                <a:spcPts val="0"/>
              </a:spcBef>
              <a:spcAft>
                <a:spcPts val="0"/>
              </a:spcAft>
              <a:buClr>
                <a:schemeClr val="dk1"/>
              </a:buClr>
              <a:buSzPts val="2500"/>
              <a:buFont typeface="Arial"/>
              <a:buChar char="•"/>
            </a:pPr>
            <a:r>
              <a:rPr b="0" i="0" lang="de" sz="2500" u="none" cap="none" strike="noStrike">
                <a:solidFill>
                  <a:schemeClr val="dk1"/>
                </a:solidFill>
                <a:latin typeface="Calibri"/>
                <a:ea typeface="Calibri"/>
                <a:cs typeface="Calibri"/>
                <a:sym typeface="Calibri"/>
              </a:rPr>
              <a:t>Die Darstellung jedes Eingabetokens </a:t>
            </a:r>
            <a:r>
              <a:rPr b="1" i="1" lang="de" sz="2500" u="none" cap="none" strike="noStrike">
                <a:solidFill>
                  <a:schemeClr val="dk1"/>
                </a:solidFill>
                <a:latin typeface="Calibri"/>
                <a:ea typeface="Calibri"/>
                <a:cs typeface="Calibri"/>
                <a:sym typeface="Calibri"/>
              </a:rPr>
              <a:t>h</a:t>
            </a:r>
            <a:r>
              <a:rPr b="0" i="1" lang="de" sz="2500" u="none" cap="none" strike="noStrike">
                <a:solidFill>
                  <a:schemeClr val="dk1"/>
                </a:solidFill>
                <a:latin typeface="Calibri"/>
                <a:ea typeface="Calibri"/>
                <a:cs typeface="Calibri"/>
                <a:sym typeface="Calibri"/>
              </a:rPr>
              <a:t>j </a:t>
            </a:r>
            <a:r>
              <a:rPr b="0" i="0" lang="de" sz="2500" u="none" cap="none" strike="noStrike">
                <a:solidFill>
                  <a:schemeClr val="dk1"/>
                </a:solidFill>
                <a:latin typeface="Calibri"/>
                <a:ea typeface="Calibri"/>
                <a:cs typeface="Calibri"/>
                <a:sym typeface="Calibri"/>
              </a:rPr>
              <a:t>wird gelernt, indem sowohl der linke Kontext </a:t>
            </a:r>
            <a:r>
              <a:rPr b="0" i="1" lang="de" sz="2500" u="none" cap="none" strike="noStrike">
                <a:solidFill>
                  <a:schemeClr val="dk1"/>
                </a:solidFill>
                <a:latin typeface="Calibri"/>
                <a:ea typeface="Calibri"/>
                <a:cs typeface="Calibri"/>
                <a:sym typeface="Calibri"/>
              </a:rPr>
              <a:t>, x </a:t>
            </a:r>
            <a:r>
              <a:rPr b="0" i="0" lang="de" sz="2500" u="none" cap="none" strike="noStrike">
                <a:solidFill>
                  <a:schemeClr val="dk1"/>
                </a:solidFill>
                <a:latin typeface="Calibri"/>
                <a:ea typeface="Calibri"/>
                <a:cs typeface="Calibri"/>
                <a:sym typeface="Calibri"/>
              </a:rPr>
              <a:t>1 </a:t>
            </a:r>
            <a:r>
              <a:rPr b="0" i="1" lang="de" sz="2500" u="none" cap="none" strike="noStrike">
                <a:solidFill>
                  <a:schemeClr val="dk1"/>
                </a:solidFill>
                <a:latin typeface="Calibri"/>
                <a:ea typeface="Calibri"/>
                <a:cs typeface="Calibri"/>
                <a:sym typeface="Calibri"/>
              </a:rPr>
              <a:t>, </a:t>
            </a:r>
            <a:r>
              <a:rPr b="0" i="0" lang="de" sz="2500" u="none" cap="none" strike="noStrike">
                <a:solidFill>
                  <a:schemeClr val="dk1"/>
                </a:solidFill>
                <a:latin typeface="Calibri"/>
                <a:ea typeface="Calibri"/>
                <a:cs typeface="Calibri"/>
                <a:sym typeface="Calibri"/>
              </a:rPr>
              <a:t>· · · </a:t>
            </a:r>
            <a:r>
              <a:rPr b="0" i="1" lang="de" sz="2500" u="none" cap="none" strike="noStrike">
                <a:solidFill>
                  <a:schemeClr val="dk1"/>
                </a:solidFill>
                <a:latin typeface="Calibri"/>
                <a:ea typeface="Calibri"/>
                <a:cs typeface="Calibri"/>
                <a:sym typeface="Calibri"/>
              </a:rPr>
              <a:t>, xj </a:t>
            </a:r>
            <a:r>
              <a:rPr b="0" i="0" lang="de" sz="2500" u="none" cap="none" strike="noStrike">
                <a:solidFill>
                  <a:schemeClr val="dk1"/>
                </a:solidFill>
                <a:latin typeface="Calibri"/>
                <a:ea typeface="Calibri"/>
                <a:cs typeface="Calibri"/>
                <a:sym typeface="Calibri"/>
              </a:rPr>
              <a:t>−1 als auch der rechte Kontext </a:t>
            </a:r>
            <a:r>
              <a:rPr b="0" i="1" lang="de" sz="2500" u="none" cap="none" strike="noStrike">
                <a:solidFill>
                  <a:schemeClr val="dk1"/>
                </a:solidFill>
                <a:latin typeface="Calibri"/>
                <a:ea typeface="Calibri"/>
                <a:cs typeface="Calibri"/>
                <a:sym typeface="Calibri"/>
              </a:rPr>
              <a:t>xj </a:t>
            </a:r>
            <a:r>
              <a:rPr b="0" i="0" lang="de" sz="2500" u="none" cap="none" strike="noStrike">
                <a:solidFill>
                  <a:schemeClr val="dk1"/>
                </a:solidFill>
                <a:latin typeface="Calibri"/>
                <a:ea typeface="Calibri"/>
                <a:cs typeface="Calibri"/>
                <a:sym typeface="Calibri"/>
              </a:rPr>
              <a:t>+1 </a:t>
            </a:r>
            <a:r>
              <a:rPr b="0" i="1" lang="de" sz="2500" u="none" cap="none" strike="noStrike">
                <a:solidFill>
                  <a:schemeClr val="dk1"/>
                </a:solidFill>
                <a:latin typeface="Calibri"/>
                <a:ea typeface="Calibri"/>
                <a:cs typeface="Calibri"/>
                <a:sym typeface="Calibri"/>
              </a:rPr>
              <a:t>, </a:t>
            </a:r>
            <a:r>
              <a:rPr b="0" i="0" lang="de" sz="2500" u="none" cap="none" strike="noStrike">
                <a:solidFill>
                  <a:schemeClr val="dk1"/>
                </a:solidFill>
                <a:latin typeface="Calibri"/>
                <a:ea typeface="Calibri"/>
                <a:cs typeface="Calibri"/>
                <a:sym typeface="Calibri"/>
              </a:rPr>
              <a:t>· · · </a:t>
            </a:r>
            <a:r>
              <a:rPr b="0" i="1" lang="de" sz="2500" u="none" cap="none" strike="noStrike">
                <a:solidFill>
                  <a:schemeClr val="dk1"/>
                </a:solidFill>
                <a:latin typeface="Calibri"/>
                <a:ea typeface="Calibri"/>
                <a:cs typeface="Calibri"/>
                <a:sym typeface="Calibri"/>
              </a:rPr>
              <a:t>, xn beachtet wird</a:t>
            </a:r>
            <a:r>
              <a:rPr b="0" i="0" lang="de" sz="2500" u="none" cap="none" strike="noStrike">
                <a:solidFill>
                  <a:schemeClr val="dk1"/>
                </a:solidFill>
                <a:latin typeface="Calibri"/>
                <a:ea typeface="Calibri"/>
                <a:cs typeface="Calibri"/>
                <a:sym typeface="Calibri"/>
              </a:rPr>
              <a:t>.</a:t>
            </a:r>
            <a:endParaRPr b="0" i="0" sz="2500" u="none" cap="none" strike="noStrike">
              <a:solidFill>
                <a:schemeClr val="dk1"/>
              </a:solidFill>
              <a:latin typeface="Calibri"/>
              <a:ea typeface="Calibri"/>
              <a:cs typeface="Calibri"/>
              <a:sym typeface="Calibri"/>
            </a:endParaRPr>
          </a:p>
        </p:txBody>
      </p:sp>
      <p:sp>
        <p:nvSpPr>
          <p:cNvPr id="345" name="Google Shape;345;p14"/>
          <p:cNvSpPr txBox="1"/>
          <p:nvPr/>
        </p:nvSpPr>
        <p:spPr>
          <a:xfrm>
            <a:off x="762000" y="2765053"/>
            <a:ext cx="17145000" cy="1077300"/>
          </a:xfrm>
          <a:prstGeom prst="rect">
            <a:avLst/>
          </a:prstGeom>
          <a:noFill/>
          <a:ln>
            <a:noFill/>
          </a:ln>
        </p:spPr>
        <p:txBody>
          <a:bodyPr anchorCtr="0" anchor="t" bIns="45700" lIns="91425" spcFirstLastPara="1" rIns="91425" wrap="square" tIns="45700">
            <a:spAutoFit/>
          </a:bodyPr>
          <a:lstStyle/>
          <a:p>
            <a:pPr indent="-457200" lvl="0" marL="457200" marR="0" rtl="0" algn="l">
              <a:lnSpc>
                <a:spcPct val="100000"/>
              </a:lnSpc>
              <a:spcBef>
                <a:spcPts val="0"/>
              </a:spcBef>
              <a:spcAft>
                <a:spcPts val="0"/>
              </a:spcAft>
              <a:buClr>
                <a:schemeClr val="dk1"/>
              </a:buClr>
              <a:buSzPts val="3200"/>
              <a:buFont typeface="Arial"/>
              <a:buChar char="•"/>
            </a:pPr>
            <a:r>
              <a:rPr b="0" i="0" lang="de" sz="3200" u="none" cap="none" strike="noStrike">
                <a:solidFill>
                  <a:schemeClr val="dk1"/>
                </a:solidFill>
                <a:latin typeface="Calibri"/>
                <a:ea typeface="Calibri"/>
                <a:cs typeface="Calibri"/>
                <a:sym typeface="Calibri"/>
              </a:rPr>
              <a:t>BERT ist ein Vortrainings- und Fine-Tunig-Modell, das den bidirektionalen Encoder von Transformer verwendet.</a:t>
            </a:r>
            <a:endParaRPr b="0" i="0" sz="1400" u="none" cap="none" strike="noStrike">
              <a:solidFill>
                <a:schemeClr val="dk1"/>
              </a:solidFill>
              <a:latin typeface="Arial"/>
              <a:ea typeface="Arial"/>
              <a:cs typeface="Arial"/>
              <a:sym typeface="Arial"/>
            </a:endParaRPr>
          </a:p>
        </p:txBody>
      </p:sp>
      <p:pic>
        <p:nvPicPr>
          <p:cNvPr id="346" name="Google Shape;346;p14"/>
          <p:cNvPicPr preferRelativeResize="0"/>
          <p:nvPr/>
        </p:nvPicPr>
        <p:blipFill rotWithShape="1">
          <a:blip r:embed="rId3">
            <a:alphaModFix/>
          </a:blip>
          <a:srcRect b="0" l="0" r="0" t="0"/>
          <a:stretch/>
        </p:blipFill>
        <p:spPr>
          <a:xfrm>
            <a:off x="8976349" y="3927950"/>
            <a:ext cx="8717302" cy="4154984"/>
          </a:xfrm>
          <a:prstGeom prst="rect">
            <a:avLst/>
          </a:prstGeom>
          <a:noFill/>
          <a:ln>
            <a:noFill/>
          </a:ln>
        </p:spPr>
      </p:pic>
      <p:sp>
        <p:nvSpPr>
          <p:cNvPr id="347" name="Google Shape;347;p14"/>
          <p:cNvSpPr txBox="1"/>
          <p:nvPr/>
        </p:nvSpPr>
        <p:spPr>
          <a:xfrm>
            <a:off x="12039599" y="8401735"/>
            <a:ext cx="5659945"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de" sz="2800" u="none" cap="none" strike="noStrike">
                <a:solidFill>
                  <a:schemeClr val="dk1"/>
                </a:solidFill>
                <a:latin typeface="Calibri"/>
                <a:ea typeface="Calibri"/>
                <a:cs typeface="Calibri"/>
                <a:sym typeface="Calibri"/>
              </a:rPr>
              <a:t>Die Architektur von BERT</a:t>
            </a:r>
            <a:endParaRPr b="0" i="0" sz="1400" u="none" cap="none" strike="noStrike">
              <a:solidFill>
                <a:schemeClr val="dk1"/>
              </a:solidFill>
              <a:latin typeface="Arial"/>
              <a:ea typeface="Arial"/>
              <a:cs typeface="Arial"/>
              <a:sym typeface="Arial"/>
            </a:endParaRPr>
          </a:p>
        </p:txBody>
      </p:sp>
      <p:sp>
        <p:nvSpPr>
          <p:cNvPr id="348" name="Google Shape;348;p14"/>
          <p:cNvSpPr txBox="1"/>
          <p:nvPr/>
        </p:nvSpPr>
        <p:spPr>
          <a:xfrm>
            <a:off x="784850" y="5385974"/>
            <a:ext cx="8717400" cy="3632700"/>
          </a:xfrm>
          <a:prstGeom prst="rect">
            <a:avLst/>
          </a:prstGeom>
          <a:noFill/>
          <a:ln>
            <a:noFill/>
          </a:ln>
        </p:spPr>
        <p:txBody>
          <a:bodyPr anchorCtr="0" anchor="t" bIns="45700" lIns="91425" spcFirstLastPara="1" rIns="91425" wrap="square" tIns="45700">
            <a:spAutoFit/>
          </a:bodyPr>
          <a:lstStyle/>
          <a:p>
            <a:pPr indent="-311150" lvl="0" marL="342900" marR="0" rtl="0" algn="l">
              <a:lnSpc>
                <a:spcPct val="100000"/>
              </a:lnSpc>
              <a:spcBef>
                <a:spcPts val="0"/>
              </a:spcBef>
              <a:spcAft>
                <a:spcPts val="0"/>
              </a:spcAft>
              <a:buClr>
                <a:schemeClr val="dk1"/>
              </a:buClr>
              <a:buSzPts val="2300"/>
              <a:buFont typeface="Arial"/>
              <a:buChar char="•"/>
            </a:pPr>
            <a:r>
              <a:rPr b="0" i="0" lang="de" sz="2300" u="none" cap="none" strike="noStrike">
                <a:solidFill>
                  <a:schemeClr val="dk1"/>
                </a:solidFill>
                <a:latin typeface="Calibri"/>
                <a:ea typeface="Calibri"/>
                <a:cs typeface="Calibri"/>
                <a:sym typeface="Calibri"/>
              </a:rPr>
              <a:t>Bidirektionale Kontexte sind entscheidend für Aufgaben wie das sequentielle Bezeichnen (labeling) und das Beantworten von Fragen.</a:t>
            </a:r>
            <a:endParaRPr b="0" i="0" sz="900" u="none" cap="none" strike="noStrike">
              <a:solidFill>
                <a:schemeClr val="dk1"/>
              </a:solidFill>
              <a:latin typeface="Arial"/>
              <a:ea typeface="Arial"/>
              <a:cs typeface="Arial"/>
              <a:sym typeface="Arial"/>
            </a:endParaRPr>
          </a:p>
          <a:p>
            <a:pPr indent="-311150" lvl="0" marL="342900" marR="0" rtl="0" algn="l">
              <a:lnSpc>
                <a:spcPct val="100000"/>
              </a:lnSpc>
              <a:spcBef>
                <a:spcPts val="0"/>
              </a:spcBef>
              <a:spcAft>
                <a:spcPts val="0"/>
              </a:spcAft>
              <a:buClr>
                <a:schemeClr val="dk1"/>
              </a:buClr>
              <a:buSzPts val="2300"/>
              <a:buFont typeface="Arial"/>
              <a:buChar char="•"/>
            </a:pPr>
            <a:r>
              <a:rPr b="0" i="0" lang="de" sz="2300" u="none" cap="none" strike="noStrike">
                <a:solidFill>
                  <a:schemeClr val="dk1"/>
                </a:solidFill>
                <a:latin typeface="Calibri"/>
                <a:ea typeface="Calibri"/>
                <a:cs typeface="Calibri"/>
                <a:sym typeface="Calibri"/>
              </a:rPr>
              <a:t>Kurzer Steckbrief zu BERT:</a:t>
            </a:r>
            <a:endParaRPr b="0" i="0" sz="900" u="none" cap="none" strike="noStrike">
              <a:solidFill>
                <a:schemeClr val="dk1"/>
              </a:solidFill>
              <a:latin typeface="Arial"/>
              <a:ea typeface="Arial"/>
              <a:cs typeface="Arial"/>
              <a:sym typeface="Arial"/>
            </a:endParaRPr>
          </a:p>
          <a:p>
            <a:pPr indent="-342900" lvl="1" marL="831850" marR="0" rtl="0" algn="l">
              <a:lnSpc>
                <a:spcPct val="100000"/>
              </a:lnSpc>
              <a:spcBef>
                <a:spcPts val="0"/>
              </a:spcBef>
              <a:spcAft>
                <a:spcPts val="0"/>
              </a:spcAft>
              <a:buClr>
                <a:schemeClr val="dk1"/>
              </a:buClr>
              <a:buSzPts val="2300"/>
              <a:buFont typeface="Noto Sans Symbols"/>
              <a:buChar char="⮚"/>
            </a:pPr>
            <a:r>
              <a:rPr b="0" i="0" lang="de" sz="2300" u="none" cap="none" strike="noStrike">
                <a:solidFill>
                  <a:schemeClr val="dk1"/>
                </a:solidFill>
                <a:latin typeface="Calibri"/>
                <a:ea typeface="Calibri"/>
                <a:cs typeface="Calibri"/>
                <a:sym typeface="Calibri"/>
              </a:rPr>
              <a:t>BERT verwendet ein viel tieferes Modell als GPT, und der bidirektionale Encoder besteht aus bis zu 24 Schichten mit 340 Millionen Netzwerkparametern.</a:t>
            </a:r>
            <a:endParaRPr b="0" i="0" sz="900" u="none" cap="none" strike="noStrike">
              <a:solidFill>
                <a:schemeClr val="dk1"/>
              </a:solidFill>
              <a:latin typeface="Arial"/>
              <a:ea typeface="Arial"/>
              <a:cs typeface="Arial"/>
              <a:sym typeface="Arial"/>
            </a:endParaRPr>
          </a:p>
          <a:p>
            <a:pPr indent="-342900" lvl="1" marL="831850" marR="0" rtl="0" algn="l">
              <a:lnSpc>
                <a:spcPct val="100000"/>
              </a:lnSpc>
              <a:spcBef>
                <a:spcPts val="0"/>
              </a:spcBef>
              <a:spcAft>
                <a:spcPts val="0"/>
              </a:spcAft>
              <a:buClr>
                <a:schemeClr val="dk1"/>
              </a:buClr>
              <a:buSzPts val="2300"/>
              <a:buFont typeface="Noto Sans Symbols"/>
              <a:buChar char="⮚"/>
            </a:pPr>
            <a:r>
              <a:rPr b="0" i="0" lang="de" sz="2300" u="none" cap="none" strike="noStrike">
                <a:solidFill>
                  <a:schemeClr val="dk1"/>
                </a:solidFill>
                <a:latin typeface="Calibri"/>
                <a:ea typeface="Calibri"/>
                <a:cs typeface="Calibri"/>
                <a:sym typeface="Calibri"/>
              </a:rPr>
              <a:t>BERT entwirft zwei nicht überwachte objektive Funktionen, einschließlich des maskierten Sprachmodells und der Vorhersage des nächsten Satzes.</a:t>
            </a:r>
            <a:endParaRPr b="0" i="0" sz="900" u="none" cap="none" strike="noStrike">
              <a:solidFill>
                <a:schemeClr val="dk1"/>
              </a:solidFill>
              <a:latin typeface="Arial"/>
              <a:ea typeface="Arial"/>
              <a:cs typeface="Arial"/>
              <a:sym typeface="Arial"/>
            </a:endParaRPr>
          </a:p>
          <a:p>
            <a:pPr indent="-342900" lvl="1" marL="831850" marR="0" rtl="0" algn="l">
              <a:lnSpc>
                <a:spcPct val="100000"/>
              </a:lnSpc>
              <a:spcBef>
                <a:spcPts val="0"/>
              </a:spcBef>
              <a:spcAft>
                <a:spcPts val="0"/>
              </a:spcAft>
              <a:buClr>
                <a:schemeClr val="dk1"/>
              </a:buClr>
              <a:buSzPts val="2300"/>
              <a:buFont typeface="Noto Sans Symbols"/>
              <a:buChar char="⮚"/>
            </a:pPr>
            <a:r>
              <a:rPr b="0" i="0" lang="de" sz="2300" u="none" cap="none" strike="noStrike">
                <a:solidFill>
                  <a:schemeClr val="dk1"/>
                </a:solidFill>
                <a:latin typeface="Calibri"/>
                <a:ea typeface="Calibri"/>
                <a:cs typeface="Calibri"/>
                <a:sym typeface="Calibri"/>
              </a:rPr>
              <a:t>BERT ist auf noch größere Textdatensätze vortrainiert.</a:t>
            </a:r>
            <a:endParaRPr b="0" i="0" sz="2300" u="none" cap="none" strike="noStrike">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p15"/>
          <p:cNvSpPr txBox="1"/>
          <p:nvPr/>
        </p:nvSpPr>
        <p:spPr>
          <a:xfrm>
            <a:off x="1447800" y="1411535"/>
            <a:ext cx="9220200" cy="1385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1" i="0" lang="de" sz="4400" u="none" cap="none" strike="noStrike">
                <a:solidFill>
                  <a:srgbClr val="E7686A"/>
                </a:solidFill>
                <a:latin typeface="Calibri"/>
                <a:ea typeface="Calibri"/>
                <a:cs typeface="Calibri"/>
                <a:sym typeface="Calibri"/>
              </a:rPr>
              <a:t>Einheit 2: Text-Mining Techniken</a:t>
            </a:r>
            <a:endParaRPr b="1" i="0" sz="4400" u="none" cap="none" strike="noStrike">
              <a:solidFill>
                <a:srgbClr val="E7686A"/>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4000"/>
              <a:buFont typeface="Arial"/>
              <a:buNone/>
            </a:pPr>
            <a:r>
              <a:t/>
            </a:r>
            <a:endParaRPr b="1" i="0" sz="4000" u="none" cap="none" strike="noStrike">
              <a:solidFill>
                <a:srgbClr val="E7686A"/>
              </a:solidFill>
              <a:latin typeface="Calibri"/>
              <a:ea typeface="Calibri"/>
              <a:cs typeface="Calibri"/>
              <a:sym typeface="Calibri"/>
            </a:endParaRPr>
          </a:p>
        </p:txBody>
      </p:sp>
      <p:sp>
        <p:nvSpPr>
          <p:cNvPr id="354" name="Google Shape;354;p15"/>
          <p:cNvSpPr txBox="1"/>
          <p:nvPr/>
        </p:nvSpPr>
        <p:spPr>
          <a:xfrm>
            <a:off x="1422400" y="2311410"/>
            <a:ext cx="10040186"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de" sz="2800" u="none" cap="none" strike="noStrike">
                <a:solidFill>
                  <a:srgbClr val="238791"/>
                </a:solidFill>
                <a:latin typeface="Calibri"/>
                <a:ea typeface="Calibri"/>
                <a:cs typeface="Calibri"/>
                <a:sym typeface="Calibri"/>
              </a:rPr>
              <a:t>Stimmungsanalyse und Opinion Mining</a:t>
            </a:r>
            <a:endParaRPr b="1" i="0" sz="2800" u="none" cap="none" strike="noStrike">
              <a:solidFill>
                <a:srgbClr val="238791"/>
              </a:solidFill>
              <a:latin typeface="Calibri"/>
              <a:ea typeface="Calibri"/>
              <a:cs typeface="Calibri"/>
              <a:sym typeface="Calibri"/>
            </a:endParaRPr>
          </a:p>
        </p:txBody>
      </p:sp>
      <p:sp>
        <p:nvSpPr>
          <p:cNvPr id="355" name="Google Shape;355;p15"/>
          <p:cNvSpPr txBox="1"/>
          <p:nvPr/>
        </p:nvSpPr>
        <p:spPr>
          <a:xfrm>
            <a:off x="1422400" y="3390900"/>
            <a:ext cx="16154400" cy="5204077"/>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7000"/>
              </a:lnSpc>
              <a:spcBef>
                <a:spcPts val="0"/>
              </a:spcBef>
              <a:spcAft>
                <a:spcPts val="0"/>
              </a:spcAft>
              <a:buClr>
                <a:schemeClr val="dk1"/>
              </a:buClr>
              <a:buSzPts val="3200"/>
              <a:buFont typeface="Arial"/>
              <a:buChar char="•"/>
            </a:pPr>
            <a:r>
              <a:rPr b="0" i="0" lang="de" sz="3200" u="none" cap="none" strike="noStrike">
                <a:solidFill>
                  <a:schemeClr val="dk1"/>
                </a:solidFill>
                <a:latin typeface="Calibri"/>
                <a:ea typeface="Calibri"/>
                <a:cs typeface="Calibri"/>
                <a:sym typeface="Calibri"/>
              </a:rPr>
              <a:t>Zu den </a:t>
            </a:r>
            <a:r>
              <a:rPr b="1" i="0" lang="de" sz="3200" u="none" cap="none" strike="noStrike">
                <a:solidFill>
                  <a:schemeClr val="dk1"/>
                </a:solidFill>
                <a:latin typeface="Calibri"/>
                <a:ea typeface="Calibri"/>
                <a:cs typeface="Calibri"/>
                <a:sym typeface="Calibri"/>
              </a:rPr>
              <a:t>Hauptaufgaben </a:t>
            </a:r>
            <a:r>
              <a:rPr b="0" i="0" lang="de" sz="3200" u="none" cap="none" strike="noStrike">
                <a:solidFill>
                  <a:schemeClr val="dk1"/>
                </a:solidFill>
                <a:latin typeface="Calibri"/>
                <a:ea typeface="Calibri"/>
                <a:cs typeface="Calibri"/>
                <a:sym typeface="Calibri"/>
              </a:rPr>
              <a:t>der Stimmungsanalyse und des Opinion Mining gehören die Extrahierung, Klassifizierung und Inferenz von subjektiven Informationen in Texten (wie z.B. Gefühlen, Stimmungen, Meinungen, Einstellungen, Emotionen, Haltungen).</a:t>
            </a:r>
            <a:endParaRPr b="0" i="0" sz="1400" u="none" cap="none" strike="noStrike">
              <a:solidFill>
                <a:schemeClr val="dk1"/>
              </a:solidFill>
              <a:latin typeface="Arial"/>
              <a:ea typeface="Arial"/>
              <a:cs typeface="Arial"/>
              <a:sym typeface="Arial"/>
            </a:endParaRPr>
          </a:p>
          <a:p>
            <a:pPr indent="-342900" lvl="0" marL="342900" marR="0" rtl="0" algn="l">
              <a:lnSpc>
                <a:spcPct val="107000"/>
              </a:lnSpc>
              <a:spcBef>
                <a:spcPts val="0"/>
              </a:spcBef>
              <a:spcAft>
                <a:spcPts val="0"/>
              </a:spcAft>
              <a:buClr>
                <a:schemeClr val="dk1"/>
              </a:buClr>
              <a:buSzPts val="3200"/>
              <a:buFont typeface="Arial"/>
              <a:buChar char="•"/>
            </a:pPr>
            <a:r>
              <a:rPr b="0" i="0" lang="de" sz="3200" u="none" cap="none" strike="noStrike">
                <a:solidFill>
                  <a:schemeClr val="dk1"/>
                </a:solidFill>
                <a:latin typeface="Calibri"/>
                <a:ea typeface="Calibri"/>
                <a:cs typeface="Calibri"/>
                <a:sym typeface="Calibri"/>
              </a:rPr>
              <a:t>Stimmungsanalysetechniken werden grundsätzlich in zwei </a:t>
            </a:r>
            <a:r>
              <a:rPr b="1" i="0" lang="de" sz="3200" u="none" cap="none" strike="noStrike">
                <a:solidFill>
                  <a:schemeClr val="dk1"/>
                </a:solidFill>
                <a:latin typeface="Calibri"/>
                <a:ea typeface="Calibri"/>
                <a:cs typeface="Calibri"/>
                <a:sym typeface="Calibri"/>
              </a:rPr>
              <a:t>Kategorien unterteilt</a:t>
            </a:r>
            <a:r>
              <a:rPr b="0" i="0" lang="de" sz="3200" u="none" cap="none" strike="noStrike">
                <a:solidFill>
                  <a:schemeClr val="dk1"/>
                </a:solidFill>
                <a:latin typeface="Calibri"/>
                <a:ea typeface="Calibri"/>
                <a:cs typeface="Calibri"/>
                <a:sym typeface="Calibri"/>
              </a:rPr>
              <a:t>:</a:t>
            </a:r>
            <a:endParaRPr b="0" i="0" sz="1400" u="none" cap="none" strike="noStrike">
              <a:solidFill>
                <a:schemeClr val="dk1"/>
              </a:solidFill>
              <a:latin typeface="Arial"/>
              <a:ea typeface="Arial"/>
              <a:cs typeface="Arial"/>
              <a:sym typeface="Arial"/>
            </a:endParaRPr>
          </a:p>
          <a:p>
            <a:pPr indent="-457200" lvl="1" marL="914400" marR="0" rtl="0" algn="l">
              <a:lnSpc>
                <a:spcPct val="107000"/>
              </a:lnSpc>
              <a:spcBef>
                <a:spcPts val="0"/>
              </a:spcBef>
              <a:spcAft>
                <a:spcPts val="0"/>
              </a:spcAft>
              <a:buClr>
                <a:schemeClr val="dk1"/>
              </a:buClr>
              <a:buSzPts val="3200"/>
              <a:buFont typeface="Noto Sans Symbols"/>
              <a:buChar char="⮚"/>
            </a:pPr>
            <a:r>
              <a:rPr b="1" i="0" lang="de" sz="3200" u="none" cap="none" strike="noStrike">
                <a:solidFill>
                  <a:schemeClr val="dk1"/>
                </a:solidFill>
                <a:latin typeface="Calibri"/>
                <a:ea typeface="Calibri"/>
                <a:cs typeface="Calibri"/>
                <a:sym typeface="Calibri"/>
              </a:rPr>
              <a:t>Regelbasierte Methoden:  </a:t>
            </a:r>
            <a:r>
              <a:rPr b="0" i="0" lang="de" sz="3200" u="none" cap="none" strike="noStrike">
                <a:solidFill>
                  <a:schemeClr val="dk1"/>
                </a:solidFill>
                <a:latin typeface="Calibri"/>
                <a:ea typeface="Calibri"/>
                <a:cs typeface="Calibri"/>
                <a:sym typeface="Calibri"/>
              </a:rPr>
              <a:t>Stimmungsanalysen mit unterschiedlichen Textkörnungen basieren auf der Stimmungsorientierung von Wörtern, die von einem Stimmungslexikon bereitgestellt werden</a:t>
            </a:r>
            <a:endParaRPr b="0" i="0" sz="3200" u="none" cap="none" strike="noStrike">
              <a:solidFill>
                <a:schemeClr val="dk1"/>
              </a:solidFill>
              <a:latin typeface="Calibri"/>
              <a:ea typeface="Calibri"/>
              <a:cs typeface="Calibri"/>
              <a:sym typeface="Calibri"/>
            </a:endParaRPr>
          </a:p>
          <a:p>
            <a:pPr indent="-457200" lvl="1" marL="914400" marR="0" rtl="0" algn="l">
              <a:lnSpc>
                <a:spcPct val="107000"/>
              </a:lnSpc>
              <a:spcBef>
                <a:spcPts val="0"/>
              </a:spcBef>
              <a:spcAft>
                <a:spcPts val="0"/>
              </a:spcAft>
              <a:buClr>
                <a:schemeClr val="dk1"/>
              </a:buClr>
              <a:buSzPts val="3200"/>
              <a:buFont typeface="Noto Sans Symbols"/>
              <a:buChar char="⮚"/>
            </a:pPr>
            <a:r>
              <a:rPr b="1" i="0" lang="de" sz="3200" u="none" cap="none" strike="noStrike">
                <a:solidFill>
                  <a:schemeClr val="dk1"/>
                </a:solidFill>
                <a:latin typeface="Calibri"/>
                <a:ea typeface="Calibri"/>
                <a:cs typeface="Calibri"/>
                <a:sym typeface="Calibri"/>
              </a:rPr>
              <a:t>Auf maschinellem Lernen basierende Methoden </a:t>
            </a:r>
            <a:r>
              <a:rPr b="0" i="0" lang="de" sz="3200" u="none" cap="none" strike="noStrike">
                <a:solidFill>
                  <a:schemeClr val="dk1"/>
                </a:solidFill>
                <a:latin typeface="Calibri"/>
                <a:ea typeface="Calibri"/>
                <a:cs typeface="Calibri"/>
                <a:sym typeface="Calibri"/>
              </a:rPr>
              <a:t>konzentrieren sich auf effektives Feature-Engineering für Textdarstellung und maschinelles Lernen.</a:t>
            </a:r>
            <a:endParaRPr b="0" i="0" sz="1400" u="none" cap="none" strike="noStrike">
              <a:solidFill>
                <a:schemeClr val="dk1"/>
              </a:solidFill>
              <a:latin typeface="Arial"/>
              <a:ea typeface="Arial"/>
              <a:cs typeface="Arial"/>
              <a:sym typeface="Arial"/>
            </a:endParaRPr>
          </a:p>
          <a:p>
            <a:pPr indent="0" lvl="1" marL="45720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sp>
        <p:nvSpPr>
          <p:cNvPr id="360" name="Google Shape;360;p16"/>
          <p:cNvSpPr txBox="1"/>
          <p:nvPr/>
        </p:nvSpPr>
        <p:spPr>
          <a:xfrm>
            <a:off x="1447800" y="1411535"/>
            <a:ext cx="9220200" cy="138499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1" i="0" lang="de" sz="4400" u="none" cap="none" strike="noStrike">
                <a:solidFill>
                  <a:srgbClr val="E7686A"/>
                </a:solidFill>
                <a:latin typeface="Calibri"/>
                <a:ea typeface="Calibri"/>
                <a:cs typeface="Calibri"/>
                <a:sym typeface="Calibri"/>
              </a:rPr>
              <a:t>Einheit 3: Fallstudie mit Python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4000"/>
              <a:buFont typeface="Arial"/>
              <a:buNone/>
            </a:pPr>
            <a:r>
              <a:t/>
            </a:r>
            <a:endParaRPr b="1" i="0" sz="4000" u="none" cap="none" strike="noStrike">
              <a:solidFill>
                <a:srgbClr val="E7686A"/>
              </a:solidFill>
              <a:latin typeface="Calibri"/>
              <a:ea typeface="Calibri"/>
              <a:cs typeface="Calibri"/>
              <a:sym typeface="Calibri"/>
            </a:endParaRPr>
          </a:p>
        </p:txBody>
      </p:sp>
      <p:sp>
        <p:nvSpPr>
          <p:cNvPr id="361" name="Google Shape;361;p16"/>
          <p:cNvSpPr txBox="1"/>
          <p:nvPr/>
        </p:nvSpPr>
        <p:spPr>
          <a:xfrm>
            <a:off x="1447800" y="2534920"/>
            <a:ext cx="10040186"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de" sz="2800" u="none" cap="none" strike="noStrike">
                <a:solidFill>
                  <a:srgbClr val="238791"/>
                </a:solidFill>
                <a:latin typeface="Calibri"/>
                <a:ea typeface="Calibri"/>
                <a:cs typeface="Calibri"/>
                <a:sym typeface="Calibri"/>
              </a:rPr>
              <a:t>Gängige Python-Bibliotheken für Text Mining</a:t>
            </a:r>
            <a:endParaRPr b="1" i="0" sz="2800" u="none" cap="none" strike="noStrike">
              <a:solidFill>
                <a:srgbClr val="238791"/>
              </a:solidFill>
              <a:latin typeface="Calibri"/>
              <a:ea typeface="Calibri"/>
              <a:cs typeface="Calibri"/>
              <a:sym typeface="Calibri"/>
            </a:endParaRPr>
          </a:p>
        </p:txBody>
      </p:sp>
      <p:sp>
        <p:nvSpPr>
          <p:cNvPr id="362" name="Google Shape;362;p16"/>
          <p:cNvSpPr txBox="1"/>
          <p:nvPr/>
        </p:nvSpPr>
        <p:spPr>
          <a:xfrm>
            <a:off x="1295400" y="3771900"/>
            <a:ext cx="15697200" cy="3786600"/>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chemeClr val="dk1"/>
              </a:buClr>
              <a:buSzPts val="2400"/>
              <a:buFont typeface="Noto Sans Symbols"/>
              <a:buChar char="⮚"/>
            </a:pPr>
            <a:r>
              <a:rPr b="1" i="0" lang="de" sz="2400" u="none" cap="none" strike="noStrike">
                <a:solidFill>
                  <a:schemeClr val="dk1"/>
                </a:solidFill>
                <a:latin typeface="Calibri"/>
                <a:ea typeface="Calibri"/>
                <a:cs typeface="Calibri"/>
                <a:sym typeface="Calibri"/>
              </a:rPr>
              <a:t>NLTK</a:t>
            </a:r>
            <a:r>
              <a:rPr b="0" i="0" lang="de" sz="2400" u="none" cap="none" strike="noStrike">
                <a:solidFill>
                  <a:schemeClr val="dk1"/>
                </a:solidFill>
                <a:latin typeface="Calibri"/>
                <a:ea typeface="Calibri"/>
                <a:cs typeface="Calibri"/>
                <a:sym typeface="Calibri"/>
              </a:rPr>
              <a:t> (Nat</a:t>
            </a:r>
            <a:r>
              <a:rPr lang="de" sz="2400">
                <a:solidFill>
                  <a:schemeClr val="dk1"/>
                </a:solidFill>
                <a:latin typeface="Calibri"/>
                <a:ea typeface="Calibri"/>
                <a:cs typeface="Calibri"/>
                <a:sym typeface="Calibri"/>
              </a:rPr>
              <a:t>ural Language</a:t>
            </a:r>
            <a:r>
              <a:rPr b="0" i="0" lang="de" sz="2400" u="none" cap="none" strike="noStrike">
                <a:solidFill>
                  <a:schemeClr val="dk1"/>
                </a:solidFill>
                <a:latin typeface="Calibri"/>
                <a:ea typeface="Calibri"/>
                <a:cs typeface="Calibri"/>
                <a:sym typeface="Calibri"/>
              </a:rPr>
              <a:t> Toolkit) – enthält leistungsstarke Bibliotheken für die symbolische und statistische Verarbeitung natürlicher Sprache, die mit verschiedenen Maschinenlerntechniken arbeiten können.</a:t>
            </a:r>
            <a:endParaRPr b="0" i="0" sz="2400" u="none" cap="none" strike="noStrike">
              <a:solidFill>
                <a:schemeClr val="dk1"/>
              </a:solidFill>
              <a:latin typeface="Calibri"/>
              <a:ea typeface="Calibri"/>
              <a:cs typeface="Calibri"/>
              <a:sym typeface="Calibri"/>
            </a:endParaRPr>
          </a:p>
          <a:p>
            <a:pPr indent="-342900" lvl="0" marL="342900" marR="0" rtl="0" algn="l">
              <a:lnSpc>
                <a:spcPct val="100000"/>
              </a:lnSpc>
              <a:spcBef>
                <a:spcPts val="0"/>
              </a:spcBef>
              <a:spcAft>
                <a:spcPts val="0"/>
              </a:spcAft>
              <a:buClr>
                <a:schemeClr val="dk1"/>
              </a:buClr>
              <a:buSzPts val="2400"/>
              <a:buFont typeface="Noto Sans Symbols"/>
              <a:buChar char="⮚"/>
            </a:pPr>
            <a:r>
              <a:rPr b="1" i="0" lang="de" sz="2400" u="none" cap="none" strike="noStrike">
                <a:solidFill>
                  <a:schemeClr val="dk1"/>
                </a:solidFill>
                <a:latin typeface="Calibri"/>
                <a:ea typeface="Calibri"/>
                <a:cs typeface="Calibri"/>
                <a:sym typeface="Calibri"/>
              </a:rPr>
              <a:t>SpaCy - </a:t>
            </a:r>
            <a:r>
              <a:rPr b="0" i="0" lang="de" sz="2400" u="none" cap="none" strike="noStrike">
                <a:solidFill>
                  <a:schemeClr val="dk1"/>
                </a:solidFill>
                <a:latin typeface="Calibri"/>
                <a:ea typeface="Calibri"/>
                <a:cs typeface="Calibri"/>
                <a:sym typeface="Calibri"/>
              </a:rPr>
              <a:t>Open-Source-Bibliothek für NLP in Python, die entwickelt wurde, um Informationen zu extrahieren und die allgemeingültige natürliche Sprache zu verarbeiten.</a:t>
            </a:r>
            <a:endParaRPr b="0" i="0" sz="2400" u="none" cap="none" strike="noStrike">
              <a:solidFill>
                <a:schemeClr val="dk1"/>
              </a:solidFill>
              <a:latin typeface="Calibri"/>
              <a:ea typeface="Calibri"/>
              <a:cs typeface="Calibri"/>
              <a:sym typeface="Calibri"/>
            </a:endParaRPr>
          </a:p>
          <a:p>
            <a:pPr indent="-342900" lvl="0" marL="342900" marR="0" rtl="0" algn="l">
              <a:lnSpc>
                <a:spcPct val="100000"/>
              </a:lnSpc>
              <a:spcBef>
                <a:spcPts val="0"/>
              </a:spcBef>
              <a:spcAft>
                <a:spcPts val="0"/>
              </a:spcAft>
              <a:buClr>
                <a:schemeClr val="dk1"/>
              </a:buClr>
              <a:buSzPts val="2400"/>
              <a:buFont typeface="Noto Sans Symbols"/>
              <a:buChar char="⮚"/>
            </a:pPr>
            <a:r>
              <a:rPr b="1" i="0" lang="de" sz="2400" u="none" cap="none" strike="noStrike">
                <a:solidFill>
                  <a:schemeClr val="dk1"/>
                </a:solidFill>
                <a:latin typeface="Calibri"/>
                <a:ea typeface="Calibri"/>
                <a:cs typeface="Calibri"/>
                <a:sym typeface="Calibri"/>
              </a:rPr>
              <a:t>Die TextBlob-Bibliothek </a:t>
            </a:r>
            <a:r>
              <a:rPr b="0" i="0" lang="de" sz="2400" u="none" cap="none" strike="noStrike">
                <a:solidFill>
                  <a:schemeClr val="dk1"/>
                </a:solidFill>
                <a:latin typeface="Calibri"/>
                <a:ea typeface="Calibri"/>
                <a:cs typeface="Calibri"/>
                <a:sym typeface="Calibri"/>
              </a:rPr>
              <a:t>bietet eine einfache API für NLP-Aufgaben wie Wortart-Tagging, Extrahierung von Nominalphrasen, Stimmungsanalyse, Klassifizierung, Übersetzung und mehr.</a:t>
            </a:r>
            <a:endParaRPr b="0" i="0" sz="2400" u="none" cap="none" strike="noStrike">
              <a:solidFill>
                <a:schemeClr val="dk1"/>
              </a:solidFill>
              <a:latin typeface="Calibri"/>
              <a:ea typeface="Calibri"/>
              <a:cs typeface="Calibri"/>
              <a:sym typeface="Calibri"/>
            </a:endParaRPr>
          </a:p>
          <a:p>
            <a:pPr indent="-342900" lvl="0" marL="342900" marR="0" rtl="0" algn="l">
              <a:lnSpc>
                <a:spcPct val="100000"/>
              </a:lnSpc>
              <a:spcBef>
                <a:spcPts val="0"/>
              </a:spcBef>
              <a:spcAft>
                <a:spcPts val="0"/>
              </a:spcAft>
              <a:buClr>
                <a:schemeClr val="dk1"/>
              </a:buClr>
              <a:buSzPts val="2400"/>
              <a:buFont typeface="Noto Sans Symbols"/>
              <a:buChar char="⮚"/>
            </a:pPr>
            <a:r>
              <a:rPr b="1" i="0" lang="de" sz="2400" u="none" cap="none" strike="noStrike">
                <a:solidFill>
                  <a:schemeClr val="dk1"/>
                </a:solidFill>
                <a:latin typeface="Calibri"/>
                <a:ea typeface="Calibri"/>
                <a:cs typeface="Calibri"/>
                <a:sym typeface="Calibri"/>
              </a:rPr>
              <a:t>Stanford-NLP </a:t>
            </a:r>
            <a:r>
              <a:rPr b="0" i="0" lang="de" sz="2400" u="none" cap="none" strike="noStrike">
                <a:solidFill>
                  <a:schemeClr val="dk1"/>
                </a:solidFill>
                <a:latin typeface="Calibri"/>
                <a:ea typeface="Calibri"/>
                <a:cs typeface="Calibri"/>
                <a:sym typeface="Calibri"/>
              </a:rPr>
              <a:t>enthält Werkzeuge, die in einer Pipeline nützlich sind, um Zeichenfolgen mit Text in menschlicher Sprache in Listen mit Sätzen und Wörtern umzuwandeln. Weiter werden Grundformen dieser Wörter, ihre Wortarten und morphologischen Merkmale generiert und eine syntaktische Strukturabhängigkeitsanalyse erstellt, die entworfen wurde, um parallel in mehr als 70 Sprachen zu zu agieren.</a:t>
            </a:r>
            <a:endParaRPr b="0" i="0" sz="2400" u="none" cap="none" strike="noStrike">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6" name="Shape 366"/>
        <p:cNvGrpSpPr/>
        <p:nvPr/>
      </p:nvGrpSpPr>
      <p:grpSpPr>
        <a:xfrm>
          <a:off x="0" y="0"/>
          <a:ext cx="0" cy="0"/>
          <a:chOff x="0" y="0"/>
          <a:chExt cx="0" cy="0"/>
        </a:xfrm>
      </p:grpSpPr>
      <p:sp>
        <p:nvSpPr>
          <p:cNvPr id="367" name="Google Shape;367;p44"/>
          <p:cNvSpPr txBox="1"/>
          <p:nvPr/>
        </p:nvSpPr>
        <p:spPr>
          <a:xfrm>
            <a:off x="990600" y="1028460"/>
            <a:ext cx="9220200" cy="76944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de" sz="4400" u="none" cap="none" strike="noStrike">
                <a:solidFill>
                  <a:srgbClr val="E7686A"/>
                </a:solidFill>
                <a:latin typeface="Arial"/>
                <a:ea typeface="Arial"/>
                <a:cs typeface="Arial"/>
                <a:sym typeface="Arial"/>
              </a:rPr>
              <a:t>Unit 3: Fallstudie mit Python</a:t>
            </a:r>
            <a:endParaRPr b="1" i="0" sz="4000" u="none" cap="none" strike="noStrike">
              <a:solidFill>
                <a:srgbClr val="E7686A"/>
              </a:solidFill>
              <a:latin typeface="Arial"/>
              <a:ea typeface="Arial"/>
              <a:cs typeface="Arial"/>
              <a:sym typeface="Arial"/>
            </a:endParaRPr>
          </a:p>
        </p:txBody>
      </p:sp>
      <p:sp>
        <p:nvSpPr>
          <p:cNvPr id="368" name="Google Shape;368;p44"/>
          <p:cNvSpPr txBox="1"/>
          <p:nvPr/>
        </p:nvSpPr>
        <p:spPr>
          <a:xfrm>
            <a:off x="990600" y="2060765"/>
            <a:ext cx="14249400"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de" sz="2800" u="none" cap="none" strike="noStrike">
                <a:solidFill>
                  <a:srgbClr val="238791"/>
                </a:solidFill>
                <a:latin typeface="Arial"/>
                <a:ea typeface="Arial"/>
                <a:cs typeface="Arial"/>
                <a:sym typeface="Arial"/>
              </a:rPr>
              <a:t>1. </a:t>
            </a:r>
            <a:r>
              <a:rPr b="1" i="0" lang="de" sz="2800" u="none" cap="none" strike="noStrike">
                <a:solidFill>
                  <a:srgbClr val="238791"/>
                </a:solidFill>
                <a:latin typeface="Calibri"/>
                <a:ea typeface="Calibri"/>
                <a:cs typeface="Calibri"/>
                <a:sym typeface="Calibri"/>
              </a:rPr>
              <a:t>Verwendung von NTLK-Bibliotheken für Text Mining</a:t>
            </a:r>
            <a:endParaRPr/>
          </a:p>
        </p:txBody>
      </p:sp>
      <p:sp>
        <p:nvSpPr>
          <p:cNvPr id="369" name="Google Shape;369;p44"/>
          <p:cNvSpPr txBox="1"/>
          <p:nvPr/>
        </p:nvSpPr>
        <p:spPr>
          <a:xfrm>
            <a:off x="1447800" y="3106143"/>
            <a:ext cx="15163800"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2400" u="none" cap="none" strike="noStrike">
              <a:solidFill>
                <a:srgbClr val="000000"/>
              </a:solidFill>
              <a:latin typeface="Arial"/>
              <a:ea typeface="Arial"/>
              <a:cs typeface="Arial"/>
              <a:sym typeface="Arial"/>
            </a:endParaRPr>
          </a:p>
        </p:txBody>
      </p:sp>
      <p:sp>
        <p:nvSpPr>
          <p:cNvPr id="370" name="Google Shape;370;p44"/>
          <p:cNvSpPr/>
          <p:nvPr/>
        </p:nvSpPr>
        <p:spPr>
          <a:xfrm>
            <a:off x="1143000" y="3138601"/>
            <a:ext cx="9144000" cy="120032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de" sz="1400" u="none" cap="none" strike="noStrike">
                <a:solidFill>
                  <a:srgbClr val="008000"/>
                </a:solidFill>
                <a:latin typeface="Courier New"/>
                <a:ea typeface="Courier New"/>
                <a:cs typeface="Courier New"/>
                <a:sym typeface="Courier New"/>
              </a:rPr>
              <a:t># install library</a:t>
            </a:r>
            <a:endParaRPr b="0" i="0" sz="14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None/>
            </a:pPr>
            <a:r>
              <a:rPr b="0" i="0" lang="de" sz="1400" u="none" cap="none" strike="noStrike">
                <a:solidFill>
                  <a:srgbClr val="0000FF"/>
                </a:solidFill>
                <a:latin typeface="Courier New"/>
                <a:ea typeface="Courier New"/>
                <a:cs typeface="Courier New"/>
                <a:sym typeface="Courier New"/>
              </a:rPr>
              <a:t>!</a:t>
            </a:r>
            <a:r>
              <a:rPr b="0" i="0" lang="de" sz="1400" u="none" cap="none" strike="noStrike">
                <a:solidFill>
                  <a:srgbClr val="000000"/>
                </a:solidFill>
                <a:latin typeface="Courier New"/>
                <a:ea typeface="Courier New"/>
                <a:cs typeface="Courier New"/>
                <a:sym typeface="Courier New"/>
              </a:rPr>
              <a:t>pip install nltk</a:t>
            </a:r>
            <a:endParaRPr b="0" i="0" sz="14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None/>
            </a:pPr>
            <a:r>
              <a:rPr b="0" i="0" lang="de" sz="1400" u="none" cap="none" strike="noStrike">
                <a:solidFill>
                  <a:srgbClr val="AF00DB"/>
                </a:solidFill>
                <a:latin typeface="Courier New"/>
                <a:ea typeface="Courier New"/>
                <a:cs typeface="Courier New"/>
                <a:sym typeface="Courier New"/>
              </a:rPr>
              <a:t>import</a:t>
            </a:r>
            <a:r>
              <a:rPr b="0" i="0" lang="de" sz="1400" u="none" cap="none" strike="noStrike">
                <a:solidFill>
                  <a:srgbClr val="000000"/>
                </a:solidFill>
                <a:latin typeface="Courier New"/>
                <a:ea typeface="Courier New"/>
                <a:cs typeface="Courier New"/>
                <a:sym typeface="Courier New"/>
              </a:rPr>
              <a:t> nltk</a:t>
            </a:r>
            <a:endParaRPr b="0" i="0" sz="14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None/>
            </a:pPr>
            <a:r>
              <a:rPr b="0" i="0" lang="de" sz="1400" u="none" cap="none" strike="noStrike">
                <a:solidFill>
                  <a:srgbClr val="000000"/>
                </a:solidFill>
                <a:latin typeface="Courier New"/>
                <a:ea typeface="Courier New"/>
                <a:cs typeface="Courier New"/>
                <a:sym typeface="Courier New"/>
              </a:rPr>
              <a:t>nltk.download() </a:t>
            </a:r>
            <a:r>
              <a:rPr b="0" i="0" lang="de" sz="1400" u="none" cap="none" strike="noStrike">
                <a:solidFill>
                  <a:srgbClr val="008000"/>
                </a:solidFill>
                <a:latin typeface="Courier New"/>
                <a:ea typeface="Courier New"/>
                <a:cs typeface="Courier New"/>
                <a:sym typeface="Courier New"/>
              </a:rPr>
              <a:t># install all models</a:t>
            </a:r>
            <a:endParaRPr b="0" i="0" sz="1400" u="none" cap="none" strike="noStrike">
              <a:solidFill>
                <a:srgbClr val="000000"/>
              </a:solidFill>
              <a:latin typeface="Courier New"/>
              <a:ea typeface="Courier New"/>
              <a:cs typeface="Courier New"/>
              <a:sym typeface="Courier New"/>
            </a:endParaRPr>
          </a:p>
        </p:txBody>
      </p:sp>
      <p:sp>
        <p:nvSpPr>
          <p:cNvPr id="371" name="Google Shape;371;p44"/>
          <p:cNvSpPr/>
          <p:nvPr/>
        </p:nvSpPr>
        <p:spPr>
          <a:xfrm>
            <a:off x="1295400" y="4686300"/>
            <a:ext cx="9144000" cy="147732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de" sz="1400" u="none" cap="none" strike="noStrike">
                <a:solidFill>
                  <a:srgbClr val="008000"/>
                </a:solidFill>
                <a:latin typeface="Courier New"/>
                <a:ea typeface="Courier New"/>
                <a:cs typeface="Courier New"/>
                <a:sym typeface="Courier New"/>
              </a:rPr>
              <a:t># Count word frequency</a:t>
            </a:r>
            <a:endParaRPr b="0" i="0" sz="14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None/>
            </a:pPr>
            <a:r>
              <a:rPr b="0" i="0" lang="de" sz="1400" u="none" cap="none" strike="noStrike">
                <a:solidFill>
                  <a:srgbClr val="000000"/>
                </a:solidFill>
                <a:latin typeface="Courier New"/>
                <a:ea typeface="Courier New"/>
                <a:cs typeface="Courier New"/>
                <a:sym typeface="Courier New"/>
              </a:rPr>
              <a:t>text = </a:t>
            </a:r>
            <a:r>
              <a:rPr b="0" i="0" lang="de" sz="1400" u="none" cap="none" strike="noStrike">
                <a:solidFill>
                  <a:srgbClr val="A31515"/>
                </a:solidFill>
                <a:latin typeface="Courier New"/>
                <a:ea typeface="Courier New"/>
                <a:cs typeface="Courier New"/>
                <a:sym typeface="Courier New"/>
              </a:rPr>
              <a:t>"This text is process using ntlk libraries!"</a:t>
            </a:r>
            <a:endParaRPr b="0" i="0" sz="14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None/>
            </a:pPr>
            <a:r>
              <a:rPr b="0" i="0" lang="de" sz="1400" u="none" cap="none" strike="noStrike">
                <a:solidFill>
                  <a:srgbClr val="000000"/>
                </a:solidFill>
                <a:latin typeface="Courier New"/>
                <a:ea typeface="Courier New"/>
                <a:cs typeface="Courier New"/>
                <a:sym typeface="Courier New"/>
              </a:rPr>
              <a:t>tokens = [t </a:t>
            </a:r>
            <a:r>
              <a:rPr b="0" i="0" lang="de" sz="1400" u="none" cap="none" strike="noStrike">
                <a:solidFill>
                  <a:srgbClr val="AF00DB"/>
                </a:solidFill>
                <a:latin typeface="Courier New"/>
                <a:ea typeface="Courier New"/>
                <a:cs typeface="Courier New"/>
                <a:sym typeface="Courier New"/>
              </a:rPr>
              <a:t>for</a:t>
            </a:r>
            <a:r>
              <a:rPr b="0" i="0" lang="de" sz="1400" u="none" cap="none" strike="noStrike">
                <a:solidFill>
                  <a:srgbClr val="000000"/>
                </a:solidFill>
                <a:latin typeface="Courier New"/>
                <a:ea typeface="Courier New"/>
                <a:cs typeface="Courier New"/>
                <a:sym typeface="Courier New"/>
              </a:rPr>
              <a:t> t </a:t>
            </a:r>
            <a:r>
              <a:rPr b="0" i="0" lang="de" sz="1400" u="none" cap="none" strike="noStrike">
                <a:solidFill>
                  <a:srgbClr val="0000FF"/>
                </a:solidFill>
                <a:latin typeface="Courier New"/>
                <a:ea typeface="Courier New"/>
                <a:cs typeface="Courier New"/>
                <a:sym typeface="Courier New"/>
              </a:rPr>
              <a:t>in</a:t>
            </a:r>
            <a:r>
              <a:rPr b="0" i="0" lang="de" sz="1400" u="none" cap="none" strike="noStrike">
                <a:solidFill>
                  <a:srgbClr val="000000"/>
                </a:solidFill>
                <a:latin typeface="Courier New"/>
                <a:ea typeface="Courier New"/>
                <a:cs typeface="Courier New"/>
                <a:sym typeface="Courier New"/>
              </a:rPr>
              <a:t> text.split()]</a:t>
            </a:r>
            <a:endParaRPr/>
          </a:p>
          <a:p>
            <a:pPr indent="0" lvl="0" marL="0" marR="0" rtl="0" algn="l">
              <a:lnSpc>
                <a:spcPct val="100000"/>
              </a:lnSpc>
              <a:spcBef>
                <a:spcPts val="0"/>
              </a:spcBef>
              <a:spcAft>
                <a:spcPts val="0"/>
              </a:spcAft>
              <a:buNone/>
            </a:pPr>
            <a:r>
              <a:rPr b="0" i="0" lang="de" sz="1400" u="none" cap="none" strike="noStrike">
                <a:solidFill>
                  <a:srgbClr val="000000"/>
                </a:solidFill>
                <a:latin typeface="Courier New"/>
                <a:ea typeface="Courier New"/>
                <a:cs typeface="Courier New"/>
                <a:sym typeface="Courier New"/>
              </a:rPr>
              <a:t>freq = nltk.FreqDist(tokens)</a:t>
            </a:r>
            <a:endParaRPr/>
          </a:p>
          <a:p>
            <a:pPr indent="0" lvl="0" marL="0" marR="0" rtl="0" algn="l">
              <a:lnSpc>
                <a:spcPct val="100000"/>
              </a:lnSpc>
              <a:spcBef>
                <a:spcPts val="0"/>
              </a:spcBef>
              <a:spcAft>
                <a:spcPts val="0"/>
              </a:spcAft>
              <a:buNone/>
            </a:pPr>
            <a:r>
              <a:rPr b="0" i="0" lang="de" sz="1400" u="none" cap="none" strike="noStrike">
                <a:solidFill>
                  <a:srgbClr val="000000"/>
                </a:solidFill>
                <a:latin typeface="Courier New"/>
                <a:ea typeface="Courier New"/>
                <a:cs typeface="Courier New"/>
                <a:sym typeface="Courier New"/>
              </a:rPr>
              <a:t>freq</a:t>
            </a:r>
            <a:endParaRPr b="0" i="0" sz="1400" u="none" cap="none" strike="noStrike">
              <a:solidFill>
                <a:srgbClr val="000000"/>
              </a:solidFill>
              <a:latin typeface="Courier New"/>
              <a:ea typeface="Courier New"/>
              <a:cs typeface="Courier New"/>
              <a:sym typeface="Courier New"/>
            </a:endParaRPr>
          </a:p>
        </p:txBody>
      </p:sp>
      <p:sp>
        <p:nvSpPr>
          <p:cNvPr id="372" name="Google Shape;372;p44"/>
          <p:cNvSpPr/>
          <p:nvPr/>
        </p:nvSpPr>
        <p:spPr>
          <a:xfrm>
            <a:off x="9144000" y="4991100"/>
            <a:ext cx="9144000"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de" sz="1400" u="none" cap="none" strike="noStrike">
                <a:solidFill>
                  <a:srgbClr val="212121"/>
                </a:solidFill>
                <a:latin typeface="Courier New"/>
                <a:ea typeface="Courier New"/>
                <a:cs typeface="Courier New"/>
                <a:sym typeface="Courier New"/>
              </a:rPr>
              <a:t>FreqDist({'This': 1, 'text': 1, 'is': 1, 'process': 1, 'using': 1, 'ntlk': 1, 'libraries!': 1})</a:t>
            </a:r>
            <a:endParaRPr b="0" i="0" sz="1400" u="none" cap="none" strike="noStrike">
              <a:solidFill>
                <a:srgbClr val="000000"/>
              </a:solidFill>
              <a:latin typeface="Arial"/>
              <a:ea typeface="Arial"/>
              <a:cs typeface="Arial"/>
              <a:sym typeface="Arial"/>
            </a:endParaRPr>
          </a:p>
        </p:txBody>
      </p:sp>
      <p:sp>
        <p:nvSpPr>
          <p:cNvPr id="373" name="Google Shape;373;p44"/>
          <p:cNvSpPr/>
          <p:nvPr/>
        </p:nvSpPr>
        <p:spPr>
          <a:xfrm>
            <a:off x="8191500" y="5279754"/>
            <a:ext cx="838200" cy="337258"/>
          </a:xfrm>
          <a:prstGeom prst="rightArrow">
            <a:avLst>
              <a:gd fmla="val 50000" name="adj1"/>
              <a:gd fmla="val 50000" name="adj2"/>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74" name="Google Shape;374;p44"/>
          <p:cNvSpPr/>
          <p:nvPr/>
        </p:nvSpPr>
        <p:spPr>
          <a:xfrm>
            <a:off x="1295400" y="6511157"/>
            <a:ext cx="9144000" cy="203132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de" sz="1400" u="none" cap="none" strike="noStrike">
                <a:solidFill>
                  <a:srgbClr val="008000"/>
                </a:solidFill>
                <a:latin typeface="Courier New"/>
                <a:ea typeface="Courier New"/>
                <a:cs typeface="Courier New"/>
                <a:sym typeface="Courier New"/>
              </a:rPr>
              <a:t># Import stop words</a:t>
            </a:r>
            <a:endParaRPr b="0" i="0" sz="14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None/>
            </a:pPr>
            <a:r>
              <a:rPr b="0" i="0" lang="de" sz="1400" u="none" cap="none" strike="noStrike">
                <a:solidFill>
                  <a:srgbClr val="000000"/>
                </a:solidFill>
                <a:latin typeface="Courier New"/>
                <a:ea typeface="Courier New"/>
                <a:cs typeface="Courier New"/>
                <a:sym typeface="Courier New"/>
              </a:rPr>
              <a:t>nltk.download(</a:t>
            </a:r>
            <a:r>
              <a:rPr b="0" i="0" lang="de" sz="1400" u="none" cap="none" strike="noStrike">
                <a:solidFill>
                  <a:srgbClr val="A31515"/>
                </a:solidFill>
                <a:latin typeface="Courier New"/>
                <a:ea typeface="Courier New"/>
                <a:cs typeface="Courier New"/>
                <a:sym typeface="Courier New"/>
              </a:rPr>
              <a:t>'stopwords'</a:t>
            </a:r>
            <a:r>
              <a:rPr b="0" i="0" lang="de" sz="1400" u="none" cap="none" strike="noStrike">
                <a:solidFill>
                  <a:srgbClr val="000000"/>
                </a:solidFill>
                <a:latin typeface="Courier New"/>
                <a:ea typeface="Courier New"/>
                <a:cs typeface="Courier New"/>
                <a:sym typeface="Courier New"/>
              </a:rPr>
              <a:t>)</a:t>
            </a:r>
            <a:endParaRPr/>
          </a:p>
          <a:p>
            <a:pPr indent="0" lvl="0" marL="0" marR="0" rtl="0" algn="l">
              <a:lnSpc>
                <a:spcPct val="100000"/>
              </a:lnSpc>
              <a:spcBef>
                <a:spcPts val="0"/>
              </a:spcBef>
              <a:spcAft>
                <a:spcPts val="0"/>
              </a:spcAft>
              <a:buNone/>
            </a:pPr>
            <a:r>
              <a:rPr b="0" i="0" lang="de" sz="1400" u="none" cap="none" strike="noStrike">
                <a:solidFill>
                  <a:srgbClr val="AF00DB"/>
                </a:solidFill>
                <a:latin typeface="Courier New"/>
                <a:ea typeface="Courier New"/>
                <a:cs typeface="Courier New"/>
                <a:sym typeface="Courier New"/>
              </a:rPr>
              <a:t>from</a:t>
            </a:r>
            <a:r>
              <a:rPr b="0" i="0" lang="de" sz="1400" u="none" cap="none" strike="noStrike">
                <a:solidFill>
                  <a:srgbClr val="000000"/>
                </a:solidFill>
                <a:latin typeface="Courier New"/>
                <a:ea typeface="Courier New"/>
                <a:cs typeface="Courier New"/>
                <a:sym typeface="Courier New"/>
              </a:rPr>
              <a:t> nltk.corpus </a:t>
            </a:r>
            <a:r>
              <a:rPr b="0" i="0" lang="de" sz="1400" u="none" cap="none" strike="noStrike">
                <a:solidFill>
                  <a:srgbClr val="AF00DB"/>
                </a:solidFill>
                <a:latin typeface="Courier New"/>
                <a:ea typeface="Courier New"/>
                <a:cs typeface="Courier New"/>
                <a:sym typeface="Courier New"/>
              </a:rPr>
              <a:t>import</a:t>
            </a:r>
            <a:r>
              <a:rPr b="0" i="0" lang="de" sz="1400" u="none" cap="none" strike="noStrike">
                <a:solidFill>
                  <a:srgbClr val="000000"/>
                </a:solidFill>
                <a:latin typeface="Courier New"/>
                <a:ea typeface="Courier New"/>
                <a:cs typeface="Courier New"/>
                <a:sym typeface="Courier New"/>
              </a:rPr>
              <a:t> stopwords</a:t>
            </a:r>
            <a:endParaRPr b="0" i="0" sz="14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None/>
            </a:pPr>
            <a:r>
              <a:rPr b="0" i="0" lang="de" sz="1400" u="none" cap="none" strike="noStrike">
                <a:solidFill>
                  <a:srgbClr val="000000"/>
                </a:solidFill>
                <a:latin typeface="Courier New"/>
                <a:ea typeface="Courier New"/>
                <a:cs typeface="Courier New"/>
                <a:sym typeface="Courier New"/>
              </a:rPr>
              <a:t>english_stopwords = stopwords.words(</a:t>
            </a:r>
            <a:r>
              <a:rPr b="0" i="0" lang="de" sz="1400" u="none" cap="none" strike="noStrike">
                <a:solidFill>
                  <a:srgbClr val="A31515"/>
                </a:solidFill>
                <a:latin typeface="Courier New"/>
                <a:ea typeface="Courier New"/>
                <a:cs typeface="Courier New"/>
                <a:sym typeface="Courier New"/>
              </a:rPr>
              <a:t>'english'</a:t>
            </a:r>
            <a:r>
              <a:rPr b="0" i="0" lang="de" sz="1400" u="none" cap="none" strike="noStrike">
                <a:solidFill>
                  <a:srgbClr val="000000"/>
                </a:solidFill>
                <a:latin typeface="Courier New"/>
                <a:ea typeface="Courier New"/>
                <a:cs typeface="Courier New"/>
                <a:sym typeface="Courier New"/>
              </a:rPr>
              <a:t>)</a:t>
            </a:r>
            <a:endParaRPr/>
          </a:p>
          <a:p>
            <a:pPr indent="0" lvl="0" marL="0" marR="0" rtl="0" algn="l">
              <a:lnSpc>
                <a:spcPct val="100000"/>
              </a:lnSpc>
              <a:spcBef>
                <a:spcPts val="0"/>
              </a:spcBef>
              <a:spcAft>
                <a:spcPts val="0"/>
              </a:spcAft>
              <a:buNone/>
            </a:pPr>
            <a:r>
              <a:rPr b="0" i="0" lang="de" sz="1400" u="none" cap="none" strike="noStrike">
                <a:solidFill>
                  <a:srgbClr val="008000"/>
                </a:solidFill>
                <a:latin typeface="Courier New"/>
                <a:ea typeface="Courier New"/>
                <a:cs typeface="Courier New"/>
                <a:sym typeface="Courier New"/>
              </a:rPr>
              <a:t># Remove english stop words</a:t>
            </a:r>
            <a:endParaRPr b="0" i="0" sz="14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None/>
            </a:pPr>
            <a:r>
              <a:rPr b="0" i="0" lang="de" sz="1400" u="none" cap="none" strike="noStrike">
                <a:solidFill>
                  <a:srgbClr val="000000"/>
                </a:solidFill>
                <a:latin typeface="Courier New"/>
                <a:ea typeface="Courier New"/>
                <a:cs typeface="Courier New"/>
                <a:sym typeface="Courier New"/>
              </a:rPr>
              <a:t>tokens = [t </a:t>
            </a:r>
            <a:r>
              <a:rPr b="0" i="0" lang="de" sz="1400" u="none" cap="none" strike="noStrike">
                <a:solidFill>
                  <a:srgbClr val="AF00DB"/>
                </a:solidFill>
                <a:latin typeface="Courier New"/>
                <a:ea typeface="Courier New"/>
                <a:cs typeface="Courier New"/>
                <a:sym typeface="Courier New"/>
              </a:rPr>
              <a:t>for</a:t>
            </a:r>
            <a:r>
              <a:rPr b="0" i="0" lang="de" sz="1400" u="none" cap="none" strike="noStrike">
                <a:solidFill>
                  <a:srgbClr val="000000"/>
                </a:solidFill>
                <a:latin typeface="Courier New"/>
                <a:ea typeface="Courier New"/>
                <a:cs typeface="Courier New"/>
                <a:sym typeface="Courier New"/>
              </a:rPr>
              <a:t> t </a:t>
            </a:r>
            <a:r>
              <a:rPr b="0" i="0" lang="de" sz="1400" u="none" cap="none" strike="noStrike">
                <a:solidFill>
                  <a:srgbClr val="0000FF"/>
                </a:solidFill>
                <a:latin typeface="Courier New"/>
                <a:ea typeface="Courier New"/>
                <a:cs typeface="Courier New"/>
                <a:sym typeface="Courier New"/>
              </a:rPr>
              <a:t>in</a:t>
            </a:r>
            <a:r>
              <a:rPr b="0" i="0" lang="de" sz="1400" u="none" cap="none" strike="noStrike">
                <a:solidFill>
                  <a:srgbClr val="000000"/>
                </a:solidFill>
                <a:latin typeface="Courier New"/>
                <a:ea typeface="Courier New"/>
                <a:cs typeface="Courier New"/>
                <a:sym typeface="Courier New"/>
              </a:rPr>
              <a:t> text.split() </a:t>
            </a:r>
            <a:r>
              <a:rPr b="0" i="0" lang="de" sz="1400" u="none" cap="none" strike="noStrike">
                <a:solidFill>
                  <a:srgbClr val="AF00DB"/>
                </a:solidFill>
                <a:latin typeface="Courier New"/>
                <a:ea typeface="Courier New"/>
                <a:cs typeface="Courier New"/>
                <a:sym typeface="Courier New"/>
              </a:rPr>
              <a:t>if</a:t>
            </a:r>
            <a:r>
              <a:rPr b="0" i="0" lang="de" sz="1400" u="none" cap="none" strike="noStrike">
                <a:solidFill>
                  <a:srgbClr val="000000"/>
                </a:solidFill>
                <a:latin typeface="Courier New"/>
                <a:ea typeface="Courier New"/>
                <a:cs typeface="Courier New"/>
                <a:sym typeface="Courier New"/>
              </a:rPr>
              <a:t> t </a:t>
            </a:r>
            <a:r>
              <a:rPr b="0" i="0" lang="de" sz="1400" u="none" cap="none" strike="noStrike">
                <a:solidFill>
                  <a:srgbClr val="0000FF"/>
                </a:solidFill>
                <a:latin typeface="Courier New"/>
                <a:ea typeface="Courier New"/>
                <a:cs typeface="Courier New"/>
                <a:sym typeface="Courier New"/>
              </a:rPr>
              <a:t>not</a:t>
            </a:r>
            <a:r>
              <a:rPr b="0" i="0" lang="de" sz="1400" u="none" cap="none" strike="noStrike">
                <a:solidFill>
                  <a:srgbClr val="000000"/>
                </a:solidFill>
                <a:latin typeface="Courier New"/>
                <a:ea typeface="Courier New"/>
                <a:cs typeface="Courier New"/>
                <a:sym typeface="Courier New"/>
              </a:rPr>
              <a:t> </a:t>
            </a:r>
            <a:r>
              <a:rPr b="0" i="0" lang="de" sz="1400" u="none" cap="none" strike="noStrike">
                <a:solidFill>
                  <a:srgbClr val="0000FF"/>
                </a:solidFill>
                <a:latin typeface="Courier New"/>
                <a:ea typeface="Courier New"/>
                <a:cs typeface="Courier New"/>
                <a:sym typeface="Courier New"/>
              </a:rPr>
              <a:t>in</a:t>
            </a:r>
            <a:r>
              <a:rPr b="0" i="0" lang="de" sz="1400" u="none" cap="none" strike="noStrike">
                <a:solidFill>
                  <a:srgbClr val="000000"/>
                </a:solidFill>
                <a:latin typeface="Courier New"/>
                <a:ea typeface="Courier New"/>
                <a:cs typeface="Courier New"/>
                <a:sym typeface="Courier New"/>
              </a:rPr>
              <a:t> english_stopwords]</a:t>
            </a:r>
            <a:endParaRPr/>
          </a:p>
          <a:p>
            <a:pPr indent="0" lvl="0" marL="0" marR="0" rtl="0" algn="l">
              <a:lnSpc>
                <a:spcPct val="100000"/>
              </a:lnSpc>
              <a:spcBef>
                <a:spcPts val="0"/>
              </a:spcBef>
              <a:spcAft>
                <a:spcPts val="0"/>
              </a:spcAft>
              <a:buNone/>
            </a:pPr>
            <a:r>
              <a:rPr b="0" i="0" lang="de" sz="1400" u="none" cap="none" strike="noStrike">
                <a:solidFill>
                  <a:srgbClr val="000000"/>
                </a:solidFill>
                <a:latin typeface="Courier New"/>
                <a:ea typeface="Courier New"/>
                <a:cs typeface="Courier New"/>
                <a:sym typeface="Courier New"/>
              </a:rPr>
              <a:t>tokens</a:t>
            </a:r>
            <a:endParaRPr b="0" i="0" sz="1400" u="none" cap="none" strike="noStrike">
              <a:solidFill>
                <a:srgbClr val="000000"/>
              </a:solidFill>
              <a:latin typeface="Courier New"/>
              <a:ea typeface="Courier New"/>
              <a:cs typeface="Courier New"/>
              <a:sym typeface="Courier New"/>
            </a:endParaRPr>
          </a:p>
        </p:txBody>
      </p:sp>
      <p:sp>
        <p:nvSpPr>
          <p:cNvPr id="375" name="Google Shape;375;p44"/>
          <p:cNvSpPr/>
          <p:nvPr/>
        </p:nvSpPr>
        <p:spPr>
          <a:xfrm>
            <a:off x="8261350" y="7358190"/>
            <a:ext cx="838200" cy="337258"/>
          </a:xfrm>
          <a:prstGeom prst="rightArrow">
            <a:avLst>
              <a:gd fmla="val 50000" name="adj1"/>
              <a:gd fmla="val 50000" name="adj2"/>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76" name="Google Shape;376;p44"/>
          <p:cNvSpPr/>
          <p:nvPr/>
        </p:nvSpPr>
        <p:spPr>
          <a:xfrm>
            <a:off x="9188452" y="7220207"/>
            <a:ext cx="6629400" cy="553998"/>
          </a:xfrm>
          <a:prstGeom prst="rect">
            <a:avLst/>
          </a:prstGeom>
          <a:solidFill>
            <a:srgbClr val="FFFFFF"/>
          </a:solidFill>
          <a:ln>
            <a:noFill/>
          </a:ln>
        </p:spPr>
        <p:txBody>
          <a:bodyPr anchorCtr="0" anchor="ctr" bIns="0" lIns="91425" spcFirstLastPara="1" rIns="91425" wrap="square" tIns="0">
            <a:spAutoFit/>
          </a:bodyPr>
          <a:lstStyle/>
          <a:p>
            <a:pPr indent="0" lvl="0" marL="0" marR="0" rtl="0" algn="l">
              <a:lnSpc>
                <a:spcPct val="100000"/>
              </a:lnSpc>
              <a:spcBef>
                <a:spcPts val="0"/>
              </a:spcBef>
              <a:spcAft>
                <a:spcPts val="0"/>
              </a:spcAft>
              <a:buClr>
                <a:srgbClr val="212121"/>
              </a:buClr>
              <a:buSzPts val="1400"/>
              <a:buFont typeface="Arial"/>
              <a:buNone/>
            </a:pPr>
            <a:r>
              <a:rPr b="0" i="0" lang="de" sz="1400" u="none" cap="none" strike="noStrike">
                <a:solidFill>
                  <a:srgbClr val="212121"/>
                </a:solidFill>
                <a:latin typeface="Arial"/>
                <a:ea typeface="Arial"/>
                <a:cs typeface="Arial"/>
                <a:sym typeface="Arial"/>
              </a:rPr>
              <a:t>[nltk_data] Downloading package stopwords to /root/nltk_data...!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212121"/>
              </a:buClr>
              <a:buSzPts val="1400"/>
              <a:buFont typeface="Arial"/>
              <a:buNone/>
            </a:pPr>
            <a:r>
              <a:rPr b="0" i="0" lang="de" sz="1400" u="none" cap="none" strike="noStrike">
                <a:solidFill>
                  <a:srgbClr val="212121"/>
                </a:solidFill>
                <a:latin typeface="Arial"/>
                <a:ea typeface="Arial"/>
                <a:cs typeface="Arial"/>
                <a:sym typeface="Arial"/>
              </a:rPr>
              <a:t>['This', 'text', 'process', 'using', 'ntlk', 'libraries!']</a:t>
            </a:r>
            <a:endParaRPr b="0" i="0" sz="1400" u="none" cap="none" strike="noStrike">
              <a:solidFill>
                <a:schemeClr val="dk1"/>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sp>
        <p:nvSpPr>
          <p:cNvPr id="381" name="Google Shape;381;p45"/>
          <p:cNvSpPr/>
          <p:nvPr/>
        </p:nvSpPr>
        <p:spPr>
          <a:xfrm>
            <a:off x="716280" y="3086099"/>
            <a:ext cx="9144000" cy="9233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de" sz="1400" u="none" cap="none" strike="noStrike">
                <a:solidFill>
                  <a:srgbClr val="008000"/>
                </a:solidFill>
                <a:latin typeface="Courier New"/>
                <a:ea typeface="Courier New"/>
                <a:cs typeface="Courier New"/>
                <a:sym typeface="Courier New"/>
              </a:rPr>
              <a:t># Tokenization</a:t>
            </a:r>
            <a:endParaRPr b="0" i="0" sz="14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None/>
            </a:pPr>
            <a:r>
              <a:rPr b="0" i="0" lang="de" sz="1400" u="none" cap="none" strike="noStrike">
                <a:solidFill>
                  <a:srgbClr val="000000"/>
                </a:solidFill>
                <a:latin typeface="Courier New"/>
                <a:ea typeface="Courier New"/>
                <a:cs typeface="Courier New"/>
                <a:sym typeface="Courier New"/>
              </a:rPr>
              <a:t>nltk.word_tokenize(</a:t>
            </a:r>
            <a:r>
              <a:rPr b="0" i="0" lang="de" sz="1400" u="none" cap="none" strike="noStrike">
                <a:solidFill>
                  <a:srgbClr val="A31515"/>
                </a:solidFill>
                <a:latin typeface="Courier New"/>
                <a:ea typeface="Courier New"/>
                <a:cs typeface="Courier New"/>
                <a:sym typeface="Courier New"/>
              </a:rPr>
              <a:t>"This is a text processed with text mining methods. How is it"</a:t>
            </a:r>
            <a:r>
              <a:rPr b="0" i="0" lang="de" sz="1400" u="none" cap="none" strike="noStrike">
                <a:solidFill>
                  <a:srgbClr val="000000"/>
                </a:solidFill>
                <a:latin typeface="Courier New"/>
                <a:ea typeface="Courier New"/>
                <a:cs typeface="Courier New"/>
                <a:sym typeface="Courier New"/>
              </a:rPr>
              <a:t>)</a:t>
            </a:r>
            <a:endParaRPr b="0" i="0" sz="1400" u="none" cap="none" strike="noStrike">
              <a:solidFill>
                <a:srgbClr val="000000"/>
              </a:solidFill>
              <a:latin typeface="Courier New"/>
              <a:ea typeface="Courier New"/>
              <a:cs typeface="Courier New"/>
              <a:sym typeface="Courier New"/>
            </a:endParaRPr>
          </a:p>
        </p:txBody>
      </p:sp>
      <p:sp>
        <p:nvSpPr>
          <p:cNvPr id="382" name="Google Shape;382;p45"/>
          <p:cNvSpPr txBox="1"/>
          <p:nvPr/>
        </p:nvSpPr>
        <p:spPr>
          <a:xfrm>
            <a:off x="990600" y="1028460"/>
            <a:ext cx="9220200" cy="76944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de" sz="4400" u="none" cap="none" strike="noStrike">
                <a:solidFill>
                  <a:srgbClr val="E7686A"/>
                </a:solidFill>
                <a:latin typeface="Arial"/>
                <a:ea typeface="Arial"/>
                <a:cs typeface="Arial"/>
                <a:sym typeface="Arial"/>
              </a:rPr>
              <a:t>Unit 3: Fallstudie mit Python</a:t>
            </a:r>
            <a:endParaRPr b="1" i="0" sz="4400" u="none" cap="none" strike="noStrike">
              <a:solidFill>
                <a:srgbClr val="E7686A"/>
              </a:solidFill>
              <a:latin typeface="Arial"/>
              <a:ea typeface="Arial"/>
              <a:cs typeface="Arial"/>
              <a:sym typeface="Arial"/>
            </a:endParaRPr>
          </a:p>
        </p:txBody>
      </p:sp>
      <p:sp>
        <p:nvSpPr>
          <p:cNvPr id="383" name="Google Shape;383;p45"/>
          <p:cNvSpPr txBox="1"/>
          <p:nvPr/>
        </p:nvSpPr>
        <p:spPr>
          <a:xfrm>
            <a:off x="990600" y="2060765"/>
            <a:ext cx="14249400"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de" sz="2800" u="none" cap="none" strike="noStrike">
                <a:solidFill>
                  <a:srgbClr val="238791"/>
                </a:solidFill>
                <a:latin typeface="Arial"/>
                <a:ea typeface="Arial"/>
                <a:cs typeface="Arial"/>
                <a:sym typeface="Arial"/>
              </a:rPr>
              <a:t>1. </a:t>
            </a:r>
            <a:r>
              <a:rPr b="1" i="0" lang="de" sz="2800" u="none" cap="none" strike="noStrike">
                <a:solidFill>
                  <a:srgbClr val="238791"/>
                </a:solidFill>
                <a:latin typeface="Calibri"/>
                <a:ea typeface="Calibri"/>
                <a:cs typeface="Calibri"/>
                <a:sym typeface="Calibri"/>
              </a:rPr>
              <a:t>Verwendung von NTLK-Bibliotheken für Text Mining (2)</a:t>
            </a:r>
            <a:endParaRPr/>
          </a:p>
        </p:txBody>
      </p:sp>
      <p:sp>
        <p:nvSpPr>
          <p:cNvPr id="384" name="Google Shape;384;p45"/>
          <p:cNvSpPr/>
          <p:nvPr/>
        </p:nvSpPr>
        <p:spPr>
          <a:xfrm>
            <a:off x="11125200" y="3101084"/>
            <a:ext cx="6934200" cy="9233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de" sz="1400" u="none" cap="none" strike="noStrike">
                <a:solidFill>
                  <a:srgbClr val="212121"/>
                </a:solidFill>
                <a:latin typeface="Courier New"/>
                <a:ea typeface="Courier New"/>
                <a:cs typeface="Courier New"/>
                <a:sym typeface="Courier New"/>
              </a:rPr>
              <a:t>['This', 'is', 'a', 'text', 'processed', 'with', 'text', 'mining', 'methods', '.', 'How', 'is', 'it']</a:t>
            </a:r>
            <a:endParaRPr b="0" i="0" sz="1400" u="none" cap="none" strike="noStrike">
              <a:solidFill>
                <a:srgbClr val="000000"/>
              </a:solidFill>
              <a:latin typeface="Arial"/>
              <a:ea typeface="Arial"/>
              <a:cs typeface="Arial"/>
              <a:sym typeface="Arial"/>
            </a:endParaRPr>
          </a:p>
        </p:txBody>
      </p:sp>
      <p:sp>
        <p:nvSpPr>
          <p:cNvPr id="385" name="Google Shape;385;p45"/>
          <p:cNvSpPr/>
          <p:nvPr/>
        </p:nvSpPr>
        <p:spPr>
          <a:xfrm>
            <a:off x="9829800" y="3379135"/>
            <a:ext cx="838200" cy="337258"/>
          </a:xfrm>
          <a:prstGeom prst="rightArrow">
            <a:avLst>
              <a:gd fmla="val 50000" name="adj1"/>
              <a:gd fmla="val 50000" name="adj2"/>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86" name="Google Shape;386;p45"/>
          <p:cNvSpPr/>
          <p:nvPr/>
        </p:nvSpPr>
        <p:spPr>
          <a:xfrm>
            <a:off x="716280" y="4302465"/>
            <a:ext cx="9144000"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de" sz="1400" u="none" cap="none" strike="noStrike">
                <a:solidFill>
                  <a:srgbClr val="000000"/>
                </a:solidFill>
                <a:latin typeface="Courier New"/>
                <a:ea typeface="Courier New"/>
                <a:cs typeface="Courier New"/>
                <a:sym typeface="Courier New"/>
              </a:rPr>
              <a:t>nltk.sent_tokenize(</a:t>
            </a:r>
            <a:r>
              <a:rPr b="0" i="0" lang="de" sz="1400" u="none" cap="none" strike="noStrike">
                <a:solidFill>
                  <a:srgbClr val="A31515"/>
                </a:solidFill>
                <a:latin typeface="Courier New"/>
                <a:ea typeface="Courier New"/>
                <a:cs typeface="Courier New"/>
                <a:sym typeface="Courier New"/>
              </a:rPr>
              <a:t>"This is a text processed with text mining methods. How is it"</a:t>
            </a:r>
            <a:r>
              <a:rPr b="0" i="0" lang="de" sz="1400" u="none" cap="none" strike="noStrike">
                <a:solidFill>
                  <a:srgbClr val="000000"/>
                </a:solidFill>
                <a:latin typeface="Courier New"/>
                <a:ea typeface="Courier New"/>
                <a:cs typeface="Courier New"/>
                <a:sym typeface="Courier New"/>
              </a:rPr>
              <a:t>)</a:t>
            </a:r>
            <a:endParaRPr b="0" i="0" sz="1400" u="none" cap="none" strike="noStrike">
              <a:solidFill>
                <a:srgbClr val="000000"/>
              </a:solidFill>
              <a:latin typeface="Courier New"/>
              <a:ea typeface="Courier New"/>
              <a:cs typeface="Courier New"/>
              <a:sym typeface="Courier New"/>
            </a:endParaRPr>
          </a:p>
        </p:txBody>
      </p:sp>
      <p:sp>
        <p:nvSpPr>
          <p:cNvPr id="387" name="Google Shape;387;p45"/>
          <p:cNvSpPr/>
          <p:nvPr/>
        </p:nvSpPr>
        <p:spPr>
          <a:xfrm>
            <a:off x="9791700" y="4523627"/>
            <a:ext cx="838200" cy="337258"/>
          </a:xfrm>
          <a:prstGeom prst="rightArrow">
            <a:avLst>
              <a:gd fmla="val 50000" name="adj1"/>
              <a:gd fmla="val 50000" name="adj2"/>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88" name="Google Shape;388;p45"/>
          <p:cNvSpPr/>
          <p:nvPr/>
        </p:nvSpPr>
        <p:spPr>
          <a:xfrm>
            <a:off x="11277600" y="4312915"/>
            <a:ext cx="5692140"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de" sz="1400" u="none" cap="none" strike="noStrike">
                <a:solidFill>
                  <a:srgbClr val="212121"/>
                </a:solidFill>
                <a:latin typeface="Courier New"/>
                <a:ea typeface="Courier New"/>
                <a:cs typeface="Courier New"/>
                <a:sym typeface="Courier New"/>
              </a:rPr>
              <a:t>['This is a text processed with text mining methods.', 'How is it']</a:t>
            </a:r>
            <a:endParaRPr b="0" i="0" sz="1400" u="none" cap="none" strike="noStrike">
              <a:solidFill>
                <a:srgbClr val="000000"/>
              </a:solidFill>
              <a:latin typeface="Arial"/>
              <a:ea typeface="Arial"/>
              <a:cs typeface="Arial"/>
              <a:sym typeface="Arial"/>
            </a:endParaRPr>
          </a:p>
        </p:txBody>
      </p:sp>
      <p:sp>
        <p:nvSpPr>
          <p:cNvPr id="389" name="Google Shape;389;p45"/>
          <p:cNvSpPr/>
          <p:nvPr/>
        </p:nvSpPr>
        <p:spPr>
          <a:xfrm>
            <a:off x="914400" y="5294365"/>
            <a:ext cx="9144000" cy="9233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de" sz="1400" u="none" cap="none" strike="noStrike">
                <a:solidFill>
                  <a:srgbClr val="008000"/>
                </a:solidFill>
                <a:latin typeface="Courier New"/>
                <a:ea typeface="Courier New"/>
                <a:cs typeface="Courier New"/>
                <a:sym typeface="Courier New"/>
              </a:rPr>
              <a:t># Stemming and Lemmatization</a:t>
            </a:r>
            <a:endParaRPr b="0" i="0" sz="14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None/>
            </a:pPr>
            <a:r>
              <a:rPr b="0" i="0" lang="de" sz="1400" u="none" cap="none" strike="noStrike">
                <a:solidFill>
                  <a:srgbClr val="000000"/>
                </a:solidFill>
                <a:latin typeface="Courier New"/>
                <a:ea typeface="Courier New"/>
                <a:cs typeface="Courier New"/>
                <a:sym typeface="Courier New"/>
              </a:rPr>
              <a:t>porter_stemmer = nltk.PorterStemmer()</a:t>
            </a:r>
            <a:endParaRPr/>
          </a:p>
          <a:p>
            <a:pPr indent="0" lvl="0" marL="0" marR="0" rtl="0" algn="l">
              <a:lnSpc>
                <a:spcPct val="100000"/>
              </a:lnSpc>
              <a:spcBef>
                <a:spcPts val="0"/>
              </a:spcBef>
              <a:spcAft>
                <a:spcPts val="0"/>
              </a:spcAft>
              <a:buNone/>
            </a:pPr>
            <a:r>
              <a:rPr b="0" i="0" lang="de" sz="1400" u="none" cap="none" strike="noStrike">
                <a:solidFill>
                  <a:srgbClr val="000000"/>
                </a:solidFill>
                <a:latin typeface="Courier New"/>
                <a:ea typeface="Courier New"/>
                <a:cs typeface="Courier New"/>
                <a:sym typeface="Courier New"/>
              </a:rPr>
              <a:t>porter_stemmer.stem(</a:t>
            </a:r>
            <a:r>
              <a:rPr b="0" i="0" lang="de" sz="1400" u="none" cap="none" strike="noStrike">
                <a:solidFill>
                  <a:srgbClr val="A31515"/>
                </a:solidFill>
                <a:latin typeface="Courier New"/>
                <a:ea typeface="Courier New"/>
                <a:cs typeface="Courier New"/>
                <a:sym typeface="Courier New"/>
              </a:rPr>
              <a:t>"machine learning"</a:t>
            </a:r>
            <a:r>
              <a:rPr b="0" i="0" lang="de" sz="1400" u="none" cap="none" strike="noStrike">
                <a:solidFill>
                  <a:srgbClr val="000000"/>
                </a:solidFill>
                <a:latin typeface="Courier New"/>
                <a:ea typeface="Courier New"/>
                <a:cs typeface="Courier New"/>
                <a:sym typeface="Courier New"/>
              </a:rPr>
              <a:t>)</a:t>
            </a:r>
            <a:endParaRPr b="0" i="0" sz="1400" u="none" cap="none" strike="noStrike">
              <a:solidFill>
                <a:srgbClr val="000000"/>
              </a:solidFill>
              <a:latin typeface="Courier New"/>
              <a:ea typeface="Courier New"/>
              <a:cs typeface="Courier New"/>
              <a:sym typeface="Courier New"/>
            </a:endParaRPr>
          </a:p>
        </p:txBody>
      </p:sp>
      <p:sp>
        <p:nvSpPr>
          <p:cNvPr id="390" name="Google Shape;390;p45"/>
          <p:cNvSpPr/>
          <p:nvPr/>
        </p:nvSpPr>
        <p:spPr>
          <a:xfrm>
            <a:off x="9860280" y="5668119"/>
            <a:ext cx="838200" cy="337258"/>
          </a:xfrm>
          <a:prstGeom prst="rightArrow">
            <a:avLst>
              <a:gd fmla="val 50000" name="adj1"/>
              <a:gd fmla="val 50000" name="adj2"/>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91" name="Google Shape;391;p45"/>
          <p:cNvSpPr/>
          <p:nvPr/>
        </p:nvSpPr>
        <p:spPr>
          <a:xfrm>
            <a:off x="11277600" y="5571364"/>
            <a:ext cx="1976823"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de" sz="1400" u="none" cap="none" strike="noStrike">
                <a:solidFill>
                  <a:srgbClr val="000000"/>
                </a:solidFill>
                <a:latin typeface="Courier New"/>
                <a:ea typeface="Courier New"/>
                <a:cs typeface="Courier New"/>
                <a:sym typeface="Courier New"/>
              </a:rPr>
              <a:t>machine learn</a:t>
            </a:r>
            <a:endParaRPr b="0" i="0" sz="1400" u="none" cap="none" strike="noStrike">
              <a:solidFill>
                <a:srgbClr val="000000"/>
              </a:solidFill>
              <a:latin typeface="Courier New"/>
              <a:ea typeface="Courier New"/>
              <a:cs typeface="Courier New"/>
              <a:sym typeface="Courier New"/>
            </a:endParaRPr>
          </a:p>
        </p:txBody>
      </p:sp>
      <p:sp>
        <p:nvSpPr>
          <p:cNvPr id="392" name="Google Shape;392;p45"/>
          <p:cNvSpPr/>
          <p:nvPr/>
        </p:nvSpPr>
        <p:spPr>
          <a:xfrm>
            <a:off x="914400" y="6651175"/>
            <a:ext cx="9144000" cy="120032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de" sz="1400" u="none" cap="none" strike="noStrike">
                <a:solidFill>
                  <a:srgbClr val="000000"/>
                </a:solidFill>
                <a:latin typeface="Courier New"/>
                <a:ea typeface="Courier New"/>
                <a:cs typeface="Courier New"/>
                <a:sym typeface="Courier New"/>
              </a:rPr>
              <a:t>nltk.download(</a:t>
            </a:r>
            <a:r>
              <a:rPr b="0" i="0" lang="de" sz="1400" u="none" cap="none" strike="noStrike">
                <a:solidFill>
                  <a:srgbClr val="A31515"/>
                </a:solidFill>
                <a:latin typeface="Courier New"/>
                <a:ea typeface="Courier New"/>
                <a:cs typeface="Courier New"/>
                <a:sym typeface="Courier New"/>
              </a:rPr>
              <a:t>'omw-1.4'</a:t>
            </a:r>
            <a:r>
              <a:rPr b="0" i="0" lang="de" sz="1400" u="none" cap="none" strike="noStrike">
                <a:solidFill>
                  <a:srgbClr val="000000"/>
                </a:solidFill>
                <a:latin typeface="Courier New"/>
                <a:ea typeface="Courier New"/>
                <a:cs typeface="Courier New"/>
                <a:sym typeface="Courier New"/>
              </a:rPr>
              <a:t>)</a:t>
            </a:r>
            <a:endParaRPr/>
          </a:p>
          <a:p>
            <a:pPr indent="0" lvl="0" marL="0" marR="0" rtl="0" algn="l">
              <a:lnSpc>
                <a:spcPct val="100000"/>
              </a:lnSpc>
              <a:spcBef>
                <a:spcPts val="0"/>
              </a:spcBef>
              <a:spcAft>
                <a:spcPts val="0"/>
              </a:spcAft>
              <a:buNone/>
            </a:pPr>
            <a:r>
              <a:rPr b="0" i="0" lang="de" sz="1400" u="none" cap="none" strike="noStrike">
                <a:solidFill>
                  <a:srgbClr val="000000"/>
                </a:solidFill>
                <a:latin typeface="Courier New"/>
                <a:ea typeface="Courier New"/>
                <a:cs typeface="Courier New"/>
                <a:sym typeface="Courier New"/>
              </a:rPr>
              <a:t>wl=nltk.WordNetLemmatizer()</a:t>
            </a:r>
            <a:endParaRPr/>
          </a:p>
          <a:p>
            <a:pPr indent="0" lvl="0" marL="0" marR="0" rtl="0" algn="l">
              <a:lnSpc>
                <a:spcPct val="100000"/>
              </a:lnSpc>
              <a:spcBef>
                <a:spcPts val="0"/>
              </a:spcBef>
              <a:spcAft>
                <a:spcPts val="0"/>
              </a:spcAft>
              <a:buNone/>
            </a:pPr>
            <a:r>
              <a:rPr b="0" i="0" lang="de" sz="1400" u="none" cap="none" strike="noStrike">
                <a:solidFill>
                  <a:srgbClr val="000000"/>
                </a:solidFill>
                <a:latin typeface="Courier New"/>
                <a:ea typeface="Courier New"/>
                <a:cs typeface="Courier New"/>
                <a:sym typeface="Courier New"/>
              </a:rPr>
              <a:t>wl.lemmatize(</a:t>
            </a:r>
            <a:r>
              <a:rPr b="0" i="0" lang="de" sz="1400" u="none" cap="none" strike="noStrike">
                <a:solidFill>
                  <a:srgbClr val="A31515"/>
                </a:solidFill>
                <a:latin typeface="Courier New"/>
                <a:ea typeface="Courier New"/>
                <a:cs typeface="Courier New"/>
                <a:sym typeface="Courier New"/>
              </a:rPr>
              <a:t>"This is a text processed with text mining methods. How is it?"</a:t>
            </a:r>
            <a:r>
              <a:rPr b="0" i="0" lang="de" sz="1400" u="none" cap="none" strike="noStrike">
                <a:solidFill>
                  <a:srgbClr val="000000"/>
                </a:solidFill>
                <a:latin typeface="Courier New"/>
                <a:ea typeface="Courier New"/>
                <a:cs typeface="Courier New"/>
                <a:sym typeface="Courier New"/>
              </a:rPr>
              <a:t>)</a:t>
            </a:r>
            <a:endParaRPr b="0" i="0" sz="1400" u="none" cap="none" strike="noStrike">
              <a:solidFill>
                <a:srgbClr val="000000"/>
              </a:solidFill>
              <a:latin typeface="Courier New"/>
              <a:ea typeface="Courier New"/>
              <a:cs typeface="Courier New"/>
              <a:sym typeface="Courier New"/>
            </a:endParaRPr>
          </a:p>
        </p:txBody>
      </p:sp>
      <p:sp>
        <p:nvSpPr>
          <p:cNvPr id="393" name="Google Shape;393;p45"/>
          <p:cNvSpPr/>
          <p:nvPr/>
        </p:nvSpPr>
        <p:spPr>
          <a:xfrm>
            <a:off x="9906000" y="7233195"/>
            <a:ext cx="838200" cy="337258"/>
          </a:xfrm>
          <a:prstGeom prst="rightArrow">
            <a:avLst>
              <a:gd fmla="val 50000" name="adj1"/>
              <a:gd fmla="val 50000" name="adj2"/>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94" name="Google Shape;394;p45"/>
          <p:cNvSpPr/>
          <p:nvPr/>
        </p:nvSpPr>
        <p:spPr>
          <a:xfrm>
            <a:off x="11277600" y="7020506"/>
            <a:ext cx="6629400" cy="461665"/>
          </a:xfrm>
          <a:prstGeom prst="rect">
            <a:avLst/>
          </a:prstGeom>
          <a:solidFill>
            <a:srgbClr val="FFFFFF"/>
          </a:solidFill>
          <a:ln>
            <a:noFill/>
          </a:ln>
        </p:spPr>
        <p:txBody>
          <a:bodyPr anchorCtr="0" anchor="ctr" bIns="0" lIns="91425" spcFirstLastPara="1" rIns="91425" wrap="square" tIns="0">
            <a:spAutoFit/>
          </a:bodyPr>
          <a:lstStyle/>
          <a:p>
            <a:pPr indent="0" lvl="0" marL="0" marR="0" rtl="0" algn="l">
              <a:lnSpc>
                <a:spcPct val="100000"/>
              </a:lnSpc>
              <a:spcBef>
                <a:spcPts val="0"/>
              </a:spcBef>
              <a:spcAft>
                <a:spcPts val="0"/>
              </a:spcAft>
              <a:buClr>
                <a:srgbClr val="212121"/>
              </a:buClr>
              <a:buSzPts val="1000"/>
              <a:buFont typeface="Arial"/>
              <a:buNone/>
            </a:pPr>
            <a:r>
              <a:rPr b="0" i="0" lang="de" sz="1000" u="none" cap="none" strike="noStrike">
                <a:solidFill>
                  <a:srgbClr val="212121"/>
                </a:solidFill>
                <a:latin typeface="Arimo"/>
                <a:ea typeface="Arimo"/>
                <a:cs typeface="Arimo"/>
                <a:sym typeface="Arimo"/>
              </a:rPr>
              <a:t>[</a:t>
            </a:r>
            <a:r>
              <a:rPr b="0" i="0" lang="de" sz="1000" u="none" cap="none" strike="noStrike">
                <a:solidFill>
                  <a:srgbClr val="212121"/>
                </a:solidFill>
                <a:latin typeface="Courier New"/>
                <a:ea typeface="Courier New"/>
                <a:cs typeface="Courier New"/>
                <a:sym typeface="Courier New"/>
              </a:rPr>
              <a:t>nltk_data] Downloading package omw-1.4 to /root/nltk_data... [nltk_data] Package omw-1.4 is already up-to-date! </a:t>
            </a:r>
            <a:endParaRPr b="0" i="0" sz="1200" u="none" cap="none" strike="noStrike">
              <a:solidFill>
                <a:schemeClr val="dk1"/>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212121"/>
              </a:buClr>
              <a:buSzPts val="1000"/>
              <a:buFont typeface="Arial"/>
              <a:buNone/>
            </a:pPr>
            <a:r>
              <a:rPr b="0" i="0" lang="de" sz="1000" u="none" cap="none" strike="noStrike">
                <a:solidFill>
                  <a:srgbClr val="212121"/>
                </a:solidFill>
                <a:latin typeface="Courier New"/>
                <a:ea typeface="Courier New"/>
                <a:cs typeface="Courier New"/>
                <a:sym typeface="Courier New"/>
              </a:rPr>
              <a:t>'This is a text processed with text mining methods. How is it?</a:t>
            </a:r>
            <a:endParaRPr b="0" i="0" sz="1800" u="none" cap="none" strike="noStrike">
              <a:solidFill>
                <a:schemeClr val="dk1"/>
              </a:solidFill>
              <a:latin typeface="Courier New"/>
              <a:ea typeface="Courier New"/>
              <a:cs typeface="Courier New"/>
              <a:sym typeface="Courier New"/>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 name="Shape 398"/>
        <p:cNvGrpSpPr/>
        <p:nvPr/>
      </p:nvGrpSpPr>
      <p:grpSpPr>
        <a:xfrm>
          <a:off x="0" y="0"/>
          <a:ext cx="0" cy="0"/>
          <a:chOff x="0" y="0"/>
          <a:chExt cx="0" cy="0"/>
        </a:xfrm>
      </p:grpSpPr>
      <p:sp>
        <p:nvSpPr>
          <p:cNvPr id="399" name="Google Shape;399;p46"/>
          <p:cNvSpPr txBox="1"/>
          <p:nvPr/>
        </p:nvSpPr>
        <p:spPr>
          <a:xfrm>
            <a:off x="1344328" y="876300"/>
            <a:ext cx="9220200" cy="76944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de" sz="4400" u="none" cap="none" strike="noStrike">
                <a:solidFill>
                  <a:srgbClr val="E7686A"/>
                </a:solidFill>
                <a:latin typeface="Arial"/>
                <a:ea typeface="Arial"/>
                <a:cs typeface="Arial"/>
                <a:sym typeface="Arial"/>
              </a:rPr>
              <a:t>Unit 3: Fallstudie mit Python</a:t>
            </a:r>
            <a:endParaRPr b="1" i="0" sz="4000" u="none" cap="none" strike="noStrike">
              <a:solidFill>
                <a:srgbClr val="E7686A"/>
              </a:solidFill>
              <a:latin typeface="Arial"/>
              <a:ea typeface="Arial"/>
              <a:cs typeface="Arial"/>
              <a:sym typeface="Arial"/>
            </a:endParaRPr>
          </a:p>
        </p:txBody>
      </p:sp>
      <p:sp>
        <p:nvSpPr>
          <p:cNvPr id="400" name="Google Shape;400;p46"/>
          <p:cNvSpPr txBox="1"/>
          <p:nvPr/>
        </p:nvSpPr>
        <p:spPr>
          <a:xfrm>
            <a:off x="1357162" y="1804600"/>
            <a:ext cx="14249400"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de" sz="2800" u="none" cap="none" strike="noStrike">
                <a:solidFill>
                  <a:srgbClr val="238791"/>
                </a:solidFill>
                <a:latin typeface="Arial"/>
                <a:ea typeface="Arial"/>
                <a:cs typeface="Arial"/>
                <a:sym typeface="Arial"/>
              </a:rPr>
              <a:t>2. </a:t>
            </a:r>
            <a:r>
              <a:rPr b="1" i="0" lang="de" sz="2800" u="none" cap="none" strike="noStrike">
                <a:solidFill>
                  <a:srgbClr val="238791"/>
                </a:solidFill>
                <a:latin typeface="Calibri"/>
                <a:ea typeface="Calibri"/>
                <a:cs typeface="Calibri"/>
                <a:sym typeface="Calibri"/>
              </a:rPr>
              <a:t>Stimmungsanalyse am Beispiel der Bag-of-Words- Methode und NLTK- Bibliothek </a:t>
            </a:r>
            <a:endParaRPr b="1" i="0" sz="2800" u="none" cap="none" strike="noStrike">
              <a:solidFill>
                <a:srgbClr val="238791"/>
              </a:solidFill>
              <a:latin typeface="Arial"/>
              <a:ea typeface="Arial"/>
              <a:cs typeface="Arial"/>
              <a:sym typeface="Arial"/>
            </a:endParaRPr>
          </a:p>
        </p:txBody>
      </p:sp>
      <p:sp>
        <p:nvSpPr>
          <p:cNvPr id="401" name="Google Shape;401;p46"/>
          <p:cNvSpPr/>
          <p:nvPr/>
        </p:nvSpPr>
        <p:spPr>
          <a:xfrm>
            <a:off x="1365985" y="2475048"/>
            <a:ext cx="9144000" cy="286232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de" sz="1400" u="none" cap="none" strike="noStrike">
                <a:solidFill>
                  <a:srgbClr val="008000"/>
                </a:solidFill>
                <a:latin typeface="Courier New"/>
                <a:ea typeface="Courier New"/>
                <a:cs typeface="Courier New"/>
                <a:sym typeface="Courier New"/>
              </a:rPr>
              <a:t>#VADER Seniment Scoring</a:t>
            </a:r>
            <a:endParaRPr b="0" i="0" sz="14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None/>
            </a:pPr>
            <a:r>
              <a:rPr b="0" i="0" lang="de" sz="1400" u="none" cap="none" strike="noStrike">
                <a:solidFill>
                  <a:srgbClr val="008000"/>
                </a:solidFill>
                <a:latin typeface="Courier New"/>
                <a:ea typeface="Courier New"/>
                <a:cs typeface="Courier New"/>
                <a:sym typeface="Courier New"/>
              </a:rPr>
              <a:t>#This uses a "bag of words" approach:</a:t>
            </a:r>
            <a:endParaRPr b="0" i="0" sz="14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None/>
            </a:pPr>
            <a:r>
              <a:rPr b="0" i="0" lang="de" sz="1400" u="none" cap="none" strike="noStrike">
                <a:solidFill>
                  <a:srgbClr val="008000"/>
                </a:solidFill>
                <a:latin typeface="Courier New"/>
                <a:ea typeface="Courier New"/>
                <a:cs typeface="Courier New"/>
                <a:sym typeface="Courier New"/>
              </a:rPr>
              <a:t>#Stop words are removed each word is scored and combined to a total score.</a:t>
            </a:r>
            <a:endParaRPr b="0" i="0" sz="14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None/>
            </a:pPr>
            <a:r>
              <a:rPr b="0" i="0" lang="de" sz="1400" u="none" cap="none" strike="noStrike">
                <a:solidFill>
                  <a:srgbClr val="AF00DB"/>
                </a:solidFill>
                <a:latin typeface="Courier New"/>
                <a:ea typeface="Courier New"/>
                <a:cs typeface="Courier New"/>
                <a:sym typeface="Courier New"/>
              </a:rPr>
              <a:t>from</a:t>
            </a:r>
            <a:r>
              <a:rPr b="0" i="0" lang="de" sz="1400" u="none" cap="none" strike="noStrike">
                <a:solidFill>
                  <a:srgbClr val="000000"/>
                </a:solidFill>
                <a:latin typeface="Courier New"/>
                <a:ea typeface="Courier New"/>
                <a:cs typeface="Courier New"/>
                <a:sym typeface="Courier New"/>
              </a:rPr>
              <a:t> nltk.sentiment </a:t>
            </a:r>
            <a:r>
              <a:rPr b="0" i="0" lang="de" sz="1400" u="none" cap="none" strike="noStrike">
                <a:solidFill>
                  <a:srgbClr val="AF00DB"/>
                </a:solidFill>
                <a:latin typeface="Courier New"/>
                <a:ea typeface="Courier New"/>
                <a:cs typeface="Courier New"/>
                <a:sym typeface="Courier New"/>
              </a:rPr>
              <a:t>import</a:t>
            </a:r>
            <a:r>
              <a:rPr b="0" i="0" lang="de" sz="1400" u="none" cap="none" strike="noStrike">
                <a:solidFill>
                  <a:srgbClr val="000000"/>
                </a:solidFill>
                <a:latin typeface="Courier New"/>
                <a:ea typeface="Courier New"/>
                <a:cs typeface="Courier New"/>
                <a:sym typeface="Courier New"/>
              </a:rPr>
              <a:t> SentimentIntensityAnalyzer</a:t>
            </a:r>
            <a:endParaRPr b="0" i="0" sz="14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None/>
            </a:pPr>
            <a:r>
              <a:rPr b="0" i="0" lang="de" sz="1400" u="none" cap="none" strike="noStrike">
                <a:solidFill>
                  <a:srgbClr val="AF00DB"/>
                </a:solidFill>
                <a:latin typeface="Courier New"/>
                <a:ea typeface="Courier New"/>
                <a:cs typeface="Courier New"/>
                <a:sym typeface="Courier New"/>
              </a:rPr>
              <a:t>from</a:t>
            </a:r>
            <a:r>
              <a:rPr b="0" i="0" lang="de" sz="1400" u="none" cap="none" strike="noStrike">
                <a:solidFill>
                  <a:srgbClr val="000000"/>
                </a:solidFill>
                <a:latin typeface="Courier New"/>
                <a:ea typeface="Courier New"/>
                <a:cs typeface="Courier New"/>
                <a:sym typeface="Courier New"/>
              </a:rPr>
              <a:t> tqdm.notebook </a:t>
            </a:r>
            <a:r>
              <a:rPr b="0" i="0" lang="de" sz="1400" u="none" cap="none" strike="noStrike">
                <a:solidFill>
                  <a:srgbClr val="AF00DB"/>
                </a:solidFill>
                <a:latin typeface="Courier New"/>
                <a:ea typeface="Courier New"/>
                <a:cs typeface="Courier New"/>
                <a:sym typeface="Courier New"/>
              </a:rPr>
              <a:t>import</a:t>
            </a:r>
            <a:r>
              <a:rPr b="0" i="0" lang="de" sz="1400" u="none" cap="none" strike="noStrike">
                <a:solidFill>
                  <a:srgbClr val="000000"/>
                </a:solidFill>
                <a:latin typeface="Courier New"/>
                <a:ea typeface="Courier New"/>
                <a:cs typeface="Courier New"/>
                <a:sym typeface="Courier New"/>
              </a:rPr>
              <a:t> tqdm</a:t>
            </a:r>
            <a:endParaRPr b="0" i="0" sz="14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None/>
            </a:pPr>
            <a:r>
              <a:rPr b="0" i="0" lang="de" sz="1400" u="none" cap="none" strike="noStrike">
                <a:solidFill>
                  <a:srgbClr val="000000"/>
                </a:solidFill>
                <a:latin typeface="Courier New"/>
                <a:ea typeface="Courier New"/>
                <a:cs typeface="Courier New"/>
                <a:sym typeface="Courier New"/>
              </a:rPr>
              <a:t>nltk.download(</a:t>
            </a:r>
            <a:r>
              <a:rPr b="0" i="0" lang="de" sz="1400" u="none" cap="none" strike="noStrike">
                <a:solidFill>
                  <a:srgbClr val="A31515"/>
                </a:solidFill>
                <a:latin typeface="Courier New"/>
                <a:ea typeface="Courier New"/>
                <a:cs typeface="Courier New"/>
                <a:sym typeface="Courier New"/>
              </a:rPr>
              <a:t>'vader_lexicon'</a:t>
            </a:r>
            <a:r>
              <a:rPr b="0" i="0" lang="de" sz="1400" u="none" cap="none" strike="noStrike">
                <a:solidFill>
                  <a:srgbClr val="000000"/>
                </a:solidFill>
                <a:latin typeface="Courier New"/>
                <a:ea typeface="Courier New"/>
                <a:cs typeface="Courier New"/>
                <a:sym typeface="Courier New"/>
              </a:rPr>
              <a:t>)</a:t>
            </a:r>
            <a:endParaRPr/>
          </a:p>
          <a:p>
            <a:pPr indent="0" lvl="0" marL="0" marR="0" rtl="0" algn="l">
              <a:lnSpc>
                <a:spcPct val="100000"/>
              </a:lnSpc>
              <a:spcBef>
                <a:spcPts val="0"/>
              </a:spcBef>
              <a:spcAft>
                <a:spcPts val="0"/>
              </a:spcAft>
              <a:buNone/>
            </a:pPr>
            <a:r>
              <a:rPr b="0" i="0" lang="de" sz="1400" u="none" cap="none" strike="noStrike">
                <a:solidFill>
                  <a:srgbClr val="000000"/>
                </a:solidFill>
                <a:latin typeface="Courier New"/>
                <a:ea typeface="Courier New"/>
                <a:cs typeface="Courier New"/>
                <a:sym typeface="Courier New"/>
              </a:rPr>
              <a:t>sia = SentimentIntensityAnalyzer()</a:t>
            </a:r>
            <a:endParaRPr/>
          </a:p>
          <a:p>
            <a:pPr indent="0" lvl="0" marL="0" marR="0" rtl="0" algn="l">
              <a:lnSpc>
                <a:spcPct val="100000"/>
              </a:lnSpc>
              <a:spcBef>
                <a:spcPts val="0"/>
              </a:spcBef>
              <a:spcAft>
                <a:spcPts val="0"/>
              </a:spcAft>
              <a:buNone/>
            </a:pPr>
            <a:r>
              <a:rPr b="0" i="0" lang="de" sz="1400" u="none" cap="none" strike="noStrike">
                <a:solidFill>
                  <a:srgbClr val="000000"/>
                </a:solidFill>
                <a:latin typeface="Courier New"/>
                <a:ea typeface="Courier New"/>
                <a:cs typeface="Courier New"/>
                <a:sym typeface="Courier New"/>
              </a:rPr>
              <a:t>sia.polarity_scores(</a:t>
            </a:r>
            <a:r>
              <a:rPr b="0" i="0" lang="de" sz="1400" u="none" cap="none" strike="noStrike">
                <a:solidFill>
                  <a:srgbClr val="A31515"/>
                </a:solidFill>
                <a:latin typeface="Courier New"/>
                <a:ea typeface="Courier New"/>
                <a:cs typeface="Courier New"/>
                <a:sym typeface="Courier New"/>
              </a:rPr>
              <a:t>'This is the best text mining sentiment analysis. I am very happy!'</a:t>
            </a:r>
            <a:r>
              <a:rPr b="0" i="0" lang="de" sz="1400" u="none" cap="none" strike="noStrike">
                <a:solidFill>
                  <a:srgbClr val="000000"/>
                </a:solidFill>
                <a:latin typeface="Courier New"/>
                <a:ea typeface="Courier New"/>
                <a:cs typeface="Courier New"/>
                <a:sym typeface="Courier New"/>
              </a:rPr>
              <a:t>)</a:t>
            </a:r>
            <a:endParaRPr b="0" i="0" sz="1400" u="none" cap="none" strike="noStrike">
              <a:solidFill>
                <a:srgbClr val="000000"/>
              </a:solidFill>
              <a:latin typeface="Courier New"/>
              <a:ea typeface="Courier New"/>
              <a:cs typeface="Courier New"/>
              <a:sym typeface="Courier New"/>
            </a:endParaRPr>
          </a:p>
        </p:txBody>
      </p:sp>
      <p:sp>
        <p:nvSpPr>
          <p:cNvPr id="402" name="Google Shape;402;p46"/>
          <p:cNvSpPr/>
          <p:nvPr/>
        </p:nvSpPr>
        <p:spPr>
          <a:xfrm>
            <a:off x="12268200" y="3583043"/>
            <a:ext cx="5636761"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de" sz="1400" u="none" cap="none" strike="noStrike">
                <a:solidFill>
                  <a:srgbClr val="212121"/>
                </a:solidFill>
                <a:latin typeface="Courier New"/>
                <a:ea typeface="Courier New"/>
                <a:cs typeface="Courier New"/>
                <a:sym typeface="Courier New"/>
              </a:rPr>
              <a:t>{'neg': 0.0, 'neu': 0.515, 'pos': 0.485, 'compound': 0.8585}</a:t>
            </a:r>
            <a:endParaRPr b="0" i="0" sz="1400" u="none" cap="none" strike="noStrike">
              <a:solidFill>
                <a:srgbClr val="000000"/>
              </a:solidFill>
              <a:latin typeface="Arial"/>
              <a:ea typeface="Arial"/>
              <a:cs typeface="Arial"/>
              <a:sym typeface="Arial"/>
            </a:endParaRPr>
          </a:p>
        </p:txBody>
      </p:sp>
      <p:sp>
        <p:nvSpPr>
          <p:cNvPr id="403" name="Google Shape;403;p46"/>
          <p:cNvSpPr/>
          <p:nvPr/>
        </p:nvSpPr>
        <p:spPr>
          <a:xfrm>
            <a:off x="10820400" y="3737579"/>
            <a:ext cx="838200" cy="337258"/>
          </a:xfrm>
          <a:prstGeom prst="rightArrow">
            <a:avLst>
              <a:gd fmla="val 50000" name="adj1"/>
              <a:gd fmla="val 50000" name="adj2"/>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04" name="Google Shape;404;p46"/>
          <p:cNvSpPr/>
          <p:nvPr/>
        </p:nvSpPr>
        <p:spPr>
          <a:xfrm>
            <a:off x="1344328" y="5829300"/>
            <a:ext cx="6801862"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de" sz="1400" u="none" cap="none" strike="noStrike">
                <a:solidFill>
                  <a:srgbClr val="000000"/>
                </a:solidFill>
                <a:latin typeface="Courier New"/>
                <a:ea typeface="Courier New"/>
                <a:cs typeface="Courier New"/>
                <a:sym typeface="Courier New"/>
              </a:rPr>
              <a:t>sia.polarity_scores(</a:t>
            </a:r>
            <a:r>
              <a:rPr b="0" i="0" lang="de" sz="1400" u="none" cap="none" strike="noStrike">
                <a:solidFill>
                  <a:srgbClr val="A31515"/>
                </a:solidFill>
                <a:latin typeface="Courier New"/>
                <a:ea typeface="Courier New"/>
                <a:cs typeface="Courier New"/>
                <a:sym typeface="Courier New"/>
              </a:rPr>
              <a:t>'This is the worst result.'</a:t>
            </a:r>
            <a:r>
              <a:rPr b="0" i="0" lang="de" sz="1400" u="none" cap="none" strike="noStrike">
                <a:solidFill>
                  <a:srgbClr val="000000"/>
                </a:solidFill>
                <a:latin typeface="Courier New"/>
                <a:ea typeface="Courier New"/>
                <a:cs typeface="Courier New"/>
                <a:sym typeface="Courier New"/>
              </a:rPr>
              <a:t>)</a:t>
            </a:r>
            <a:endParaRPr b="0" i="0" sz="1400" u="none" cap="none" strike="noStrike">
              <a:solidFill>
                <a:srgbClr val="000000"/>
              </a:solidFill>
              <a:latin typeface="Courier New"/>
              <a:ea typeface="Courier New"/>
              <a:cs typeface="Courier New"/>
              <a:sym typeface="Courier New"/>
            </a:endParaRPr>
          </a:p>
        </p:txBody>
      </p:sp>
      <p:sp>
        <p:nvSpPr>
          <p:cNvPr id="405" name="Google Shape;405;p46"/>
          <p:cNvSpPr/>
          <p:nvPr/>
        </p:nvSpPr>
        <p:spPr>
          <a:xfrm>
            <a:off x="10795000" y="5845337"/>
            <a:ext cx="838200" cy="337258"/>
          </a:xfrm>
          <a:prstGeom prst="rightArrow">
            <a:avLst>
              <a:gd fmla="val 50000" name="adj1"/>
              <a:gd fmla="val 50000" name="adj2"/>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06" name="Google Shape;406;p46"/>
          <p:cNvSpPr/>
          <p:nvPr/>
        </p:nvSpPr>
        <p:spPr>
          <a:xfrm>
            <a:off x="12268200" y="5484597"/>
            <a:ext cx="5257800"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de" sz="1400" u="none" cap="none" strike="noStrike">
                <a:solidFill>
                  <a:srgbClr val="212121"/>
                </a:solidFill>
                <a:latin typeface="Courier New"/>
                <a:ea typeface="Courier New"/>
                <a:cs typeface="Courier New"/>
                <a:sym typeface="Courier New"/>
              </a:rPr>
              <a:t>{'neg': 0.506, 'neu': 0.494, 'pos': 0.0, 'compound': -0.6249}</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2"/>
          <p:cNvSpPr txBox="1"/>
          <p:nvPr/>
        </p:nvSpPr>
        <p:spPr>
          <a:xfrm>
            <a:off x="1432560" y="1496219"/>
            <a:ext cx="6187440" cy="76944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1" i="0" lang="de" sz="4400" u="none" cap="none" strike="noStrike">
                <a:solidFill>
                  <a:srgbClr val="E7686A"/>
                </a:solidFill>
                <a:latin typeface="Calibri"/>
                <a:ea typeface="Calibri"/>
                <a:cs typeface="Calibri"/>
                <a:sym typeface="Calibri"/>
              </a:rPr>
              <a:t>Index</a:t>
            </a:r>
            <a:endParaRPr b="1" i="0" sz="4000" u="none" cap="none" strike="noStrike">
              <a:solidFill>
                <a:srgbClr val="E7686A"/>
              </a:solidFill>
              <a:latin typeface="Calibri"/>
              <a:ea typeface="Calibri"/>
              <a:cs typeface="Calibri"/>
              <a:sym typeface="Calibri"/>
            </a:endParaRPr>
          </a:p>
        </p:txBody>
      </p:sp>
      <p:sp>
        <p:nvSpPr>
          <p:cNvPr id="227" name="Google Shape;227;p2"/>
          <p:cNvSpPr txBox="1"/>
          <p:nvPr/>
        </p:nvSpPr>
        <p:spPr>
          <a:xfrm>
            <a:off x="1752600" y="5820503"/>
            <a:ext cx="4503300" cy="317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de" sz="2800" u="none" cap="none" strike="noStrike">
                <a:solidFill>
                  <a:srgbClr val="238791"/>
                </a:solidFill>
                <a:latin typeface="Calibri"/>
                <a:ea typeface="Calibri"/>
                <a:cs typeface="Calibri"/>
                <a:sym typeface="Calibri"/>
              </a:rPr>
              <a:t>Einheit 1: Einführung</a:t>
            </a:r>
            <a:endParaRPr b="0" i="0" sz="1400" u="none" cap="none" strike="noStrike">
              <a:solidFill>
                <a:srgbClr val="000000"/>
              </a:solidFill>
              <a:latin typeface="Arial"/>
              <a:ea typeface="Arial"/>
              <a:cs typeface="Arial"/>
              <a:sym typeface="Arial"/>
            </a:endParaRPr>
          </a:p>
          <a:p>
            <a:pPr indent="-457200" lvl="0" marL="457200" marR="0" rtl="0" algn="l">
              <a:lnSpc>
                <a:spcPct val="100000"/>
              </a:lnSpc>
              <a:spcBef>
                <a:spcPts val="0"/>
              </a:spcBef>
              <a:spcAft>
                <a:spcPts val="0"/>
              </a:spcAft>
              <a:buClr>
                <a:schemeClr val="dk1"/>
              </a:buClr>
              <a:buSzPts val="2400"/>
              <a:buFont typeface="Calibri"/>
              <a:buAutoNum type="arabicPeriod"/>
            </a:pPr>
            <a:r>
              <a:rPr b="0" i="0" lang="de" sz="2400" u="none" cap="none" strike="noStrike">
                <a:solidFill>
                  <a:schemeClr val="dk1"/>
                </a:solidFill>
                <a:latin typeface="Calibri"/>
                <a:ea typeface="Calibri"/>
                <a:cs typeface="Calibri"/>
                <a:sym typeface="Calibri"/>
              </a:rPr>
              <a:t>Was ist Text-Mining ?</a:t>
            </a:r>
            <a:endParaRPr b="0" i="0" sz="2400" u="none" cap="none" strike="noStrike">
              <a:solidFill>
                <a:schemeClr val="dk1"/>
              </a:solidFill>
              <a:latin typeface="Calibri"/>
              <a:ea typeface="Calibri"/>
              <a:cs typeface="Calibri"/>
              <a:sym typeface="Calibri"/>
            </a:endParaRPr>
          </a:p>
          <a:p>
            <a:pPr indent="-457200" lvl="0" marL="457200" marR="0" rtl="0" algn="l">
              <a:lnSpc>
                <a:spcPct val="100000"/>
              </a:lnSpc>
              <a:spcBef>
                <a:spcPts val="0"/>
              </a:spcBef>
              <a:spcAft>
                <a:spcPts val="0"/>
              </a:spcAft>
              <a:buClr>
                <a:schemeClr val="dk1"/>
              </a:buClr>
              <a:buSzPts val="2400"/>
              <a:buFont typeface="Calibri"/>
              <a:buAutoNum type="arabicPeriod"/>
            </a:pPr>
            <a:r>
              <a:rPr b="0" i="0" lang="de" sz="2400" u="none" cap="none" strike="noStrike">
                <a:solidFill>
                  <a:schemeClr val="dk1"/>
                </a:solidFill>
                <a:latin typeface="Calibri"/>
                <a:ea typeface="Calibri"/>
                <a:cs typeface="Calibri"/>
                <a:sym typeface="Calibri"/>
              </a:rPr>
              <a:t>Text- Mining Herausforderungen</a:t>
            </a:r>
            <a:endParaRPr b="0" i="0" sz="1400" u="none" cap="none" strike="noStrike">
              <a:solidFill>
                <a:srgbClr val="000000"/>
              </a:solidFill>
              <a:latin typeface="Arial"/>
              <a:ea typeface="Arial"/>
              <a:cs typeface="Arial"/>
              <a:sym typeface="Arial"/>
            </a:endParaRPr>
          </a:p>
          <a:p>
            <a:pPr indent="-457200" lvl="0" marL="457200" marR="0" rtl="0" algn="l">
              <a:lnSpc>
                <a:spcPct val="100000"/>
              </a:lnSpc>
              <a:spcBef>
                <a:spcPts val="0"/>
              </a:spcBef>
              <a:spcAft>
                <a:spcPts val="0"/>
              </a:spcAft>
              <a:buClr>
                <a:schemeClr val="dk1"/>
              </a:buClr>
              <a:buSzPts val="2400"/>
              <a:buFont typeface="Calibri"/>
              <a:buAutoNum type="arabicPeriod"/>
            </a:pPr>
            <a:r>
              <a:rPr b="0" i="0" lang="de" sz="2400" u="none" cap="none" strike="noStrike">
                <a:solidFill>
                  <a:schemeClr val="dk1"/>
                </a:solidFill>
                <a:latin typeface="Calibri"/>
                <a:ea typeface="Calibri"/>
                <a:cs typeface="Calibri"/>
                <a:sym typeface="Calibri"/>
              </a:rPr>
              <a:t>Text-Mining Verarbeitungsablauf</a:t>
            </a:r>
            <a:endParaRPr b="0" i="0" sz="1400" u="none" cap="none" strike="noStrike">
              <a:solidFill>
                <a:srgbClr val="000000"/>
              </a:solidFill>
              <a:latin typeface="Arial"/>
              <a:ea typeface="Arial"/>
              <a:cs typeface="Arial"/>
              <a:sym typeface="Arial"/>
            </a:endParaRPr>
          </a:p>
          <a:p>
            <a:pPr indent="-304800" lvl="0" marL="457200" marR="0" rtl="0" algn="l">
              <a:lnSpc>
                <a:spcPct val="100000"/>
              </a:lnSpc>
              <a:spcBef>
                <a:spcPts val="0"/>
              </a:spcBef>
              <a:spcAft>
                <a:spcPts val="0"/>
              </a:spcAft>
              <a:buClr>
                <a:schemeClr val="dk1"/>
              </a:buClr>
              <a:buSzPts val="2400"/>
              <a:buFont typeface="Calibri"/>
              <a:buNone/>
            </a:pPr>
            <a:r>
              <a:t/>
            </a:r>
            <a:endParaRPr b="0" i="0" sz="2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chemeClr val="dk1"/>
              </a:solidFill>
              <a:latin typeface="Calibri"/>
              <a:ea typeface="Calibri"/>
              <a:cs typeface="Calibri"/>
              <a:sym typeface="Calibri"/>
            </a:endParaRPr>
          </a:p>
        </p:txBody>
      </p:sp>
      <p:sp>
        <p:nvSpPr>
          <p:cNvPr id="228" name="Google Shape;228;p2"/>
          <p:cNvSpPr/>
          <p:nvPr/>
        </p:nvSpPr>
        <p:spPr>
          <a:xfrm>
            <a:off x="2926080" y="3495690"/>
            <a:ext cx="1600200" cy="1800552"/>
          </a:xfrm>
          <a:prstGeom prst="verticalScroll">
            <a:avLst>
              <a:gd fmla="val 12500" name="adj"/>
            </a:avLst>
          </a:prstGeom>
          <a:solidFill>
            <a:srgbClr val="238791"/>
          </a:solidFill>
          <a:ln cap="flat" cmpd="sng" w="12700">
            <a:solidFill>
              <a:srgbClr val="1E737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29" name="Google Shape;229;p2"/>
          <p:cNvSpPr/>
          <p:nvPr/>
        </p:nvSpPr>
        <p:spPr>
          <a:xfrm>
            <a:off x="8087360" y="3582586"/>
            <a:ext cx="2407920" cy="1695876"/>
          </a:xfrm>
          <a:prstGeom prst="wedgeEllipseCallout">
            <a:avLst>
              <a:gd fmla="val -20833" name="adj1"/>
              <a:gd fmla="val 62500" name="adj2"/>
            </a:avLst>
          </a:prstGeom>
          <a:solidFill>
            <a:srgbClr val="E8676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30" name="Google Shape;230;p2"/>
          <p:cNvSpPr/>
          <p:nvPr/>
        </p:nvSpPr>
        <p:spPr>
          <a:xfrm>
            <a:off x="14056360" y="3271696"/>
            <a:ext cx="2133600" cy="2248540"/>
          </a:xfrm>
          <a:prstGeom prst="star5">
            <a:avLst>
              <a:gd fmla="val 19098" name="adj"/>
              <a:gd fmla="val 105146" name="hf"/>
              <a:gd fmla="val 110557" name="vf"/>
            </a:avLst>
          </a:prstGeom>
          <a:solidFill>
            <a:srgbClr val="FDBD4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31" name="Google Shape;231;p2"/>
          <p:cNvSpPr txBox="1"/>
          <p:nvPr/>
        </p:nvSpPr>
        <p:spPr>
          <a:xfrm>
            <a:off x="6256020" y="5820503"/>
            <a:ext cx="6187500" cy="3478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de" sz="2800" u="none" cap="none" strike="noStrike">
                <a:solidFill>
                  <a:srgbClr val="238791"/>
                </a:solidFill>
                <a:latin typeface="Calibri"/>
                <a:ea typeface="Calibri"/>
                <a:cs typeface="Calibri"/>
                <a:sym typeface="Calibri"/>
              </a:rPr>
              <a:t>Einheit 2: Text-Mining-Techniken</a:t>
            </a:r>
            <a:endParaRPr b="0" i="0" sz="1400" u="none" cap="none" strike="noStrike">
              <a:solidFill>
                <a:srgbClr val="000000"/>
              </a:solidFill>
              <a:latin typeface="Arial"/>
              <a:ea typeface="Arial"/>
              <a:cs typeface="Arial"/>
              <a:sym typeface="Arial"/>
            </a:endParaRPr>
          </a:p>
          <a:p>
            <a:pPr indent="-457200" lvl="0" marL="457200" marR="0" rtl="0" algn="l">
              <a:lnSpc>
                <a:spcPct val="100000"/>
              </a:lnSpc>
              <a:spcBef>
                <a:spcPts val="0"/>
              </a:spcBef>
              <a:spcAft>
                <a:spcPts val="0"/>
              </a:spcAft>
              <a:buClr>
                <a:schemeClr val="dk1"/>
              </a:buClr>
              <a:buSzPts val="2400"/>
              <a:buFont typeface="Calibri"/>
              <a:buAutoNum type="arabicPeriod"/>
            </a:pPr>
            <a:r>
              <a:rPr b="0" i="0" lang="de" sz="2400" u="none" cap="none" strike="noStrike">
                <a:solidFill>
                  <a:schemeClr val="dk1"/>
                </a:solidFill>
                <a:latin typeface="Calibri"/>
                <a:ea typeface="Calibri"/>
                <a:cs typeface="Calibri"/>
                <a:sym typeface="Calibri"/>
              </a:rPr>
              <a:t>Typische Text-Mining-Techniken</a:t>
            </a:r>
            <a:endParaRPr b="0" i="0" sz="1400" u="none" cap="none" strike="noStrike">
              <a:solidFill>
                <a:schemeClr val="dk1"/>
              </a:solidFill>
              <a:latin typeface="Arial"/>
              <a:ea typeface="Arial"/>
              <a:cs typeface="Arial"/>
              <a:sym typeface="Arial"/>
            </a:endParaRPr>
          </a:p>
          <a:p>
            <a:pPr indent="-457200" lvl="0" marL="457200" marR="0" rtl="0" algn="l">
              <a:lnSpc>
                <a:spcPct val="100000"/>
              </a:lnSpc>
              <a:spcBef>
                <a:spcPts val="0"/>
              </a:spcBef>
              <a:spcAft>
                <a:spcPts val="0"/>
              </a:spcAft>
              <a:buClr>
                <a:schemeClr val="dk1"/>
              </a:buClr>
              <a:buSzPts val="2400"/>
              <a:buFont typeface="Calibri"/>
              <a:buAutoNum type="arabicPeriod"/>
            </a:pPr>
            <a:r>
              <a:rPr b="0" i="0" lang="de" sz="2400" u="none" cap="none" strike="noStrike">
                <a:solidFill>
                  <a:schemeClr val="dk1"/>
                </a:solidFill>
                <a:latin typeface="Calibri"/>
                <a:ea typeface="Calibri"/>
                <a:cs typeface="Calibri"/>
                <a:sym typeface="Calibri"/>
              </a:rPr>
              <a:t>Techniken zur Datenaufbereitung und -transformation</a:t>
            </a:r>
            <a:endParaRPr b="0" i="0" sz="1400" u="none" cap="none" strike="noStrike">
              <a:solidFill>
                <a:schemeClr val="dk1"/>
              </a:solidFill>
              <a:latin typeface="Arial"/>
              <a:ea typeface="Arial"/>
              <a:cs typeface="Arial"/>
              <a:sym typeface="Arial"/>
            </a:endParaRPr>
          </a:p>
          <a:p>
            <a:pPr indent="-457200" lvl="0" marL="457200" marR="0" rtl="0" algn="l">
              <a:lnSpc>
                <a:spcPct val="100000"/>
              </a:lnSpc>
              <a:spcBef>
                <a:spcPts val="0"/>
              </a:spcBef>
              <a:spcAft>
                <a:spcPts val="0"/>
              </a:spcAft>
              <a:buClr>
                <a:schemeClr val="dk1"/>
              </a:buClr>
              <a:buSzPts val="2400"/>
              <a:buFont typeface="Calibri"/>
              <a:buAutoNum type="arabicPeriod"/>
            </a:pPr>
            <a:r>
              <a:rPr b="0" i="0" lang="de" sz="2400" u="none" cap="none" strike="noStrike">
                <a:solidFill>
                  <a:schemeClr val="dk1"/>
                </a:solidFill>
                <a:latin typeface="Calibri"/>
                <a:ea typeface="Calibri"/>
                <a:cs typeface="Calibri"/>
                <a:sym typeface="Calibri"/>
              </a:rPr>
              <a:t>Textdarstellung</a:t>
            </a:r>
            <a:endParaRPr b="0" i="0" sz="1400" u="none" cap="none" strike="noStrike">
              <a:solidFill>
                <a:schemeClr val="dk1"/>
              </a:solidFill>
              <a:latin typeface="Arial"/>
              <a:ea typeface="Arial"/>
              <a:cs typeface="Arial"/>
              <a:sym typeface="Arial"/>
            </a:endParaRPr>
          </a:p>
          <a:p>
            <a:pPr indent="-457200" lvl="0" marL="457200" marR="0" rtl="0" algn="l">
              <a:lnSpc>
                <a:spcPct val="100000"/>
              </a:lnSpc>
              <a:spcBef>
                <a:spcPts val="0"/>
              </a:spcBef>
              <a:spcAft>
                <a:spcPts val="0"/>
              </a:spcAft>
              <a:buClr>
                <a:schemeClr val="dk1"/>
              </a:buClr>
              <a:buSzPts val="2400"/>
              <a:buFont typeface="Calibri"/>
              <a:buAutoNum type="arabicPeriod"/>
            </a:pPr>
            <a:r>
              <a:rPr b="0" i="0" lang="de" sz="2400" u="none" cap="none" strike="noStrike">
                <a:solidFill>
                  <a:schemeClr val="dk1"/>
                </a:solidFill>
                <a:latin typeface="Calibri"/>
                <a:ea typeface="Calibri"/>
                <a:cs typeface="Calibri"/>
                <a:sym typeface="Calibri"/>
              </a:rPr>
              <a:t>Textklassifizierung</a:t>
            </a:r>
            <a:endParaRPr b="0" i="0" sz="1400" u="none" cap="none" strike="noStrike">
              <a:solidFill>
                <a:schemeClr val="dk1"/>
              </a:solidFill>
              <a:latin typeface="Arial"/>
              <a:ea typeface="Arial"/>
              <a:cs typeface="Arial"/>
              <a:sym typeface="Arial"/>
            </a:endParaRPr>
          </a:p>
          <a:p>
            <a:pPr indent="-457200" lvl="0" marL="457200" marR="0" rtl="0" algn="l">
              <a:lnSpc>
                <a:spcPct val="100000"/>
              </a:lnSpc>
              <a:spcBef>
                <a:spcPts val="0"/>
              </a:spcBef>
              <a:spcAft>
                <a:spcPts val="0"/>
              </a:spcAft>
              <a:buClr>
                <a:schemeClr val="dk1"/>
              </a:buClr>
              <a:buSzPts val="2400"/>
              <a:buFont typeface="Calibri"/>
              <a:buAutoNum type="arabicPeriod"/>
            </a:pPr>
            <a:r>
              <a:rPr b="0" i="0" lang="de" sz="2400" u="none" cap="none" strike="noStrike">
                <a:solidFill>
                  <a:schemeClr val="dk1"/>
                </a:solidFill>
                <a:latin typeface="Calibri"/>
                <a:ea typeface="Calibri"/>
                <a:cs typeface="Calibri"/>
                <a:sym typeface="Calibri"/>
              </a:rPr>
              <a:t>Einführung in Themenmodelle und BERT</a:t>
            </a:r>
            <a:endParaRPr b="0" i="0" sz="1400" u="none" cap="none" strike="noStrike">
              <a:solidFill>
                <a:schemeClr val="dk1"/>
              </a:solidFill>
              <a:latin typeface="Arial"/>
              <a:ea typeface="Arial"/>
              <a:cs typeface="Arial"/>
              <a:sym typeface="Arial"/>
            </a:endParaRPr>
          </a:p>
          <a:p>
            <a:pPr indent="-457200" lvl="0" marL="457200" marR="0" rtl="0" algn="l">
              <a:lnSpc>
                <a:spcPct val="100000"/>
              </a:lnSpc>
              <a:spcBef>
                <a:spcPts val="0"/>
              </a:spcBef>
              <a:spcAft>
                <a:spcPts val="0"/>
              </a:spcAft>
              <a:buClr>
                <a:schemeClr val="dk1"/>
              </a:buClr>
              <a:buSzPts val="2400"/>
              <a:buFont typeface="Calibri"/>
              <a:buAutoNum type="arabicPeriod"/>
            </a:pPr>
            <a:r>
              <a:rPr b="0" i="0" lang="de" sz="2400" u="none" cap="none" strike="noStrike">
                <a:solidFill>
                  <a:schemeClr val="dk1"/>
                </a:solidFill>
                <a:latin typeface="Calibri"/>
                <a:ea typeface="Calibri"/>
                <a:cs typeface="Calibri"/>
                <a:sym typeface="Calibri"/>
              </a:rPr>
              <a:t>Stimmungsanalyse und Opinion Mining</a:t>
            </a:r>
            <a:endParaRPr b="0" i="0" sz="1400" u="none" cap="none" strike="noStrike">
              <a:solidFill>
                <a:schemeClr val="dk1"/>
              </a:solidFill>
              <a:latin typeface="Arial"/>
              <a:ea typeface="Arial"/>
              <a:cs typeface="Arial"/>
              <a:sym typeface="Arial"/>
            </a:endParaRPr>
          </a:p>
          <a:p>
            <a:pPr indent="-304800" lvl="0" marL="457200" marR="0" rtl="0" algn="l">
              <a:lnSpc>
                <a:spcPct val="100000"/>
              </a:lnSpc>
              <a:spcBef>
                <a:spcPts val="0"/>
              </a:spcBef>
              <a:spcAft>
                <a:spcPts val="0"/>
              </a:spcAft>
              <a:buClr>
                <a:schemeClr val="dk1"/>
              </a:buClr>
              <a:buSzPts val="2400"/>
              <a:buFont typeface="Calibri"/>
              <a:buNone/>
            </a:pPr>
            <a:r>
              <a:t/>
            </a:r>
            <a:endParaRPr b="0" i="0" sz="2400" u="none" cap="none" strike="noStrike">
              <a:solidFill>
                <a:schemeClr val="dk1"/>
              </a:solidFill>
              <a:latin typeface="Calibri"/>
              <a:ea typeface="Calibri"/>
              <a:cs typeface="Calibri"/>
              <a:sym typeface="Calibri"/>
            </a:endParaRPr>
          </a:p>
        </p:txBody>
      </p:sp>
      <p:sp>
        <p:nvSpPr>
          <p:cNvPr id="232" name="Google Shape;232;p2"/>
          <p:cNvSpPr txBox="1"/>
          <p:nvPr/>
        </p:nvSpPr>
        <p:spPr>
          <a:xfrm>
            <a:off x="13258800" y="5829057"/>
            <a:ext cx="4917300" cy="384716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de" sz="2800" u="none" cap="none" strike="noStrike">
                <a:solidFill>
                  <a:srgbClr val="238791"/>
                </a:solidFill>
                <a:latin typeface="Calibri"/>
                <a:ea typeface="Calibri"/>
                <a:cs typeface="Calibri"/>
                <a:sym typeface="Calibri"/>
              </a:rPr>
              <a:t>Einheit 3: Fallstudie mit Python</a:t>
            </a:r>
            <a:endParaRPr b="0" i="0" sz="1400" u="none" cap="none" strike="noStrike">
              <a:solidFill>
                <a:srgbClr val="000000"/>
              </a:solidFill>
              <a:latin typeface="Arial"/>
              <a:ea typeface="Arial"/>
              <a:cs typeface="Arial"/>
              <a:sym typeface="Arial"/>
            </a:endParaRPr>
          </a:p>
          <a:p>
            <a:pPr indent="-457200" lvl="0" marL="457200" marR="0" rtl="0" algn="l">
              <a:lnSpc>
                <a:spcPct val="100000"/>
              </a:lnSpc>
              <a:spcBef>
                <a:spcPts val="0"/>
              </a:spcBef>
              <a:spcAft>
                <a:spcPts val="0"/>
              </a:spcAft>
              <a:buClr>
                <a:schemeClr val="dk1"/>
              </a:buClr>
              <a:buSzPts val="2400"/>
              <a:buFont typeface="Calibri"/>
              <a:buAutoNum type="arabicPeriod"/>
            </a:pPr>
            <a:r>
              <a:rPr b="0" i="0" lang="de" sz="2400" u="none" cap="none" strike="noStrike">
                <a:solidFill>
                  <a:schemeClr val="dk1"/>
                </a:solidFill>
                <a:latin typeface="Calibri"/>
                <a:ea typeface="Calibri"/>
                <a:cs typeface="Calibri"/>
                <a:sym typeface="Calibri"/>
              </a:rPr>
              <a:t>Gängige Python-Bibliotheken für Text-Mining Aufgaben</a:t>
            </a:r>
            <a:endParaRPr b="0" i="0" sz="1400" u="none" cap="none" strike="noStrike">
              <a:solidFill>
                <a:schemeClr val="dk1"/>
              </a:solidFill>
              <a:latin typeface="Arial"/>
              <a:ea typeface="Arial"/>
              <a:cs typeface="Arial"/>
              <a:sym typeface="Arial"/>
            </a:endParaRPr>
          </a:p>
          <a:p>
            <a:pPr indent="-457200" lvl="0" marL="457200" marR="0" rtl="0" algn="l">
              <a:lnSpc>
                <a:spcPct val="100000"/>
              </a:lnSpc>
              <a:spcBef>
                <a:spcPts val="0"/>
              </a:spcBef>
              <a:spcAft>
                <a:spcPts val="0"/>
              </a:spcAft>
              <a:buClr>
                <a:schemeClr val="dk1"/>
              </a:buClr>
              <a:buSzPts val="2400"/>
              <a:buFont typeface="Calibri"/>
              <a:buAutoNum type="arabicPeriod"/>
            </a:pPr>
            <a:r>
              <a:rPr b="0" i="0" lang="de" sz="2400" u="none" cap="none" strike="noStrike">
                <a:solidFill>
                  <a:schemeClr val="dk1"/>
                </a:solidFill>
                <a:latin typeface="Calibri"/>
                <a:ea typeface="Calibri"/>
                <a:cs typeface="Calibri"/>
                <a:sym typeface="Calibri"/>
              </a:rPr>
              <a:t>Verwendung der NTLK-Bibliothek für Text Mining</a:t>
            </a:r>
            <a:endParaRPr b="0" i="0" sz="2400" u="none" cap="none" strike="noStrike">
              <a:solidFill>
                <a:schemeClr val="dk1"/>
              </a:solidFill>
              <a:latin typeface="Calibri"/>
              <a:ea typeface="Calibri"/>
              <a:cs typeface="Calibri"/>
              <a:sym typeface="Calibri"/>
            </a:endParaRPr>
          </a:p>
          <a:p>
            <a:pPr indent="-457200" lvl="0" marL="457200" marR="0" rtl="0" algn="l">
              <a:lnSpc>
                <a:spcPct val="100000"/>
              </a:lnSpc>
              <a:spcBef>
                <a:spcPts val="0"/>
              </a:spcBef>
              <a:spcAft>
                <a:spcPts val="0"/>
              </a:spcAft>
              <a:buClr>
                <a:schemeClr val="dk1"/>
              </a:buClr>
              <a:buSzPts val="2400"/>
              <a:buFont typeface="Calibri"/>
              <a:buAutoNum type="arabicPeriod"/>
            </a:pPr>
            <a:r>
              <a:rPr b="0" i="0" lang="de" sz="2400" u="none" cap="none" strike="noStrike">
                <a:solidFill>
                  <a:schemeClr val="dk1"/>
                </a:solidFill>
                <a:latin typeface="Calibri"/>
                <a:ea typeface="Calibri"/>
                <a:cs typeface="Calibri"/>
                <a:sym typeface="Calibri"/>
              </a:rPr>
              <a:t>Stimmungsanalyse am Beispiel der Bag-of-Words-Methode und der NLTK-Bibliothek</a:t>
            </a:r>
            <a:endParaRPr b="0" i="0" sz="1400" u="none" cap="none" strike="noStrike">
              <a:solidFill>
                <a:schemeClr val="dk1"/>
              </a:solidFill>
              <a:latin typeface="Arial"/>
              <a:ea typeface="Arial"/>
              <a:cs typeface="Arial"/>
              <a:sym typeface="Arial"/>
            </a:endParaRPr>
          </a:p>
          <a:p>
            <a:pPr indent="-457200" lvl="0" marL="457200" marR="0" rtl="0" algn="l">
              <a:lnSpc>
                <a:spcPct val="100000"/>
              </a:lnSpc>
              <a:spcBef>
                <a:spcPts val="0"/>
              </a:spcBef>
              <a:spcAft>
                <a:spcPts val="0"/>
              </a:spcAft>
              <a:buClr>
                <a:schemeClr val="dk1"/>
              </a:buClr>
              <a:buSzPts val="2400"/>
              <a:buFont typeface="Calibri"/>
              <a:buAutoNum type="arabicPeriod"/>
            </a:pPr>
            <a:r>
              <a:rPr b="0" i="0" lang="de" sz="2400" u="none" cap="none" strike="noStrike">
                <a:solidFill>
                  <a:schemeClr val="dk1"/>
                </a:solidFill>
                <a:latin typeface="Calibri"/>
                <a:ea typeface="Calibri"/>
                <a:cs typeface="Calibri"/>
                <a:sym typeface="Calibri"/>
              </a:rPr>
              <a:t>Textklassifizierung mit Naive Bayes</a:t>
            </a:r>
            <a:endParaRPr b="0" i="0" sz="2400" u="none" cap="none" strike="noStrike">
              <a:solidFill>
                <a:schemeClr val="dk1"/>
              </a:solidFill>
              <a:latin typeface="Calibri"/>
              <a:ea typeface="Calibri"/>
              <a:cs typeface="Calibri"/>
              <a:sym typeface="Calibri"/>
            </a:endParaRPr>
          </a:p>
        </p:txBody>
      </p:sp>
      <p:sp>
        <p:nvSpPr>
          <p:cNvPr id="233" name="Google Shape;233;p2"/>
          <p:cNvSpPr txBox="1"/>
          <p:nvPr/>
        </p:nvSpPr>
        <p:spPr>
          <a:xfrm>
            <a:off x="3535680" y="3934301"/>
            <a:ext cx="1447800" cy="9233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5400"/>
              <a:buFont typeface="Arial"/>
              <a:buNone/>
            </a:pPr>
            <a:r>
              <a:rPr b="0" i="0" lang="de" sz="5400" u="none" cap="none" strike="noStrike">
                <a:solidFill>
                  <a:schemeClr val="lt1"/>
                </a:solidFill>
                <a:latin typeface="Calibri"/>
                <a:ea typeface="Calibri"/>
                <a:cs typeface="Calibri"/>
                <a:sym typeface="Calibri"/>
              </a:rPr>
              <a:t>1</a:t>
            </a:r>
            <a:endParaRPr b="0" i="0" sz="1400" u="none" cap="none" strike="noStrike">
              <a:solidFill>
                <a:srgbClr val="000000"/>
              </a:solidFill>
              <a:latin typeface="Arial"/>
              <a:ea typeface="Arial"/>
              <a:cs typeface="Arial"/>
              <a:sym typeface="Arial"/>
            </a:endParaRPr>
          </a:p>
        </p:txBody>
      </p:sp>
      <p:sp>
        <p:nvSpPr>
          <p:cNvPr id="234" name="Google Shape;234;p2"/>
          <p:cNvSpPr txBox="1"/>
          <p:nvPr/>
        </p:nvSpPr>
        <p:spPr>
          <a:xfrm>
            <a:off x="9024620" y="4035970"/>
            <a:ext cx="985520" cy="9233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5400"/>
              <a:buFont typeface="Arial"/>
              <a:buNone/>
            </a:pPr>
            <a:r>
              <a:rPr b="0" i="0" lang="de" sz="5400" u="none" cap="none" strike="noStrike">
                <a:solidFill>
                  <a:schemeClr val="lt1"/>
                </a:solidFill>
                <a:latin typeface="Calibri"/>
                <a:ea typeface="Calibri"/>
                <a:cs typeface="Calibri"/>
                <a:sym typeface="Calibri"/>
              </a:rPr>
              <a:t>2</a:t>
            </a:r>
            <a:endParaRPr b="0" i="0" sz="1400" u="none" cap="none" strike="noStrike">
              <a:solidFill>
                <a:srgbClr val="000000"/>
              </a:solidFill>
              <a:latin typeface="Arial"/>
              <a:ea typeface="Arial"/>
              <a:cs typeface="Arial"/>
              <a:sym typeface="Arial"/>
            </a:endParaRPr>
          </a:p>
        </p:txBody>
      </p:sp>
      <p:sp>
        <p:nvSpPr>
          <p:cNvPr id="235" name="Google Shape;235;p2"/>
          <p:cNvSpPr txBox="1"/>
          <p:nvPr/>
        </p:nvSpPr>
        <p:spPr>
          <a:xfrm>
            <a:off x="14833600" y="4032805"/>
            <a:ext cx="1371600" cy="9233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5400"/>
              <a:buFont typeface="Arial"/>
              <a:buNone/>
            </a:pPr>
            <a:r>
              <a:rPr b="0" i="0" lang="de" sz="5400" u="none" cap="none" strike="noStrike">
                <a:solidFill>
                  <a:schemeClr val="lt1"/>
                </a:solidFill>
                <a:latin typeface="Calibri"/>
                <a:ea typeface="Calibri"/>
                <a:cs typeface="Calibri"/>
                <a:sym typeface="Calibri"/>
              </a:rPr>
              <a:t>3</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0" name="Shape 410"/>
        <p:cNvGrpSpPr/>
        <p:nvPr/>
      </p:nvGrpSpPr>
      <p:grpSpPr>
        <a:xfrm>
          <a:off x="0" y="0"/>
          <a:ext cx="0" cy="0"/>
          <a:chOff x="0" y="0"/>
          <a:chExt cx="0" cy="0"/>
        </a:xfrm>
      </p:grpSpPr>
      <p:sp>
        <p:nvSpPr>
          <p:cNvPr id="411" name="Google Shape;411;p47"/>
          <p:cNvSpPr/>
          <p:nvPr/>
        </p:nvSpPr>
        <p:spPr>
          <a:xfrm>
            <a:off x="1206500" y="2373510"/>
            <a:ext cx="9144000" cy="120032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de" sz="1400" u="none" cap="none" strike="noStrike">
                <a:solidFill>
                  <a:srgbClr val="008000"/>
                </a:solidFill>
                <a:latin typeface="Courier New"/>
                <a:ea typeface="Courier New"/>
                <a:cs typeface="Courier New"/>
                <a:sym typeface="Courier New"/>
              </a:rPr>
              <a:t># Import libraries </a:t>
            </a:r>
            <a:endParaRPr b="0" i="0" sz="14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None/>
            </a:pPr>
            <a:r>
              <a:rPr b="0" i="0" lang="de" sz="1400" u="none" cap="none" strike="noStrike">
                <a:solidFill>
                  <a:srgbClr val="AF00DB"/>
                </a:solidFill>
                <a:latin typeface="Courier New"/>
                <a:ea typeface="Courier New"/>
                <a:cs typeface="Courier New"/>
                <a:sym typeface="Courier New"/>
              </a:rPr>
              <a:t>import</a:t>
            </a:r>
            <a:r>
              <a:rPr b="0" i="0" lang="de" sz="1400" u="none" cap="none" strike="noStrike">
                <a:solidFill>
                  <a:srgbClr val="000000"/>
                </a:solidFill>
                <a:latin typeface="Courier New"/>
                <a:ea typeface="Courier New"/>
                <a:cs typeface="Courier New"/>
                <a:sym typeface="Courier New"/>
              </a:rPr>
              <a:t> pandas </a:t>
            </a:r>
            <a:r>
              <a:rPr b="0" i="0" lang="de" sz="1400" u="none" cap="none" strike="noStrike">
                <a:solidFill>
                  <a:srgbClr val="AF00DB"/>
                </a:solidFill>
                <a:latin typeface="Courier New"/>
                <a:ea typeface="Courier New"/>
                <a:cs typeface="Courier New"/>
                <a:sym typeface="Courier New"/>
              </a:rPr>
              <a:t>as</a:t>
            </a:r>
            <a:r>
              <a:rPr b="0" i="0" lang="de" sz="1400" u="none" cap="none" strike="noStrike">
                <a:solidFill>
                  <a:srgbClr val="000000"/>
                </a:solidFill>
                <a:latin typeface="Courier New"/>
                <a:ea typeface="Courier New"/>
                <a:cs typeface="Courier New"/>
                <a:sym typeface="Courier New"/>
              </a:rPr>
              <a:t> pd</a:t>
            </a:r>
            <a:endParaRPr/>
          </a:p>
          <a:p>
            <a:pPr indent="0" lvl="0" marL="0" marR="0" rtl="0" algn="l">
              <a:lnSpc>
                <a:spcPct val="100000"/>
              </a:lnSpc>
              <a:spcBef>
                <a:spcPts val="0"/>
              </a:spcBef>
              <a:spcAft>
                <a:spcPts val="0"/>
              </a:spcAft>
              <a:buNone/>
            </a:pPr>
            <a:r>
              <a:rPr b="0" i="0" lang="de" sz="1400" u="none" cap="none" strike="noStrike">
                <a:solidFill>
                  <a:srgbClr val="AF00DB"/>
                </a:solidFill>
                <a:latin typeface="Courier New"/>
                <a:ea typeface="Courier New"/>
                <a:cs typeface="Courier New"/>
                <a:sym typeface="Courier New"/>
              </a:rPr>
              <a:t>import</a:t>
            </a:r>
            <a:r>
              <a:rPr b="0" i="0" lang="de" sz="1400" u="none" cap="none" strike="noStrike">
                <a:solidFill>
                  <a:srgbClr val="000000"/>
                </a:solidFill>
                <a:latin typeface="Courier New"/>
                <a:ea typeface="Courier New"/>
                <a:cs typeface="Courier New"/>
                <a:sym typeface="Courier New"/>
              </a:rPr>
              <a:t> numpy </a:t>
            </a:r>
            <a:r>
              <a:rPr b="0" i="0" lang="de" sz="1400" u="none" cap="none" strike="noStrike">
                <a:solidFill>
                  <a:srgbClr val="AF00DB"/>
                </a:solidFill>
                <a:latin typeface="Courier New"/>
                <a:ea typeface="Courier New"/>
                <a:cs typeface="Courier New"/>
                <a:sym typeface="Courier New"/>
              </a:rPr>
              <a:t>as</a:t>
            </a:r>
            <a:r>
              <a:rPr b="0" i="0" lang="de" sz="1400" u="none" cap="none" strike="noStrike">
                <a:solidFill>
                  <a:srgbClr val="000000"/>
                </a:solidFill>
                <a:latin typeface="Courier New"/>
                <a:ea typeface="Courier New"/>
                <a:cs typeface="Courier New"/>
                <a:sym typeface="Courier New"/>
              </a:rPr>
              <a:t> np</a:t>
            </a:r>
            <a:endParaRPr/>
          </a:p>
          <a:p>
            <a:pPr indent="0" lvl="0" marL="0" marR="0" rtl="0" algn="l">
              <a:lnSpc>
                <a:spcPct val="100000"/>
              </a:lnSpc>
              <a:spcBef>
                <a:spcPts val="0"/>
              </a:spcBef>
              <a:spcAft>
                <a:spcPts val="0"/>
              </a:spcAft>
              <a:buNone/>
            </a:pPr>
            <a:r>
              <a:rPr b="0" i="0" lang="de" sz="1400" u="none" cap="none" strike="noStrike">
                <a:solidFill>
                  <a:srgbClr val="AF00DB"/>
                </a:solidFill>
                <a:latin typeface="Courier New"/>
                <a:ea typeface="Courier New"/>
                <a:cs typeface="Courier New"/>
                <a:sym typeface="Courier New"/>
              </a:rPr>
              <a:t>import</a:t>
            </a:r>
            <a:r>
              <a:rPr b="0" i="0" lang="de" sz="1400" u="none" cap="none" strike="noStrike">
                <a:solidFill>
                  <a:srgbClr val="000000"/>
                </a:solidFill>
                <a:latin typeface="Courier New"/>
                <a:ea typeface="Courier New"/>
                <a:cs typeface="Courier New"/>
                <a:sym typeface="Courier New"/>
              </a:rPr>
              <a:t> nltk</a:t>
            </a:r>
            <a:endParaRPr b="0" i="0" sz="1400" u="none" cap="none" strike="noStrike">
              <a:solidFill>
                <a:srgbClr val="000000"/>
              </a:solidFill>
              <a:latin typeface="Courier New"/>
              <a:ea typeface="Courier New"/>
              <a:cs typeface="Courier New"/>
              <a:sym typeface="Courier New"/>
            </a:endParaRPr>
          </a:p>
        </p:txBody>
      </p:sp>
      <p:sp>
        <p:nvSpPr>
          <p:cNvPr id="412" name="Google Shape;412;p47"/>
          <p:cNvSpPr/>
          <p:nvPr/>
        </p:nvSpPr>
        <p:spPr>
          <a:xfrm>
            <a:off x="1219200" y="3726239"/>
            <a:ext cx="9144000" cy="9233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de" sz="1400" u="none" cap="none" strike="noStrike">
                <a:solidFill>
                  <a:srgbClr val="008000"/>
                </a:solidFill>
                <a:latin typeface="Courier New"/>
                <a:ea typeface="Courier New"/>
                <a:cs typeface="Courier New"/>
                <a:sym typeface="Courier New"/>
              </a:rPr>
              <a:t># Read data from the CSV file</a:t>
            </a:r>
            <a:endParaRPr b="0" i="0" sz="14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None/>
            </a:pPr>
            <a:r>
              <a:rPr b="0" i="0" lang="de" sz="1400" u="none" cap="none" strike="noStrike">
                <a:solidFill>
                  <a:srgbClr val="000000"/>
                </a:solidFill>
                <a:latin typeface="Courier New"/>
                <a:ea typeface="Courier New"/>
                <a:cs typeface="Courier New"/>
                <a:sym typeface="Courier New"/>
              </a:rPr>
              <a:t>df = pd.read_csv(</a:t>
            </a:r>
            <a:r>
              <a:rPr b="0" i="0" lang="de" sz="1400" u="none" cap="none" strike="noStrike">
                <a:solidFill>
                  <a:srgbClr val="A31515"/>
                </a:solidFill>
                <a:latin typeface="Courier New"/>
                <a:ea typeface="Courier New"/>
                <a:cs typeface="Courier New"/>
                <a:sym typeface="Courier New"/>
              </a:rPr>
              <a:t>'Reviews.csv'</a:t>
            </a:r>
            <a:r>
              <a:rPr b="0" i="0" lang="de" sz="1400" u="none" cap="none" strike="noStrike">
                <a:solidFill>
                  <a:srgbClr val="000000"/>
                </a:solidFill>
                <a:latin typeface="Courier New"/>
                <a:ea typeface="Courier New"/>
                <a:cs typeface="Courier New"/>
                <a:sym typeface="Courier New"/>
              </a:rPr>
              <a:t>)</a:t>
            </a:r>
            <a:endParaRPr/>
          </a:p>
          <a:p>
            <a:pPr indent="0" lvl="0" marL="0" marR="0" rtl="0" algn="l">
              <a:lnSpc>
                <a:spcPct val="100000"/>
              </a:lnSpc>
              <a:spcBef>
                <a:spcPts val="0"/>
              </a:spcBef>
              <a:spcAft>
                <a:spcPts val="0"/>
              </a:spcAft>
              <a:buNone/>
            </a:pPr>
            <a:r>
              <a:rPr b="0" i="0" lang="de" sz="1400" u="none" cap="none" strike="noStrike">
                <a:solidFill>
                  <a:srgbClr val="000000"/>
                </a:solidFill>
                <a:latin typeface="Courier New"/>
                <a:ea typeface="Courier New"/>
                <a:cs typeface="Courier New"/>
                <a:sym typeface="Courier New"/>
              </a:rPr>
              <a:t>df = df.head(</a:t>
            </a:r>
            <a:r>
              <a:rPr b="0" i="0" lang="de" sz="1400" u="none" cap="none" strike="noStrike">
                <a:solidFill>
                  <a:srgbClr val="098156"/>
                </a:solidFill>
                <a:latin typeface="Courier New"/>
                <a:ea typeface="Courier New"/>
                <a:cs typeface="Courier New"/>
                <a:sym typeface="Courier New"/>
              </a:rPr>
              <a:t>500</a:t>
            </a:r>
            <a:r>
              <a:rPr b="0" i="0" lang="de" sz="1400" u="none" cap="none" strike="noStrike">
                <a:solidFill>
                  <a:srgbClr val="000000"/>
                </a:solidFill>
                <a:latin typeface="Courier New"/>
                <a:ea typeface="Courier New"/>
                <a:cs typeface="Courier New"/>
                <a:sym typeface="Courier New"/>
              </a:rPr>
              <a:t>)</a:t>
            </a:r>
            <a:endParaRPr b="0" i="0" sz="1400" u="none" cap="none" strike="noStrike">
              <a:solidFill>
                <a:srgbClr val="000000"/>
              </a:solidFill>
              <a:latin typeface="Courier New"/>
              <a:ea typeface="Courier New"/>
              <a:cs typeface="Courier New"/>
              <a:sym typeface="Courier New"/>
            </a:endParaRPr>
          </a:p>
        </p:txBody>
      </p:sp>
      <p:sp>
        <p:nvSpPr>
          <p:cNvPr id="413" name="Google Shape;413;p47"/>
          <p:cNvSpPr/>
          <p:nvPr/>
        </p:nvSpPr>
        <p:spPr>
          <a:xfrm>
            <a:off x="1028700" y="4739115"/>
            <a:ext cx="9144000" cy="31393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de" sz="1400" u="none" cap="none" strike="noStrike">
                <a:solidFill>
                  <a:srgbClr val="008000"/>
                </a:solidFill>
                <a:latin typeface="Courier New"/>
                <a:ea typeface="Courier New"/>
                <a:cs typeface="Courier New"/>
                <a:sym typeface="Courier New"/>
              </a:rPr>
              <a:t>#Tokenize</a:t>
            </a:r>
            <a:endParaRPr b="0" i="0" sz="14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None/>
            </a:pPr>
            <a:r>
              <a:rPr b="0" i="0" lang="de" sz="1400" u="none" cap="none" strike="noStrike">
                <a:solidFill>
                  <a:srgbClr val="000000"/>
                </a:solidFill>
                <a:latin typeface="Courier New"/>
                <a:ea typeface="Courier New"/>
                <a:cs typeface="Courier New"/>
                <a:sym typeface="Courier New"/>
              </a:rPr>
              <a:t>nltk.download(</a:t>
            </a:r>
            <a:r>
              <a:rPr b="0" i="0" lang="de" sz="1400" u="none" cap="none" strike="noStrike">
                <a:solidFill>
                  <a:srgbClr val="A31515"/>
                </a:solidFill>
                <a:latin typeface="Courier New"/>
                <a:ea typeface="Courier New"/>
                <a:cs typeface="Courier New"/>
                <a:sym typeface="Courier New"/>
              </a:rPr>
              <a:t>'punkt'</a:t>
            </a:r>
            <a:r>
              <a:rPr b="0" i="0" lang="de" sz="1400" u="none" cap="none" strike="noStrike">
                <a:solidFill>
                  <a:srgbClr val="000000"/>
                </a:solidFill>
                <a:latin typeface="Courier New"/>
                <a:ea typeface="Courier New"/>
                <a:cs typeface="Courier New"/>
                <a:sym typeface="Courier New"/>
              </a:rPr>
              <a:t>)</a:t>
            </a:r>
            <a:endParaRPr/>
          </a:p>
          <a:p>
            <a:pPr indent="0" lvl="0" marL="0" marR="0" rtl="0" algn="l">
              <a:lnSpc>
                <a:spcPct val="100000"/>
              </a:lnSpc>
              <a:spcBef>
                <a:spcPts val="0"/>
              </a:spcBef>
              <a:spcAft>
                <a:spcPts val="0"/>
              </a:spcAft>
              <a:buNone/>
            </a:pPr>
            <a:r>
              <a:rPr b="0" i="0" lang="de" sz="1400" u="none" cap="none" strike="noStrike">
                <a:solidFill>
                  <a:srgbClr val="000000"/>
                </a:solidFill>
                <a:latin typeface="Courier New"/>
                <a:ea typeface="Courier New"/>
                <a:cs typeface="Courier New"/>
                <a:sym typeface="Courier New"/>
              </a:rPr>
              <a:t>nltk.download(</a:t>
            </a:r>
            <a:r>
              <a:rPr b="0" i="0" lang="de" sz="1400" u="none" cap="none" strike="noStrike">
                <a:solidFill>
                  <a:srgbClr val="A31515"/>
                </a:solidFill>
                <a:latin typeface="Courier New"/>
                <a:ea typeface="Courier New"/>
                <a:cs typeface="Courier New"/>
                <a:sym typeface="Courier New"/>
              </a:rPr>
              <a:t>'averaged_perceptron_tagger'</a:t>
            </a:r>
            <a:r>
              <a:rPr b="0" i="0" lang="de" sz="1400" u="none" cap="none" strike="noStrike">
                <a:solidFill>
                  <a:srgbClr val="000000"/>
                </a:solidFill>
                <a:latin typeface="Courier New"/>
                <a:ea typeface="Courier New"/>
                <a:cs typeface="Courier New"/>
                <a:sym typeface="Courier New"/>
              </a:rPr>
              <a:t>)</a:t>
            </a:r>
            <a:endParaRPr/>
          </a:p>
          <a:p>
            <a:pPr indent="0" lvl="0" marL="0" marR="0" rtl="0" algn="l">
              <a:lnSpc>
                <a:spcPct val="100000"/>
              </a:lnSpc>
              <a:spcBef>
                <a:spcPts val="0"/>
              </a:spcBef>
              <a:spcAft>
                <a:spcPts val="0"/>
              </a:spcAft>
              <a:buNone/>
            </a:pPr>
            <a:r>
              <a:rPr b="0" i="0" lang="de" sz="1400" u="none" cap="none" strike="noStrike">
                <a:solidFill>
                  <a:srgbClr val="000000"/>
                </a:solidFill>
                <a:latin typeface="Courier New"/>
                <a:ea typeface="Courier New"/>
                <a:cs typeface="Courier New"/>
                <a:sym typeface="Courier New"/>
              </a:rPr>
              <a:t>nltk.download(</a:t>
            </a:r>
            <a:r>
              <a:rPr b="0" i="0" lang="de" sz="1400" u="none" cap="none" strike="noStrike">
                <a:solidFill>
                  <a:srgbClr val="A31515"/>
                </a:solidFill>
                <a:latin typeface="Courier New"/>
                <a:ea typeface="Courier New"/>
                <a:cs typeface="Courier New"/>
                <a:sym typeface="Courier New"/>
              </a:rPr>
              <a:t>'maxent_ne_chunker'</a:t>
            </a:r>
            <a:r>
              <a:rPr b="0" i="0" lang="de" sz="1400" u="none" cap="none" strike="noStrike">
                <a:solidFill>
                  <a:srgbClr val="000000"/>
                </a:solidFill>
                <a:latin typeface="Courier New"/>
                <a:ea typeface="Courier New"/>
                <a:cs typeface="Courier New"/>
                <a:sym typeface="Courier New"/>
              </a:rPr>
              <a:t>)</a:t>
            </a:r>
            <a:endParaRPr/>
          </a:p>
          <a:p>
            <a:pPr indent="0" lvl="0" marL="0" marR="0" rtl="0" algn="l">
              <a:lnSpc>
                <a:spcPct val="100000"/>
              </a:lnSpc>
              <a:spcBef>
                <a:spcPts val="0"/>
              </a:spcBef>
              <a:spcAft>
                <a:spcPts val="0"/>
              </a:spcAft>
              <a:buNone/>
            </a:pPr>
            <a:r>
              <a:rPr b="0" i="0" lang="de" sz="1400" u="none" cap="none" strike="noStrike">
                <a:solidFill>
                  <a:srgbClr val="000000"/>
                </a:solidFill>
                <a:latin typeface="Courier New"/>
                <a:ea typeface="Courier New"/>
                <a:cs typeface="Courier New"/>
                <a:sym typeface="Courier New"/>
              </a:rPr>
              <a:t>nltk.download(</a:t>
            </a:r>
            <a:r>
              <a:rPr b="0" i="0" lang="de" sz="1400" u="none" cap="none" strike="noStrike">
                <a:solidFill>
                  <a:srgbClr val="A31515"/>
                </a:solidFill>
                <a:latin typeface="Courier New"/>
                <a:ea typeface="Courier New"/>
                <a:cs typeface="Courier New"/>
                <a:sym typeface="Courier New"/>
              </a:rPr>
              <a:t>'words'</a:t>
            </a:r>
            <a:r>
              <a:rPr b="0" i="0" lang="de" sz="1400" u="none" cap="none" strike="noStrike">
                <a:solidFill>
                  <a:srgbClr val="000000"/>
                </a:solidFill>
                <a:latin typeface="Courier New"/>
                <a:ea typeface="Courier New"/>
                <a:cs typeface="Courier New"/>
                <a:sym typeface="Courier New"/>
              </a:rPr>
              <a:t>)</a:t>
            </a:r>
            <a:endParaRPr/>
          </a:p>
          <a:p>
            <a:pPr indent="0" lvl="0" marL="0" marR="0" rtl="0" algn="l">
              <a:lnSpc>
                <a:spcPct val="100000"/>
              </a:lnSpc>
              <a:spcBef>
                <a:spcPts val="0"/>
              </a:spcBef>
              <a:spcAft>
                <a:spcPts val="0"/>
              </a:spcAft>
              <a:buNone/>
            </a:pPr>
            <a:r>
              <a:rPr b="0" i="0" lang="de" sz="1400" u="none" cap="none" strike="noStrike">
                <a:solidFill>
                  <a:srgbClr val="000000"/>
                </a:solidFill>
                <a:latin typeface="Courier New"/>
                <a:ea typeface="Courier New"/>
                <a:cs typeface="Courier New"/>
                <a:sym typeface="Courier New"/>
              </a:rPr>
              <a:t>example = df[</a:t>
            </a:r>
            <a:r>
              <a:rPr b="0" i="0" lang="de" sz="1400" u="none" cap="none" strike="noStrike">
                <a:solidFill>
                  <a:srgbClr val="A31515"/>
                </a:solidFill>
                <a:latin typeface="Courier New"/>
                <a:ea typeface="Courier New"/>
                <a:cs typeface="Courier New"/>
                <a:sym typeface="Courier New"/>
              </a:rPr>
              <a:t>'Text'</a:t>
            </a:r>
            <a:r>
              <a:rPr b="0" i="0" lang="de" sz="1400" u="none" cap="none" strike="noStrike">
                <a:solidFill>
                  <a:srgbClr val="000000"/>
                </a:solidFill>
                <a:latin typeface="Courier New"/>
                <a:ea typeface="Courier New"/>
                <a:cs typeface="Courier New"/>
                <a:sym typeface="Courier New"/>
              </a:rPr>
              <a:t>][</a:t>
            </a:r>
            <a:r>
              <a:rPr b="0" i="0" lang="de" sz="1400" u="none" cap="none" strike="noStrike">
                <a:solidFill>
                  <a:srgbClr val="098156"/>
                </a:solidFill>
                <a:latin typeface="Courier New"/>
                <a:ea typeface="Courier New"/>
                <a:cs typeface="Courier New"/>
                <a:sym typeface="Courier New"/>
              </a:rPr>
              <a:t>50</a:t>
            </a:r>
            <a:r>
              <a:rPr b="0" i="0" lang="de" sz="1400" u="none" cap="none" strike="noStrike">
                <a:solidFill>
                  <a:srgbClr val="000000"/>
                </a:solidFill>
                <a:latin typeface="Courier New"/>
                <a:ea typeface="Courier New"/>
                <a:cs typeface="Courier New"/>
                <a:sym typeface="Courier New"/>
              </a:rPr>
              <a:t>]</a:t>
            </a:r>
            <a:endParaRPr/>
          </a:p>
          <a:p>
            <a:pPr indent="0" lvl="0" marL="0" marR="0" rtl="0" algn="l">
              <a:lnSpc>
                <a:spcPct val="100000"/>
              </a:lnSpc>
              <a:spcBef>
                <a:spcPts val="0"/>
              </a:spcBef>
              <a:spcAft>
                <a:spcPts val="0"/>
              </a:spcAft>
              <a:buNone/>
            </a:pPr>
            <a:r>
              <a:rPr b="0" i="0" lang="de" sz="1400" u="none" cap="none" strike="noStrike">
                <a:solidFill>
                  <a:srgbClr val="000000"/>
                </a:solidFill>
                <a:latin typeface="Courier New"/>
                <a:ea typeface="Courier New"/>
                <a:cs typeface="Courier New"/>
                <a:sym typeface="Courier New"/>
              </a:rPr>
              <a:t>tokens = nltk.word_tokenize(example)</a:t>
            </a:r>
            <a:endParaRPr/>
          </a:p>
          <a:p>
            <a:pPr indent="0" lvl="0" marL="0" marR="0" rtl="0" algn="l">
              <a:lnSpc>
                <a:spcPct val="100000"/>
              </a:lnSpc>
              <a:spcBef>
                <a:spcPts val="0"/>
              </a:spcBef>
              <a:spcAft>
                <a:spcPts val="0"/>
              </a:spcAft>
              <a:buNone/>
            </a:pPr>
            <a:r>
              <a:rPr b="0" i="0" lang="de" sz="1400" u="none" cap="none" strike="noStrike">
                <a:solidFill>
                  <a:srgbClr val="000000"/>
                </a:solidFill>
                <a:latin typeface="Courier New"/>
                <a:ea typeface="Courier New"/>
                <a:cs typeface="Courier New"/>
                <a:sym typeface="Courier New"/>
              </a:rPr>
              <a:t>tagged = nltk.pos_tag(tokens)</a:t>
            </a:r>
            <a:endParaRPr/>
          </a:p>
          <a:p>
            <a:pPr indent="0" lvl="0" marL="0" marR="0" rtl="0" algn="l">
              <a:lnSpc>
                <a:spcPct val="100000"/>
              </a:lnSpc>
              <a:spcBef>
                <a:spcPts val="0"/>
              </a:spcBef>
              <a:spcAft>
                <a:spcPts val="0"/>
              </a:spcAft>
              <a:buNone/>
            </a:pPr>
            <a:r>
              <a:rPr b="0" i="0" lang="de" sz="1400" u="none" cap="none" strike="noStrike">
                <a:solidFill>
                  <a:srgbClr val="000000"/>
                </a:solidFill>
                <a:latin typeface="Courier New"/>
                <a:ea typeface="Courier New"/>
                <a:cs typeface="Courier New"/>
                <a:sym typeface="Courier New"/>
              </a:rPr>
              <a:t>entities = nltk.chunk.ne_chunk(tagged)</a:t>
            </a:r>
            <a:endParaRPr/>
          </a:p>
          <a:p>
            <a:pPr indent="0" lvl="0" marL="0" marR="0" rtl="0" algn="l">
              <a:lnSpc>
                <a:spcPct val="100000"/>
              </a:lnSpc>
              <a:spcBef>
                <a:spcPts val="0"/>
              </a:spcBef>
              <a:spcAft>
                <a:spcPts val="0"/>
              </a:spcAft>
              <a:buNone/>
            </a:pPr>
            <a:br>
              <a:rPr b="0" i="0" lang="de" sz="1400" u="none" cap="none" strike="noStrike">
                <a:solidFill>
                  <a:srgbClr val="000000"/>
                </a:solidFill>
                <a:latin typeface="Courier New"/>
                <a:ea typeface="Courier New"/>
                <a:cs typeface="Courier New"/>
                <a:sym typeface="Courier New"/>
              </a:rPr>
            </a:br>
            <a:endParaRPr b="0" i="0" sz="1400" u="none" cap="none" strike="noStrike">
              <a:solidFill>
                <a:srgbClr val="000000"/>
              </a:solidFill>
              <a:latin typeface="Courier New"/>
              <a:ea typeface="Courier New"/>
              <a:cs typeface="Courier New"/>
              <a:sym typeface="Courier New"/>
            </a:endParaRPr>
          </a:p>
        </p:txBody>
      </p:sp>
      <p:sp>
        <p:nvSpPr>
          <p:cNvPr id="414" name="Google Shape;414;p47"/>
          <p:cNvSpPr/>
          <p:nvPr/>
        </p:nvSpPr>
        <p:spPr>
          <a:xfrm>
            <a:off x="8153400" y="2343477"/>
            <a:ext cx="9144000" cy="203132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de" sz="1400" u="none" cap="none" strike="noStrike">
                <a:solidFill>
                  <a:srgbClr val="008000"/>
                </a:solidFill>
                <a:latin typeface="Courier New"/>
                <a:ea typeface="Courier New"/>
                <a:cs typeface="Courier New"/>
                <a:sym typeface="Courier New"/>
              </a:rPr>
              <a:t># Run the polarity score on a dataset with comments gathered from Twitter and read from a CSV file</a:t>
            </a:r>
            <a:endParaRPr b="0" i="0" sz="14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None/>
            </a:pPr>
            <a:r>
              <a:rPr b="0" i="0" lang="de" sz="1400" u="none" cap="none" strike="noStrike">
                <a:solidFill>
                  <a:srgbClr val="000000"/>
                </a:solidFill>
                <a:latin typeface="Courier New"/>
                <a:ea typeface="Courier New"/>
                <a:cs typeface="Courier New"/>
                <a:sym typeface="Courier New"/>
              </a:rPr>
              <a:t>res = {}</a:t>
            </a:r>
            <a:endParaRPr/>
          </a:p>
          <a:p>
            <a:pPr indent="0" lvl="0" marL="0" marR="0" rtl="0" algn="l">
              <a:lnSpc>
                <a:spcPct val="100000"/>
              </a:lnSpc>
              <a:spcBef>
                <a:spcPts val="0"/>
              </a:spcBef>
              <a:spcAft>
                <a:spcPts val="0"/>
              </a:spcAft>
              <a:buNone/>
            </a:pPr>
            <a:r>
              <a:rPr b="0" i="0" lang="de" sz="1400" u="none" cap="none" strike="noStrike">
                <a:solidFill>
                  <a:srgbClr val="AF00DB"/>
                </a:solidFill>
                <a:latin typeface="Courier New"/>
                <a:ea typeface="Courier New"/>
                <a:cs typeface="Courier New"/>
                <a:sym typeface="Courier New"/>
              </a:rPr>
              <a:t>for</a:t>
            </a:r>
            <a:r>
              <a:rPr b="0" i="0" lang="de" sz="1400" u="none" cap="none" strike="noStrike">
                <a:solidFill>
                  <a:srgbClr val="000000"/>
                </a:solidFill>
                <a:latin typeface="Courier New"/>
                <a:ea typeface="Courier New"/>
                <a:cs typeface="Courier New"/>
                <a:sym typeface="Courier New"/>
              </a:rPr>
              <a:t> i, row </a:t>
            </a:r>
            <a:r>
              <a:rPr b="0" i="0" lang="de" sz="1400" u="none" cap="none" strike="noStrike">
                <a:solidFill>
                  <a:srgbClr val="0000FF"/>
                </a:solidFill>
                <a:latin typeface="Courier New"/>
                <a:ea typeface="Courier New"/>
                <a:cs typeface="Courier New"/>
                <a:sym typeface="Courier New"/>
              </a:rPr>
              <a:t>in</a:t>
            </a:r>
            <a:r>
              <a:rPr b="0" i="0" lang="de" sz="1400" u="none" cap="none" strike="noStrike">
                <a:solidFill>
                  <a:srgbClr val="000000"/>
                </a:solidFill>
                <a:latin typeface="Courier New"/>
                <a:ea typeface="Courier New"/>
                <a:cs typeface="Courier New"/>
                <a:sym typeface="Courier New"/>
              </a:rPr>
              <a:t> tqdm(df.iterrows(), total=</a:t>
            </a:r>
            <a:r>
              <a:rPr b="0" i="0" lang="de" sz="1400" u="none" cap="none" strike="noStrike">
                <a:solidFill>
                  <a:srgbClr val="795E26"/>
                </a:solidFill>
                <a:latin typeface="Courier New"/>
                <a:ea typeface="Courier New"/>
                <a:cs typeface="Courier New"/>
                <a:sym typeface="Courier New"/>
              </a:rPr>
              <a:t>len</a:t>
            </a:r>
            <a:r>
              <a:rPr b="0" i="0" lang="de" sz="1400" u="none" cap="none" strike="noStrike">
                <a:solidFill>
                  <a:srgbClr val="000000"/>
                </a:solidFill>
                <a:latin typeface="Courier New"/>
                <a:ea typeface="Courier New"/>
                <a:cs typeface="Courier New"/>
                <a:sym typeface="Courier New"/>
              </a:rPr>
              <a:t>(df)):</a:t>
            </a:r>
            <a:endParaRPr/>
          </a:p>
          <a:p>
            <a:pPr indent="0" lvl="0" marL="0" marR="0" rtl="0" algn="l">
              <a:lnSpc>
                <a:spcPct val="100000"/>
              </a:lnSpc>
              <a:spcBef>
                <a:spcPts val="0"/>
              </a:spcBef>
              <a:spcAft>
                <a:spcPts val="0"/>
              </a:spcAft>
              <a:buNone/>
            </a:pPr>
            <a:r>
              <a:rPr b="0" i="0" lang="de" sz="1400" u="none" cap="none" strike="noStrike">
                <a:solidFill>
                  <a:srgbClr val="000000"/>
                </a:solidFill>
                <a:latin typeface="Courier New"/>
                <a:ea typeface="Courier New"/>
                <a:cs typeface="Courier New"/>
                <a:sym typeface="Courier New"/>
              </a:rPr>
              <a:t>    text = row[</a:t>
            </a:r>
            <a:r>
              <a:rPr b="0" i="0" lang="de" sz="1400" u="none" cap="none" strike="noStrike">
                <a:solidFill>
                  <a:srgbClr val="A31515"/>
                </a:solidFill>
                <a:latin typeface="Courier New"/>
                <a:ea typeface="Courier New"/>
                <a:cs typeface="Courier New"/>
                <a:sym typeface="Courier New"/>
              </a:rPr>
              <a:t>'Text'</a:t>
            </a:r>
            <a:r>
              <a:rPr b="0" i="0" lang="de" sz="1400" u="none" cap="none" strike="noStrike">
                <a:solidFill>
                  <a:srgbClr val="000000"/>
                </a:solidFill>
                <a:latin typeface="Courier New"/>
                <a:ea typeface="Courier New"/>
                <a:cs typeface="Courier New"/>
                <a:sym typeface="Courier New"/>
              </a:rPr>
              <a:t>]</a:t>
            </a:r>
            <a:endParaRPr/>
          </a:p>
          <a:p>
            <a:pPr indent="0" lvl="0" marL="0" marR="0" rtl="0" algn="l">
              <a:lnSpc>
                <a:spcPct val="100000"/>
              </a:lnSpc>
              <a:spcBef>
                <a:spcPts val="0"/>
              </a:spcBef>
              <a:spcAft>
                <a:spcPts val="0"/>
              </a:spcAft>
              <a:buNone/>
            </a:pPr>
            <a:r>
              <a:rPr b="0" i="0" lang="de" sz="1400" u="none" cap="none" strike="noStrike">
                <a:solidFill>
                  <a:srgbClr val="000000"/>
                </a:solidFill>
                <a:latin typeface="Courier New"/>
                <a:ea typeface="Courier New"/>
                <a:cs typeface="Courier New"/>
                <a:sym typeface="Courier New"/>
              </a:rPr>
              <a:t>    myid = row[</a:t>
            </a:r>
            <a:r>
              <a:rPr b="0" i="0" lang="de" sz="1400" u="none" cap="none" strike="noStrike">
                <a:solidFill>
                  <a:srgbClr val="A31515"/>
                </a:solidFill>
                <a:latin typeface="Courier New"/>
                <a:ea typeface="Courier New"/>
                <a:cs typeface="Courier New"/>
                <a:sym typeface="Courier New"/>
              </a:rPr>
              <a:t>'Id'</a:t>
            </a:r>
            <a:r>
              <a:rPr b="0" i="0" lang="de" sz="1400" u="none" cap="none" strike="noStrike">
                <a:solidFill>
                  <a:srgbClr val="000000"/>
                </a:solidFill>
                <a:latin typeface="Courier New"/>
                <a:ea typeface="Courier New"/>
                <a:cs typeface="Courier New"/>
                <a:sym typeface="Courier New"/>
              </a:rPr>
              <a:t>]</a:t>
            </a:r>
            <a:endParaRPr/>
          </a:p>
          <a:p>
            <a:pPr indent="0" lvl="0" marL="0" marR="0" rtl="0" algn="l">
              <a:lnSpc>
                <a:spcPct val="100000"/>
              </a:lnSpc>
              <a:spcBef>
                <a:spcPts val="0"/>
              </a:spcBef>
              <a:spcAft>
                <a:spcPts val="0"/>
              </a:spcAft>
              <a:buNone/>
            </a:pPr>
            <a:r>
              <a:rPr b="0" i="0" lang="de" sz="1400" u="none" cap="none" strike="noStrike">
                <a:solidFill>
                  <a:srgbClr val="000000"/>
                </a:solidFill>
                <a:latin typeface="Courier New"/>
                <a:ea typeface="Courier New"/>
                <a:cs typeface="Courier New"/>
                <a:sym typeface="Courier New"/>
              </a:rPr>
              <a:t>    res[myid] = sia.polarity_scores(text)</a:t>
            </a:r>
            <a:endParaRPr b="0" i="0" sz="1400" u="none" cap="none" strike="noStrike">
              <a:solidFill>
                <a:srgbClr val="000000"/>
              </a:solidFill>
              <a:latin typeface="Courier New"/>
              <a:ea typeface="Courier New"/>
              <a:cs typeface="Courier New"/>
              <a:sym typeface="Courier New"/>
            </a:endParaRPr>
          </a:p>
        </p:txBody>
      </p:sp>
      <p:sp>
        <p:nvSpPr>
          <p:cNvPr id="415" name="Google Shape;415;p47"/>
          <p:cNvSpPr/>
          <p:nvPr/>
        </p:nvSpPr>
        <p:spPr>
          <a:xfrm>
            <a:off x="8115300" y="4404835"/>
            <a:ext cx="9144000" cy="9233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de" sz="1400" u="none" cap="none" strike="noStrike">
                <a:solidFill>
                  <a:srgbClr val="000000"/>
                </a:solidFill>
                <a:latin typeface="Courier New"/>
                <a:ea typeface="Courier New"/>
                <a:cs typeface="Courier New"/>
                <a:sym typeface="Courier New"/>
              </a:rPr>
              <a:t>vaders = pd.DataFrame(res).T</a:t>
            </a:r>
            <a:endParaRPr/>
          </a:p>
          <a:p>
            <a:pPr indent="0" lvl="0" marL="0" marR="0" rtl="0" algn="l">
              <a:lnSpc>
                <a:spcPct val="100000"/>
              </a:lnSpc>
              <a:spcBef>
                <a:spcPts val="0"/>
              </a:spcBef>
              <a:spcAft>
                <a:spcPts val="0"/>
              </a:spcAft>
              <a:buNone/>
            </a:pPr>
            <a:r>
              <a:rPr b="0" i="0" lang="de" sz="1400" u="none" cap="none" strike="noStrike">
                <a:solidFill>
                  <a:srgbClr val="000000"/>
                </a:solidFill>
                <a:latin typeface="Courier New"/>
                <a:ea typeface="Courier New"/>
                <a:cs typeface="Courier New"/>
                <a:sym typeface="Courier New"/>
              </a:rPr>
              <a:t>vaders = vaders.reset_index().rename(columns={</a:t>
            </a:r>
            <a:r>
              <a:rPr b="0" i="0" lang="de" sz="1400" u="none" cap="none" strike="noStrike">
                <a:solidFill>
                  <a:srgbClr val="A31515"/>
                </a:solidFill>
                <a:latin typeface="Courier New"/>
                <a:ea typeface="Courier New"/>
                <a:cs typeface="Courier New"/>
                <a:sym typeface="Courier New"/>
              </a:rPr>
              <a:t>'index'</a:t>
            </a:r>
            <a:r>
              <a:rPr b="0" i="0" lang="de" sz="1400" u="none" cap="none" strike="noStrike">
                <a:solidFill>
                  <a:srgbClr val="000000"/>
                </a:solidFill>
                <a:latin typeface="Courier New"/>
                <a:ea typeface="Courier New"/>
                <a:cs typeface="Courier New"/>
                <a:sym typeface="Courier New"/>
              </a:rPr>
              <a:t>: </a:t>
            </a:r>
            <a:r>
              <a:rPr b="0" i="0" lang="de" sz="1400" u="none" cap="none" strike="noStrike">
                <a:solidFill>
                  <a:srgbClr val="A31515"/>
                </a:solidFill>
                <a:latin typeface="Courier New"/>
                <a:ea typeface="Courier New"/>
                <a:cs typeface="Courier New"/>
                <a:sym typeface="Courier New"/>
              </a:rPr>
              <a:t>'Id'</a:t>
            </a:r>
            <a:r>
              <a:rPr b="0" i="0" lang="de" sz="1400" u="none" cap="none" strike="noStrike">
                <a:solidFill>
                  <a:srgbClr val="000000"/>
                </a:solidFill>
                <a:latin typeface="Courier New"/>
                <a:ea typeface="Courier New"/>
                <a:cs typeface="Courier New"/>
                <a:sym typeface="Courier New"/>
              </a:rPr>
              <a:t>})</a:t>
            </a:r>
            <a:endParaRPr/>
          </a:p>
          <a:p>
            <a:pPr indent="0" lvl="0" marL="0" marR="0" rtl="0" algn="l">
              <a:lnSpc>
                <a:spcPct val="100000"/>
              </a:lnSpc>
              <a:spcBef>
                <a:spcPts val="0"/>
              </a:spcBef>
              <a:spcAft>
                <a:spcPts val="0"/>
              </a:spcAft>
              <a:buNone/>
            </a:pPr>
            <a:r>
              <a:rPr b="0" i="0" lang="de" sz="1400" u="none" cap="none" strike="noStrike">
                <a:solidFill>
                  <a:srgbClr val="000000"/>
                </a:solidFill>
                <a:latin typeface="Courier New"/>
                <a:ea typeface="Courier New"/>
                <a:cs typeface="Courier New"/>
                <a:sym typeface="Courier New"/>
              </a:rPr>
              <a:t>vaders = vaders.merge(df, how=</a:t>
            </a:r>
            <a:r>
              <a:rPr b="0" i="0" lang="de" sz="1400" u="none" cap="none" strike="noStrike">
                <a:solidFill>
                  <a:srgbClr val="A31515"/>
                </a:solidFill>
                <a:latin typeface="Courier New"/>
                <a:ea typeface="Courier New"/>
                <a:cs typeface="Courier New"/>
                <a:sym typeface="Courier New"/>
              </a:rPr>
              <a:t>'left'</a:t>
            </a:r>
            <a:r>
              <a:rPr b="0" i="0" lang="de" sz="1400" u="none" cap="none" strike="noStrike">
                <a:solidFill>
                  <a:srgbClr val="000000"/>
                </a:solidFill>
                <a:latin typeface="Courier New"/>
                <a:ea typeface="Courier New"/>
                <a:cs typeface="Courier New"/>
                <a:sym typeface="Courier New"/>
              </a:rPr>
              <a:t>)</a:t>
            </a:r>
            <a:endParaRPr b="0" i="0" sz="1400" u="none" cap="none" strike="noStrike">
              <a:solidFill>
                <a:srgbClr val="000000"/>
              </a:solidFill>
              <a:latin typeface="Courier New"/>
              <a:ea typeface="Courier New"/>
              <a:cs typeface="Courier New"/>
              <a:sym typeface="Courier New"/>
            </a:endParaRPr>
          </a:p>
        </p:txBody>
      </p:sp>
      <p:sp>
        <p:nvSpPr>
          <p:cNvPr id="416" name="Google Shape;416;p47"/>
          <p:cNvSpPr/>
          <p:nvPr/>
        </p:nvSpPr>
        <p:spPr>
          <a:xfrm>
            <a:off x="8153400" y="5540078"/>
            <a:ext cx="9144000" cy="203132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de" sz="1400" u="none" cap="none" strike="noStrike">
                <a:solidFill>
                  <a:srgbClr val="008000"/>
                </a:solidFill>
                <a:latin typeface="Courier New"/>
                <a:ea typeface="Courier New"/>
                <a:cs typeface="Courier New"/>
                <a:sym typeface="Courier New"/>
              </a:rPr>
              <a:t># Plot aggregated sentiment analysis for the entire dataset</a:t>
            </a:r>
            <a:endParaRPr b="0" i="0" sz="14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None/>
            </a:pPr>
            <a:r>
              <a:rPr b="0" i="0" lang="de" sz="1400" u="none" cap="none" strike="noStrike">
                <a:solidFill>
                  <a:srgbClr val="000000"/>
                </a:solidFill>
                <a:latin typeface="Courier New"/>
                <a:ea typeface="Courier New"/>
                <a:cs typeface="Courier New"/>
                <a:sym typeface="Courier New"/>
              </a:rPr>
              <a:t>fig, axs = plt.subplots(</a:t>
            </a:r>
            <a:r>
              <a:rPr b="0" i="0" lang="de" sz="1400" u="none" cap="none" strike="noStrike">
                <a:solidFill>
                  <a:srgbClr val="098156"/>
                </a:solidFill>
                <a:latin typeface="Courier New"/>
                <a:ea typeface="Courier New"/>
                <a:cs typeface="Courier New"/>
                <a:sym typeface="Courier New"/>
              </a:rPr>
              <a:t>1</a:t>
            </a:r>
            <a:r>
              <a:rPr b="0" i="0" lang="de" sz="1400" u="none" cap="none" strike="noStrike">
                <a:solidFill>
                  <a:srgbClr val="000000"/>
                </a:solidFill>
                <a:latin typeface="Courier New"/>
                <a:ea typeface="Courier New"/>
                <a:cs typeface="Courier New"/>
                <a:sym typeface="Courier New"/>
              </a:rPr>
              <a:t>, </a:t>
            </a:r>
            <a:r>
              <a:rPr b="0" i="0" lang="de" sz="1400" u="none" cap="none" strike="noStrike">
                <a:solidFill>
                  <a:srgbClr val="098156"/>
                </a:solidFill>
                <a:latin typeface="Courier New"/>
                <a:ea typeface="Courier New"/>
                <a:cs typeface="Courier New"/>
                <a:sym typeface="Courier New"/>
              </a:rPr>
              <a:t>2</a:t>
            </a:r>
            <a:r>
              <a:rPr b="0" i="0" lang="de" sz="1400" u="none" cap="none" strike="noStrike">
                <a:solidFill>
                  <a:srgbClr val="000000"/>
                </a:solidFill>
                <a:latin typeface="Courier New"/>
                <a:ea typeface="Courier New"/>
                <a:cs typeface="Courier New"/>
                <a:sym typeface="Courier New"/>
              </a:rPr>
              <a:t>, figsize=(</a:t>
            </a:r>
            <a:r>
              <a:rPr b="0" i="0" lang="de" sz="1400" u="none" cap="none" strike="noStrike">
                <a:solidFill>
                  <a:srgbClr val="098156"/>
                </a:solidFill>
                <a:latin typeface="Courier New"/>
                <a:ea typeface="Courier New"/>
                <a:cs typeface="Courier New"/>
                <a:sym typeface="Courier New"/>
              </a:rPr>
              <a:t>10</a:t>
            </a:r>
            <a:r>
              <a:rPr b="0" i="0" lang="de" sz="1400" u="none" cap="none" strike="noStrike">
                <a:solidFill>
                  <a:srgbClr val="000000"/>
                </a:solidFill>
                <a:latin typeface="Courier New"/>
                <a:ea typeface="Courier New"/>
                <a:cs typeface="Courier New"/>
                <a:sym typeface="Courier New"/>
              </a:rPr>
              <a:t>, </a:t>
            </a:r>
            <a:r>
              <a:rPr b="0" i="0" lang="de" sz="1400" u="none" cap="none" strike="noStrike">
                <a:solidFill>
                  <a:srgbClr val="098156"/>
                </a:solidFill>
                <a:latin typeface="Courier New"/>
                <a:ea typeface="Courier New"/>
                <a:cs typeface="Courier New"/>
                <a:sym typeface="Courier New"/>
              </a:rPr>
              <a:t>2</a:t>
            </a:r>
            <a:r>
              <a:rPr b="0" i="0" lang="de" sz="1400" u="none" cap="none" strike="noStrike">
                <a:solidFill>
                  <a:srgbClr val="000000"/>
                </a:solidFill>
                <a:latin typeface="Courier New"/>
                <a:ea typeface="Courier New"/>
                <a:cs typeface="Courier New"/>
                <a:sym typeface="Courier New"/>
              </a:rPr>
              <a:t>))</a:t>
            </a:r>
            <a:endParaRPr/>
          </a:p>
          <a:p>
            <a:pPr indent="0" lvl="0" marL="0" marR="0" rtl="0" algn="l">
              <a:lnSpc>
                <a:spcPct val="100000"/>
              </a:lnSpc>
              <a:spcBef>
                <a:spcPts val="0"/>
              </a:spcBef>
              <a:spcAft>
                <a:spcPts val="0"/>
              </a:spcAft>
              <a:buNone/>
            </a:pPr>
            <a:r>
              <a:rPr b="0" i="0" lang="de" sz="1400" u="none" cap="none" strike="noStrike">
                <a:solidFill>
                  <a:srgbClr val="000000"/>
                </a:solidFill>
                <a:latin typeface="Courier New"/>
                <a:ea typeface="Courier New"/>
                <a:cs typeface="Courier New"/>
                <a:sym typeface="Courier New"/>
              </a:rPr>
              <a:t>sns.barplot(data=vaders, x=</a:t>
            </a:r>
            <a:r>
              <a:rPr b="0" i="0" lang="de" sz="1400" u="none" cap="none" strike="noStrike">
                <a:solidFill>
                  <a:srgbClr val="A31515"/>
                </a:solidFill>
                <a:latin typeface="Courier New"/>
                <a:ea typeface="Courier New"/>
                <a:cs typeface="Courier New"/>
                <a:sym typeface="Courier New"/>
              </a:rPr>
              <a:t>'Score'</a:t>
            </a:r>
            <a:r>
              <a:rPr b="0" i="0" lang="de" sz="1400" u="none" cap="none" strike="noStrike">
                <a:solidFill>
                  <a:srgbClr val="000000"/>
                </a:solidFill>
                <a:latin typeface="Courier New"/>
                <a:ea typeface="Courier New"/>
                <a:cs typeface="Courier New"/>
                <a:sym typeface="Courier New"/>
              </a:rPr>
              <a:t>, y=</a:t>
            </a:r>
            <a:r>
              <a:rPr b="0" i="0" lang="de" sz="1400" u="none" cap="none" strike="noStrike">
                <a:solidFill>
                  <a:srgbClr val="A31515"/>
                </a:solidFill>
                <a:latin typeface="Courier New"/>
                <a:ea typeface="Courier New"/>
                <a:cs typeface="Courier New"/>
                <a:sym typeface="Courier New"/>
              </a:rPr>
              <a:t>'pos'</a:t>
            </a:r>
            <a:r>
              <a:rPr b="0" i="0" lang="de" sz="1400" u="none" cap="none" strike="noStrike">
                <a:solidFill>
                  <a:srgbClr val="000000"/>
                </a:solidFill>
                <a:latin typeface="Courier New"/>
                <a:ea typeface="Courier New"/>
                <a:cs typeface="Courier New"/>
                <a:sym typeface="Courier New"/>
              </a:rPr>
              <a:t>, ax=axs[</a:t>
            </a:r>
            <a:r>
              <a:rPr b="0" i="0" lang="de" sz="1400" u="none" cap="none" strike="noStrike">
                <a:solidFill>
                  <a:srgbClr val="098156"/>
                </a:solidFill>
                <a:latin typeface="Courier New"/>
                <a:ea typeface="Courier New"/>
                <a:cs typeface="Courier New"/>
                <a:sym typeface="Courier New"/>
              </a:rPr>
              <a:t>0</a:t>
            </a:r>
            <a:r>
              <a:rPr b="0" i="0" lang="de" sz="1400" u="none" cap="none" strike="noStrike">
                <a:solidFill>
                  <a:srgbClr val="000000"/>
                </a:solidFill>
                <a:latin typeface="Courier New"/>
                <a:ea typeface="Courier New"/>
                <a:cs typeface="Courier New"/>
                <a:sym typeface="Courier New"/>
              </a:rPr>
              <a:t>])</a:t>
            </a:r>
            <a:endParaRPr/>
          </a:p>
          <a:p>
            <a:pPr indent="0" lvl="0" marL="0" marR="0" rtl="0" algn="l">
              <a:lnSpc>
                <a:spcPct val="100000"/>
              </a:lnSpc>
              <a:spcBef>
                <a:spcPts val="0"/>
              </a:spcBef>
              <a:spcAft>
                <a:spcPts val="0"/>
              </a:spcAft>
              <a:buNone/>
            </a:pPr>
            <a:r>
              <a:rPr b="0" i="0" lang="de" sz="1400" u="none" cap="none" strike="noStrike">
                <a:solidFill>
                  <a:srgbClr val="000000"/>
                </a:solidFill>
                <a:latin typeface="Courier New"/>
                <a:ea typeface="Courier New"/>
                <a:cs typeface="Courier New"/>
                <a:sym typeface="Courier New"/>
              </a:rPr>
              <a:t>sns.barplot(data=vaders, x=</a:t>
            </a:r>
            <a:r>
              <a:rPr b="0" i="0" lang="de" sz="1400" u="none" cap="none" strike="noStrike">
                <a:solidFill>
                  <a:srgbClr val="A31515"/>
                </a:solidFill>
                <a:latin typeface="Courier New"/>
                <a:ea typeface="Courier New"/>
                <a:cs typeface="Courier New"/>
                <a:sym typeface="Courier New"/>
              </a:rPr>
              <a:t>'Score'</a:t>
            </a:r>
            <a:r>
              <a:rPr b="0" i="0" lang="de" sz="1400" u="none" cap="none" strike="noStrike">
                <a:solidFill>
                  <a:srgbClr val="000000"/>
                </a:solidFill>
                <a:latin typeface="Courier New"/>
                <a:ea typeface="Courier New"/>
                <a:cs typeface="Courier New"/>
                <a:sym typeface="Courier New"/>
              </a:rPr>
              <a:t>, y=</a:t>
            </a:r>
            <a:r>
              <a:rPr b="0" i="0" lang="de" sz="1400" u="none" cap="none" strike="noStrike">
                <a:solidFill>
                  <a:srgbClr val="A31515"/>
                </a:solidFill>
                <a:latin typeface="Courier New"/>
                <a:ea typeface="Courier New"/>
                <a:cs typeface="Courier New"/>
                <a:sym typeface="Courier New"/>
              </a:rPr>
              <a:t>'neg'</a:t>
            </a:r>
            <a:r>
              <a:rPr b="0" i="0" lang="de" sz="1400" u="none" cap="none" strike="noStrike">
                <a:solidFill>
                  <a:srgbClr val="000000"/>
                </a:solidFill>
                <a:latin typeface="Courier New"/>
                <a:ea typeface="Courier New"/>
                <a:cs typeface="Courier New"/>
                <a:sym typeface="Courier New"/>
              </a:rPr>
              <a:t>, ax=axs[</a:t>
            </a:r>
            <a:r>
              <a:rPr b="0" i="0" lang="de" sz="1400" u="none" cap="none" strike="noStrike">
                <a:solidFill>
                  <a:srgbClr val="098156"/>
                </a:solidFill>
                <a:latin typeface="Courier New"/>
                <a:ea typeface="Courier New"/>
                <a:cs typeface="Courier New"/>
                <a:sym typeface="Courier New"/>
              </a:rPr>
              <a:t>1</a:t>
            </a:r>
            <a:r>
              <a:rPr b="0" i="0" lang="de" sz="1400" u="none" cap="none" strike="noStrike">
                <a:solidFill>
                  <a:srgbClr val="000000"/>
                </a:solidFill>
                <a:latin typeface="Courier New"/>
                <a:ea typeface="Courier New"/>
                <a:cs typeface="Courier New"/>
                <a:sym typeface="Courier New"/>
              </a:rPr>
              <a:t>])</a:t>
            </a:r>
            <a:endParaRPr/>
          </a:p>
          <a:p>
            <a:pPr indent="0" lvl="0" marL="0" marR="0" rtl="0" algn="l">
              <a:lnSpc>
                <a:spcPct val="100000"/>
              </a:lnSpc>
              <a:spcBef>
                <a:spcPts val="0"/>
              </a:spcBef>
              <a:spcAft>
                <a:spcPts val="0"/>
              </a:spcAft>
              <a:buNone/>
            </a:pPr>
            <a:r>
              <a:rPr b="0" i="0" lang="de" sz="1400" u="none" cap="none" strike="noStrike">
                <a:solidFill>
                  <a:srgbClr val="000000"/>
                </a:solidFill>
                <a:latin typeface="Courier New"/>
                <a:ea typeface="Courier New"/>
                <a:cs typeface="Courier New"/>
                <a:sym typeface="Courier New"/>
              </a:rPr>
              <a:t>axs[</a:t>
            </a:r>
            <a:r>
              <a:rPr b="0" i="0" lang="de" sz="1400" u="none" cap="none" strike="noStrike">
                <a:solidFill>
                  <a:srgbClr val="098156"/>
                </a:solidFill>
                <a:latin typeface="Courier New"/>
                <a:ea typeface="Courier New"/>
                <a:cs typeface="Courier New"/>
                <a:sym typeface="Courier New"/>
              </a:rPr>
              <a:t>0</a:t>
            </a:r>
            <a:r>
              <a:rPr b="0" i="0" lang="de" sz="1400" u="none" cap="none" strike="noStrike">
                <a:solidFill>
                  <a:srgbClr val="000000"/>
                </a:solidFill>
                <a:latin typeface="Courier New"/>
                <a:ea typeface="Courier New"/>
                <a:cs typeface="Courier New"/>
                <a:sym typeface="Courier New"/>
              </a:rPr>
              <a:t>].set_title(</a:t>
            </a:r>
            <a:r>
              <a:rPr b="0" i="0" lang="de" sz="1400" u="none" cap="none" strike="noStrike">
                <a:solidFill>
                  <a:srgbClr val="A31515"/>
                </a:solidFill>
                <a:latin typeface="Courier New"/>
                <a:ea typeface="Courier New"/>
                <a:cs typeface="Courier New"/>
                <a:sym typeface="Courier New"/>
              </a:rPr>
              <a:t>'Positive sentiment'</a:t>
            </a:r>
            <a:r>
              <a:rPr b="0" i="0" lang="de" sz="1400" u="none" cap="none" strike="noStrike">
                <a:solidFill>
                  <a:srgbClr val="000000"/>
                </a:solidFill>
                <a:latin typeface="Courier New"/>
                <a:ea typeface="Courier New"/>
                <a:cs typeface="Courier New"/>
                <a:sym typeface="Courier New"/>
              </a:rPr>
              <a:t>)</a:t>
            </a:r>
            <a:endParaRPr/>
          </a:p>
          <a:p>
            <a:pPr indent="0" lvl="0" marL="0" marR="0" rtl="0" algn="l">
              <a:lnSpc>
                <a:spcPct val="100000"/>
              </a:lnSpc>
              <a:spcBef>
                <a:spcPts val="0"/>
              </a:spcBef>
              <a:spcAft>
                <a:spcPts val="0"/>
              </a:spcAft>
              <a:buNone/>
            </a:pPr>
            <a:r>
              <a:rPr b="0" i="0" lang="de" sz="1400" u="none" cap="none" strike="noStrike">
                <a:solidFill>
                  <a:srgbClr val="000000"/>
                </a:solidFill>
                <a:latin typeface="Courier New"/>
                <a:ea typeface="Courier New"/>
                <a:cs typeface="Courier New"/>
                <a:sym typeface="Courier New"/>
              </a:rPr>
              <a:t>axs[</a:t>
            </a:r>
            <a:r>
              <a:rPr b="0" i="0" lang="de" sz="1400" u="none" cap="none" strike="noStrike">
                <a:solidFill>
                  <a:srgbClr val="098156"/>
                </a:solidFill>
                <a:latin typeface="Courier New"/>
                <a:ea typeface="Courier New"/>
                <a:cs typeface="Courier New"/>
                <a:sym typeface="Courier New"/>
              </a:rPr>
              <a:t>1</a:t>
            </a:r>
            <a:r>
              <a:rPr b="0" i="0" lang="de" sz="1400" u="none" cap="none" strike="noStrike">
                <a:solidFill>
                  <a:srgbClr val="000000"/>
                </a:solidFill>
                <a:latin typeface="Courier New"/>
                <a:ea typeface="Courier New"/>
                <a:cs typeface="Courier New"/>
                <a:sym typeface="Courier New"/>
              </a:rPr>
              <a:t>].set_title(</a:t>
            </a:r>
            <a:r>
              <a:rPr b="0" i="0" lang="de" sz="1400" u="none" cap="none" strike="noStrike">
                <a:solidFill>
                  <a:srgbClr val="A31515"/>
                </a:solidFill>
                <a:latin typeface="Courier New"/>
                <a:ea typeface="Courier New"/>
                <a:cs typeface="Courier New"/>
                <a:sym typeface="Courier New"/>
              </a:rPr>
              <a:t>'Negative sentiment'</a:t>
            </a:r>
            <a:r>
              <a:rPr b="0" i="0" lang="de" sz="1400" u="none" cap="none" strike="noStrike">
                <a:solidFill>
                  <a:srgbClr val="000000"/>
                </a:solidFill>
                <a:latin typeface="Courier New"/>
                <a:ea typeface="Courier New"/>
                <a:cs typeface="Courier New"/>
                <a:sym typeface="Courier New"/>
              </a:rPr>
              <a:t>)</a:t>
            </a:r>
            <a:endParaRPr/>
          </a:p>
          <a:p>
            <a:pPr indent="0" lvl="0" marL="0" marR="0" rtl="0" algn="l">
              <a:lnSpc>
                <a:spcPct val="100000"/>
              </a:lnSpc>
              <a:spcBef>
                <a:spcPts val="0"/>
              </a:spcBef>
              <a:spcAft>
                <a:spcPts val="0"/>
              </a:spcAft>
              <a:buNone/>
            </a:pPr>
            <a:r>
              <a:rPr b="0" i="0" lang="de" sz="1400" u="none" cap="none" strike="noStrike">
                <a:solidFill>
                  <a:srgbClr val="000000"/>
                </a:solidFill>
                <a:latin typeface="Courier New"/>
                <a:ea typeface="Courier New"/>
                <a:cs typeface="Courier New"/>
                <a:sym typeface="Courier New"/>
              </a:rPr>
              <a:t>plt.show()</a:t>
            </a:r>
            <a:endParaRPr b="0" i="0" sz="1400" u="none" cap="none" strike="noStrike">
              <a:solidFill>
                <a:srgbClr val="000000"/>
              </a:solidFill>
              <a:latin typeface="Courier New"/>
              <a:ea typeface="Courier New"/>
              <a:cs typeface="Courier New"/>
              <a:sym typeface="Courier New"/>
            </a:endParaRPr>
          </a:p>
        </p:txBody>
      </p:sp>
      <p:sp>
        <p:nvSpPr>
          <p:cNvPr id="417" name="Google Shape;417;p47"/>
          <p:cNvSpPr txBox="1"/>
          <p:nvPr/>
        </p:nvSpPr>
        <p:spPr>
          <a:xfrm>
            <a:off x="1357162" y="705325"/>
            <a:ext cx="9220200" cy="76944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de" sz="4400" u="none" cap="none" strike="noStrike">
                <a:solidFill>
                  <a:srgbClr val="E7686A"/>
                </a:solidFill>
                <a:latin typeface="Arial"/>
                <a:ea typeface="Arial"/>
                <a:cs typeface="Arial"/>
                <a:sym typeface="Arial"/>
              </a:rPr>
              <a:t>Unit 3: Fallstudie mit Python</a:t>
            </a:r>
            <a:endParaRPr b="1" i="0" sz="4000" u="none" cap="none" strike="noStrike">
              <a:solidFill>
                <a:srgbClr val="E7686A"/>
              </a:solidFill>
              <a:latin typeface="Arial"/>
              <a:ea typeface="Arial"/>
              <a:cs typeface="Arial"/>
              <a:sym typeface="Arial"/>
            </a:endParaRPr>
          </a:p>
        </p:txBody>
      </p:sp>
      <p:sp>
        <p:nvSpPr>
          <p:cNvPr id="418" name="Google Shape;418;p47"/>
          <p:cNvSpPr txBox="1"/>
          <p:nvPr/>
        </p:nvSpPr>
        <p:spPr>
          <a:xfrm>
            <a:off x="1382562" y="1590169"/>
            <a:ext cx="14249400"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de" sz="2800" u="none" cap="none" strike="noStrike">
                <a:solidFill>
                  <a:srgbClr val="238791"/>
                </a:solidFill>
                <a:latin typeface="Arial"/>
                <a:ea typeface="Arial"/>
                <a:cs typeface="Arial"/>
                <a:sym typeface="Arial"/>
              </a:rPr>
              <a:t>2. </a:t>
            </a:r>
            <a:r>
              <a:rPr b="1" i="0" lang="de" sz="2800" u="none" cap="none" strike="noStrike">
                <a:solidFill>
                  <a:srgbClr val="238791"/>
                </a:solidFill>
                <a:latin typeface="Calibri"/>
                <a:ea typeface="Calibri"/>
                <a:cs typeface="Calibri"/>
                <a:sym typeface="Calibri"/>
              </a:rPr>
              <a:t>Stimmungsanalyse am Beispiel der Bag-of-Words- Methode und NLTK- Bibliothek </a:t>
            </a:r>
            <a:endParaRPr b="1" i="0" sz="2800" u="none" cap="none" strike="noStrike">
              <a:solidFill>
                <a:srgbClr val="238791"/>
              </a:solidFill>
              <a:latin typeface="Arial"/>
              <a:ea typeface="Arial"/>
              <a:cs typeface="Arial"/>
              <a:sym typeface="Arial"/>
            </a:endParaRPr>
          </a:p>
        </p:txBody>
      </p:sp>
      <p:pic>
        <p:nvPicPr>
          <p:cNvPr id="419" name="Google Shape;419;p47"/>
          <p:cNvPicPr preferRelativeResize="0"/>
          <p:nvPr/>
        </p:nvPicPr>
        <p:blipFill rotWithShape="1">
          <a:blip r:embed="rId3">
            <a:alphaModFix/>
          </a:blip>
          <a:srcRect b="0" l="0" r="0" t="0"/>
          <a:stretch/>
        </p:blipFill>
        <p:spPr>
          <a:xfrm>
            <a:off x="5186362" y="7783316"/>
            <a:ext cx="5857875" cy="1619250"/>
          </a:xfrm>
          <a:prstGeom prst="rect">
            <a:avLst/>
          </a:prstGeom>
          <a:noFill/>
          <a:ln>
            <a:noFill/>
          </a:ln>
        </p:spPr>
      </p:pic>
      <p:sp>
        <p:nvSpPr>
          <p:cNvPr id="420" name="Google Shape;420;p47"/>
          <p:cNvSpPr/>
          <p:nvPr/>
        </p:nvSpPr>
        <p:spPr>
          <a:xfrm>
            <a:off x="7086600" y="6819900"/>
            <a:ext cx="609600" cy="1058536"/>
          </a:xfrm>
          <a:prstGeom prst="downArrow">
            <a:avLst>
              <a:gd fmla="val 50000" name="adj1"/>
              <a:gd fmla="val 50000" name="adj2"/>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4" name="Shape 424"/>
        <p:cNvGrpSpPr/>
        <p:nvPr/>
      </p:nvGrpSpPr>
      <p:grpSpPr>
        <a:xfrm>
          <a:off x="0" y="0"/>
          <a:ext cx="0" cy="0"/>
          <a:chOff x="0" y="0"/>
          <a:chExt cx="0" cy="0"/>
        </a:xfrm>
      </p:grpSpPr>
      <p:sp>
        <p:nvSpPr>
          <p:cNvPr id="425" name="Google Shape;425;p48"/>
          <p:cNvSpPr txBox="1"/>
          <p:nvPr/>
        </p:nvSpPr>
        <p:spPr>
          <a:xfrm>
            <a:off x="1447800" y="1411535"/>
            <a:ext cx="9220200" cy="76944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de" sz="4400" u="none" cap="none" strike="noStrike">
                <a:solidFill>
                  <a:srgbClr val="E7686A"/>
                </a:solidFill>
                <a:latin typeface="Arial"/>
                <a:ea typeface="Arial"/>
                <a:cs typeface="Arial"/>
                <a:sym typeface="Arial"/>
              </a:rPr>
              <a:t>Unit 3: Case Study with Python</a:t>
            </a:r>
            <a:endParaRPr b="1" i="0" sz="4000" u="none" cap="none" strike="noStrike">
              <a:solidFill>
                <a:srgbClr val="E7686A"/>
              </a:solidFill>
              <a:latin typeface="Arial"/>
              <a:ea typeface="Arial"/>
              <a:cs typeface="Arial"/>
              <a:sym typeface="Arial"/>
            </a:endParaRPr>
          </a:p>
        </p:txBody>
      </p:sp>
      <p:sp>
        <p:nvSpPr>
          <p:cNvPr id="426" name="Google Shape;426;p48"/>
          <p:cNvSpPr txBox="1"/>
          <p:nvPr/>
        </p:nvSpPr>
        <p:spPr>
          <a:xfrm>
            <a:off x="1447800" y="2552700"/>
            <a:ext cx="14249400"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de" sz="2800" u="none" cap="none" strike="noStrike">
                <a:solidFill>
                  <a:srgbClr val="238791"/>
                </a:solidFill>
                <a:latin typeface="Arial"/>
                <a:ea typeface="Arial"/>
                <a:cs typeface="Arial"/>
                <a:sym typeface="Arial"/>
              </a:rPr>
              <a:t>3. </a:t>
            </a:r>
            <a:r>
              <a:rPr b="1" i="0" lang="de" sz="2800" u="none" cap="none" strike="noStrike">
                <a:solidFill>
                  <a:srgbClr val="238791"/>
                </a:solidFill>
                <a:latin typeface="Calibri"/>
                <a:ea typeface="Calibri"/>
                <a:cs typeface="Calibri"/>
                <a:sym typeface="Calibri"/>
              </a:rPr>
              <a:t>Textklassifizierung mit Naive Bayes</a:t>
            </a:r>
            <a:endParaRPr b="1" i="0" sz="2800" u="none" cap="none" strike="noStrike">
              <a:solidFill>
                <a:srgbClr val="238791"/>
              </a:solidFill>
              <a:latin typeface="Arial"/>
              <a:ea typeface="Arial"/>
              <a:cs typeface="Arial"/>
              <a:sym typeface="Arial"/>
            </a:endParaRPr>
          </a:p>
        </p:txBody>
      </p:sp>
      <p:sp>
        <p:nvSpPr>
          <p:cNvPr id="427" name="Google Shape;427;p48"/>
          <p:cNvSpPr txBox="1"/>
          <p:nvPr/>
        </p:nvSpPr>
        <p:spPr>
          <a:xfrm>
            <a:off x="1447800" y="3149678"/>
            <a:ext cx="16459200" cy="483209"/>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b="0" i="0" lang="de" sz="2500" u="none" cap="none" strike="noStrike">
                <a:solidFill>
                  <a:schemeClr val="dk1"/>
                </a:solidFill>
                <a:latin typeface="Calibri"/>
                <a:ea typeface="Calibri"/>
                <a:cs typeface="Calibri"/>
                <a:sym typeface="Calibri"/>
              </a:rPr>
              <a:t>Prognostiziere die Stimmung einer bestimmten Bewertung mithilfe eines maschinellen Lernmodells von Naive Bayes.</a:t>
            </a:r>
            <a:endParaRPr b="0" i="0" sz="1400" u="none" cap="none" strike="noStrike">
              <a:solidFill>
                <a:schemeClr val="dk1"/>
              </a:solidFill>
              <a:latin typeface="Arial"/>
              <a:ea typeface="Arial"/>
              <a:cs typeface="Arial"/>
              <a:sym typeface="Arial"/>
            </a:endParaRPr>
          </a:p>
        </p:txBody>
      </p:sp>
      <p:sp>
        <p:nvSpPr>
          <p:cNvPr id="428" name="Google Shape;428;p48"/>
          <p:cNvSpPr/>
          <p:nvPr/>
        </p:nvSpPr>
        <p:spPr>
          <a:xfrm>
            <a:off x="1295400" y="3819368"/>
            <a:ext cx="9144000" cy="507831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de" sz="1400" u="none" cap="none" strike="noStrike">
                <a:solidFill>
                  <a:srgbClr val="008000"/>
                </a:solidFill>
                <a:latin typeface="Courier New"/>
                <a:ea typeface="Courier New"/>
                <a:cs typeface="Courier New"/>
                <a:sym typeface="Courier New"/>
              </a:rPr>
              <a:t># import libraries</a:t>
            </a:r>
            <a:endParaRPr b="0" i="0" sz="14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None/>
            </a:pPr>
            <a:r>
              <a:rPr b="0" i="0" lang="de" sz="1400" u="none" cap="none" strike="noStrike">
                <a:solidFill>
                  <a:srgbClr val="AF00DB"/>
                </a:solidFill>
                <a:latin typeface="Courier New"/>
                <a:ea typeface="Courier New"/>
                <a:cs typeface="Courier New"/>
                <a:sym typeface="Courier New"/>
              </a:rPr>
              <a:t>import</a:t>
            </a:r>
            <a:r>
              <a:rPr b="0" i="0" lang="de" sz="1400" u="none" cap="none" strike="noStrike">
                <a:solidFill>
                  <a:srgbClr val="000000"/>
                </a:solidFill>
                <a:latin typeface="Courier New"/>
                <a:ea typeface="Courier New"/>
                <a:cs typeface="Courier New"/>
                <a:sym typeface="Courier New"/>
              </a:rPr>
              <a:t> pandas </a:t>
            </a:r>
            <a:r>
              <a:rPr b="0" i="0" lang="de" sz="1400" u="none" cap="none" strike="noStrike">
                <a:solidFill>
                  <a:srgbClr val="AF00DB"/>
                </a:solidFill>
                <a:latin typeface="Courier New"/>
                <a:ea typeface="Courier New"/>
                <a:cs typeface="Courier New"/>
                <a:sym typeface="Courier New"/>
              </a:rPr>
              <a:t>as</a:t>
            </a:r>
            <a:r>
              <a:rPr b="0" i="0" lang="de" sz="1400" u="none" cap="none" strike="noStrike">
                <a:solidFill>
                  <a:srgbClr val="000000"/>
                </a:solidFill>
                <a:latin typeface="Courier New"/>
                <a:ea typeface="Courier New"/>
                <a:cs typeface="Courier New"/>
                <a:sym typeface="Courier New"/>
              </a:rPr>
              <a:t> pd</a:t>
            </a:r>
            <a:endParaRPr b="0" i="0" sz="14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None/>
            </a:pPr>
            <a:r>
              <a:rPr b="0" i="0" lang="de" sz="1400" u="none" cap="none" strike="noStrike">
                <a:solidFill>
                  <a:srgbClr val="AF00DB"/>
                </a:solidFill>
                <a:latin typeface="Courier New"/>
                <a:ea typeface="Courier New"/>
                <a:cs typeface="Courier New"/>
                <a:sym typeface="Courier New"/>
              </a:rPr>
              <a:t>import</a:t>
            </a:r>
            <a:r>
              <a:rPr b="0" i="0" lang="de" sz="1400" u="none" cap="none" strike="noStrike">
                <a:solidFill>
                  <a:srgbClr val="000000"/>
                </a:solidFill>
                <a:latin typeface="Courier New"/>
                <a:ea typeface="Courier New"/>
                <a:cs typeface="Courier New"/>
                <a:sym typeface="Courier New"/>
              </a:rPr>
              <a:t> numpy </a:t>
            </a:r>
            <a:r>
              <a:rPr b="0" i="0" lang="de" sz="1400" u="none" cap="none" strike="noStrike">
                <a:solidFill>
                  <a:srgbClr val="AF00DB"/>
                </a:solidFill>
                <a:latin typeface="Courier New"/>
                <a:ea typeface="Courier New"/>
                <a:cs typeface="Courier New"/>
                <a:sym typeface="Courier New"/>
              </a:rPr>
              <a:t>as</a:t>
            </a:r>
            <a:r>
              <a:rPr b="0" i="0" lang="de" sz="1400" u="none" cap="none" strike="noStrike">
                <a:solidFill>
                  <a:srgbClr val="000000"/>
                </a:solidFill>
                <a:latin typeface="Courier New"/>
                <a:ea typeface="Courier New"/>
                <a:cs typeface="Courier New"/>
                <a:sym typeface="Courier New"/>
              </a:rPr>
              <a:t> np</a:t>
            </a:r>
            <a:endParaRPr b="0" i="0" sz="14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None/>
            </a:pPr>
            <a:r>
              <a:rPr b="0" i="0" lang="de" sz="1400" u="none" cap="none" strike="noStrike">
                <a:solidFill>
                  <a:srgbClr val="AF00DB"/>
                </a:solidFill>
                <a:latin typeface="Courier New"/>
                <a:ea typeface="Courier New"/>
                <a:cs typeface="Courier New"/>
                <a:sym typeface="Courier New"/>
              </a:rPr>
              <a:t>from</a:t>
            </a:r>
            <a:r>
              <a:rPr b="0" i="0" lang="de" sz="1400" u="none" cap="none" strike="noStrike">
                <a:solidFill>
                  <a:srgbClr val="000000"/>
                </a:solidFill>
                <a:latin typeface="Courier New"/>
                <a:ea typeface="Courier New"/>
                <a:cs typeface="Courier New"/>
                <a:sym typeface="Courier New"/>
              </a:rPr>
              <a:t> sklearn.model_selection </a:t>
            </a:r>
            <a:r>
              <a:rPr b="0" i="0" lang="de" sz="1400" u="none" cap="none" strike="noStrike">
                <a:solidFill>
                  <a:srgbClr val="AF00DB"/>
                </a:solidFill>
                <a:latin typeface="Courier New"/>
                <a:ea typeface="Courier New"/>
                <a:cs typeface="Courier New"/>
                <a:sym typeface="Courier New"/>
              </a:rPr>
              <a:t>import</a:t>
            </a:r>
            <a:r>
              <a:rPr b="0" i="0" lang="de" sz="1400" u="none" cap="none" strike="noStrike">
                <a:solidFill>
                  <a:srgbClr val="000000"/>
                </a:solidFill>
                <a:latin typeface="Courier New"/>
                <a:ea typeface="Courier New"/>
                <a:cs typeface="Courier New"/>
                <a:sym typeface="Courier New"/>
              </a:rPr>
              <a:t> train_test_split</a:t>
            </a:r>
            <a:endParaRPr b="0" i="0" sz="14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None/>
            </a:pPr>
            <a:r>
              <a:rPr b="0" i="0" lang="de" sz="1400" u="none" cap="none" strike="noStrike">
                <a:solidFill>
                  <a:srgbClr val="AF00DB"/>
                </a:solidFill>
                <a:latin typeface="Courier New"/>
                <a:ea typeface="Courier New"/>
                <a:cs typeface="Courier New"/>
                <a:sym typeface="Courier New"/>
              </a:rPr>
              <a:t>from</a:t>
            </a:r>
            <a:r>
              <a:rPr b="0" i="0" lang="de" sz="1400" u="none" cap="none" strike="noStrike">
                <a:solidFill>
                  <a:srgbClr val="000000"/>
                </a:solidFill>
                <a:latin typeface="Courier New"/>
                <a:ea typeface="Courier New"/>
                <a:cs typeface="Courier New"/>
                <a:sym typeface="Courier New"/>
              </a:rPr>
              <a:t> sklearn.feature_extraction.text </a:t>
            </a:r>
            <a:r>
              <a:rPr b="0" i="0" lang="de" sz="1400" u="none" cap="none" strike="noStrike">
                <a:solidFill>
                  <a:srgbClr val="AF00DB"/>
                </a:solidFill>
                <a:latin typeface="Courier New"/>
                <a:ea typeface="Courier New"/>
                <a:cs typeface="Courier New"/>
                <a:sym typeface="Courier New"/>
              </a:rPr>
              <a:t>import</a:t>
            </a:r>
            <a:r>
              <a:rPr b="0" i="0" lang="de" sz="1400" u="none" cap="none" strike="noStrike">
                <a:solidFill>
                  <a:srgbClr val="000000"/>
                </a:solidFill>
                <a:latin typeface="Courier New"/>
                <a:ea typeface="Courier New"/>
                <a:cs typeface="Courier New"/>
                <a:sym typeface="Courier New"/>
              </a:rPr>
              <a:t> TfidfVectorizer</a:t>
            </a:r>
            <a:endParaRPr b="0" i="0" sz="14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None/>
            </a:pPr>
            <a:r>
              <a:rPr b="0" i="0" lang="de" sz="1400" u="none" cap="none" strike="noStrike">
                <a:solidFill>
                  <a:srgbClr val="AF00DB"/>
                </a:solidFill>
                <a:latin typeface="Courier New"/>
                <a:ea typeface="Courier New"/>
                <a:cs typeface="Courier New"/>
                <a:sym typeface="Courier New"/>
              </a:rPr>
              <a:t>from</a:t>
            </a:r>
            <a:r>
              <a:rPr b="0" i="0" lang="de" sz="1400" u="none" cap="none" strike="noStrike">
                <a:solidFill>
                  <a:srgbClr val="000000"/>
                </a:solidFill>
                <a:latin typeface="Courier New"/>
                <a:ea typeface="Courier New"/>
                <a:cs typeface="Courier New"/>
                <a:sym typeface="Courier New"/>
              </a:rPr>
              <a:t> sklearn.naive_bayes </a:t>
            </a:r>
            <a:r>
              <a:rPr b="0" i="0" lang="de" sz="1400" u="none" cap="none" strike="noStrike">
                <a:solidFill>
                  <a:srgbClr val="AF00DB"/>
                </a:solidFill>
                <a:latin typeface="Courier New"/>
                <a:ea typeface="Courier New"/>
                <a:cs typeface="Courier New"/>
                <a:sym typeface="Courier New"/>
              </a:rPr>
              <a:t>import</a:t>
            </a:r>
            <a:r>
              <a:rPr b="0" i="0" lang="de" sz="1400" u="none" cap="none" strike="noStrike">
                <a:solidFill>
                  <a:srgbClr val="000000"/>
                </a:solidFill>
                <a:latin typeface="Courier New"/>
                <a:ea typeface="Courier New"/>
                <a:cs typeface="Courier New"/>
                <a:sym typeface="Courier New"/>
              </a:rPr>
              <a:t> MultinomialNB</a:t>
            </a:r>
            <a:endParaRPr b="0" i="0" sz="14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None/>
            </a:pPr>
            <a:r>
              <a:rPr b="0" i="0" lang="de" sz="1400" u="none" cap="none" strike="noStrike">
                <a:solidFill>
                  <a:srgbClr val="008000"/>
                </a:solidFill>
                <a:latin typeface="Courier New"/>
                <a:ea typeface="Courier New"/>
                <a:cs typeface="Courier New"/>
                <a:sym typeface="Courier New"/>
              </a:rPr>
              <a:t># Read the CSV File</a:t>
            </a:r>
            <a:endParaRPr b="0" i="0" sz="14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None/>
            </a:pPr>
            <a:r>
              <a:rPr b="0" i="0" lang="de" sz="1400" u="none" cap="none" strike="noStrike">
                <a:solidFill>
                  <a:srgbClr val="000000"/>
                </a:solidFill>
                <a:latin typeface="Courier New"/>
                <a:ea typeface="Courier New"/>
                <a:cs typeface="Courier New"/>
                <a:sym typeface="Courier New"/>
              </a:rPr>
              <a:t>data = pd.read_csv(</a:t>
            </a:r>
            <a:r>
              <a:rPr b="0" i="0" lang="de" sz="1400" u="none" cap="none" strike="noStrike">
                <a:solidFill>
                  <a:srgbClr val="A31515"/>
                </a:solidFill>
                <a:latin typeface="Courier New"/>
                <a:ea typeface="Courier New"/>
                <a:cs typeface="Courier New"/>
                <a:sym typeface="Courier New"/>
              </a:rPr>
              <a:t>"sentiment.csv"</a:t>
            </a:r>
            <a:r>
              <a:rPr b="0" i="0" lang="de" sz="1400" u="none" cap="none" strike="noStrike">
                <a:solidFill>
                  <a:srgbClr val="000000"/>
                </a:solidFill>
                <a:latin typeface="Courier New"/>
                <a:ea typeface="Courier New"/>
                <a:cs typeface="Courier New"/>
                <a:sym typeface="Courier New"/>
              </a:rPr>
              <a:t>)</a:t>
            </a:r>
            <a:endParaRPr/>
          </a:p>
          <a:p>
            <a:pPr indent="0" lvl="0" marL="0" marR="0" rtl="0" algn="l">
              <a:lnSpc>
                <a:spcPct val="100000"/>
              </a:lnSpc>
              <a:spcBef>
                <a:spcPts val="0"/>
              </a:spcBef>
              <a:spcAft>
                <a:spcPts val="0"/>
              </a:spcAft>
              <a:buNone/>
            </a:pPr>
            <a:r>
              <a:rPr b="0" i="0" lang="de" sz="1400" u="none" cap="none" strike="noStrike">
                <a:solidFill>
                  <a:srgbClr val="008000"/>
                </a:solidFill>
                <a:latin typeface="Courier New"/>
                <a:ea typeface="Courier New"/>
                <a:cs typeface="Courier New"/>
                <a:sym typeface="Courier New"/>
              </a:rPr>
              <a:t># Splitting Data Into Training &amp; Testing Data</a:t>
            </a:r>
            <a:endParaRPr b="0" i="0" sz="14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None/>
            </a:pPr>
            <a:r>
              <a:rPr b="0" i="0" lang="de" sz="1400" u="none" cap="none" strike="noStrike">
                <a:solidFill>
                  <a:srgbClr val="000000"/>
                </a:solidFill>
                <a:latin typeface="Courier New"/>
                <a:ea typeface="Courier New"/>
                <a:cs typeface="Courier New"/>
                <a:sym typeface="Courier New"/>
              </a:rPr>
              <a:t>train, test = train_test_split(data)</a:t>
            </a:r>
            <a:endParaRPr/>
          </a:p>
          <a:p>
            <a:pPr indent="0" lvl="0" marL="0" marR="0" rtl="0" algn="l">
              <a:lnSpc>
                <a:spcPct val="100000"/>
              </a:lnSpc>
              <a:spcBef>
                <a:spcPts val="0"/>
              </a:spcBef>
              <a:spcAft>
                <a:spcPts val="0"/>
              </a:spcAft>
              <a:buNone/>
            </a:pPr>
            <a:r>
              <a:rPr b="0" i="0" lang="de" sz="1400" u="none" cap="none" strike="noStrike">
                <a:solidFill>
                  <a:srgbClr val="008000"/>
                </a:solidFill>
                <a:latin typeface="Courier New"/>
                <a:ea typeface="Courier New"/>
                <a:cs typeface="Courier New"/>
                <a:sym typeface="Courier New"/>
              </a:rPr>
              <a:t>#Initializing the Tfidf Vectorizer object</a:t>
            </a:r>
            <a:endParaRPr b="0" i="0" sz="14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None/>
            </a:pPr>
            <a:r>
              <a:rPr b="0" i="0" lang="de" sz="1400" u="none" cap="none" strike="noStrike">
                <a:solidFill>
                  <a:srgbClr val="000000"/>
                </a:solidFill>
                <a:latin typeface="Courier New"/>
                <a:ea typeface="Courier New"/>
                <a:cs typeface="Courier New"/>
                <a:sym typeface="Courier New"/>
              </a:rPr>
              <a:t>vectorizer = TfidfVectorizer()</a:t>
            </a:r>
            <a:endParaRPr/>
          </a:p>
          <a:p>
            <a:pPr indent="0" lvl="0" marL="0" marR="0" rtl="0" algn="l">
              <a:lnSpc>
                <a:spcPct val="100000"/>
              </a:lnSpc>
              <a:spcBef>
                <a:spcPts val="0"/>
              </a:spcBef>
              <a:spcAft>
                <a:spcPts val="0"/>
              </a:spcAft>
              <a:buNone/>
            </a:pPr>
            <a:r>
              <a:rPr b="0" i="0" lang="de" sz="1400" u="none" cap="none" strike="noStrike">
                <a:solidFill>
                  <a:srgbClr val="008000"/>
                </a:solidFill>
                <a:latin typeface="Courier New"/>
                <a:ea typeface="Courier New"/>
                <a:cs typeface="Courier New"/>
                <a:sym typeface="Courier New"/>
              </a:rPr>
              <a:t>#Vectorizing training data &amp; preparing x_train</a:t>
            </a:r>
            <a:endParaRPr b="0" i="0" sz="14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None/>
            </a:pPr>
            <a:r>
              <a:rPr b="0" i="0" lang="de" sz="1400" u="none" cap="none" strike="noStrike">
                <a:solidFill>
                  <a:srgbClr val="000000"/>
                </a:solidFill>
                <a:latin typeface="Courier New"/>
                <a:ea typeface="Courier New"/>
                <a:cs typeface="Courier New"/>
                <a:sym typeface="Courier New"/>
              </a:rPr>
              <a:t>x_train = vectorizer.fit_transform(train[</a:t>
            </a:r>
            <a:r>
              <a:rPr b="0" i="0" lang="de" sz="1400" u="none" cap="none" strike="noStrike">
                <a:solidFill>
                  <a:srgbClr val="A31515"/>
                </a:solidFill>
                <a:latin typeface="Courier New"/>
                <a:ea typeface="Courier New"/>
                <a:cs typeface="Courier New"/>
                <a:sym typeface="Courier New"/>
              </a:rPr>
              <a:t>"review"</a:t>
            </a:r>
            <a:r>
              <a:rPr b="0" i="0" lang="de" sz="1400" u="none" cap="none" strike="noStrike">
                <a:solidFill>
                  <a:srgbClr val="000000"/>
                </a:solidFill>
                <a:latin typeface="Courier New"/>
                <a:ea typeface="Courier New"/>
                <a:cs typeface="Courier New"/>
                <a:sym typeface="Courier New"/>
              </a:rPr>
              <a:t>])</a:t>
            </a:r>
            <a:endParaRPr/>
          </a:p>
          <a:p>
            <a:pPr indent="0" lvl="0" marL="0" marR="0" rtl="0" algn="l">
              <a:lnSpc>
                <a:spcPct val="100000"/>
              </a:lnSpc>
              <a:spcBef>
                <a:spcPts val="0"/>
              </a:spcBef>
              <a:spcAft>
                <a:spcPts val="0"/>
              </a:spcAft>
              <a:buNone/>
            </a:pPr>
            <a:r>
              <a:rPr b="0" i="0" lang="de" sz="1400" u="none" cap="none" strike="noStrike">
                <a:solidFill>
                  <a:srgbClr val="000000"/>
                </a:solidFill>
                <a:latin typeface="Courier New"/>
                <a:ea typeface="Courier New"/>
                <a:cs typeface="Courier New"/>
                <a:sym typeface="Courier New"/>
              </a:rPr>
              <a:t>y_train = train[</a:t>
            </a:r>
            <a:r>
              <a:rPr b="0" i="0" lang="de" sz="1400" u="none" cap="none" strike="noStrike">
                <a:solidFill>
                  <a:srgbClr val="A31515"/>
                </a:solidFill>
                <a:latin typeface="Courier New"/>
                <a:ea typeface="Courier New"/>
                <a:cs typeface="Courier New"/>
                <a:sym typeface="Courier New"/>
              </a:rPr>
              <a:t>"sentiment"</a:t>
            </a:r>
            <a:r>
              <a:rPr b="0" i="0" lang="de" sz="1400" u="none" cap="none" strike="noStrike">
                <a:solidFill>
                  <a:srgbClr val="000000"/>
                </a:solidFill>
                <a:latin typeface="Courier New"/>
                <a:ea typeface="Courier New"/>
                <a:cs typeface="Courier New"/>
                <a:sym typeface="Courier New"/>
              </a:rPr>
              <a:t>]</a:t>
            </a:r>
            <a:endParaRPr/>
          </a:p>
          <a:p>
            <a:pPr indent="0" lvl="0" marL="0" marR="0" rtl="0" algn="l">
              <a:lnSpc>
                <a:spcPct val="100000"/>
              </a:lnSpc>
              <a:spcBef>
                <a:spcPts val="0"/>
              </a:spcBef>
              <a:spcAft>
                <a:spcPts val="0"/>
              </a:spcAft>
              <a:buNone/>
            </a:pPr>
            <a:r>
              <a:rPr b="0" i="0" lang="de" sz="1400" u="none" cap="none" strike="noStrike">
                <a:solidFill>
                  <a:srgbClr val="008000"/>
                </a:solidFill>
                <a:latin typeface="Courier New"/>
                <a:ea typeface="Courier New"/>
                <a:cs typeface="Courier New"/>
                <a:sym typeface="Courier New"/>
              </a:rPr>
              <a:t># Initializing the Naive Bayes machine learning model</a:t>
            </a:r>
            <a:endParaRPr b="0" i="0" sz="14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None/>
            </a:pPr>
            <a:r>
              <a:rPr b="0" i="0" lang="de" sz="1400" u="none" cap="none" strike="noStrike">
                <a:solidFill>
                  <a:srgbClr val="000000"/>
                </a:solidFill>
                <a:latin typeface="Courier New"/>
                <a:ea typeface="Courier New"/>
                <a:cs typeface="Courier New"/>
                <a:sym typeface="Courier New"/>
              </a:rPr>
              <a:t>model =MultinomialNB()</a:t>
            </a:r>
            <a:endParaRPr/>
          </a:p>
          <a:p>
            <a:pPr indent="0" lvl="0" marL="0" marR="0" rtl="0" algn="l">
              <a:lnSpc>
                <a:spcPct val="100000"/>
              </a:lnSpc>
              <a:spcBef>
                <a:spcPts val="0"/>
              </a:spcBef>
              <a:spcAft>
                <a:spcPts val="0"/>
              </a:spcAft>
              <a:buNone/>
            </a:pPr>
            <a:r>
              <a:t/>
            </a:r>
            <a:endParaRPr b="0" i="0" sz="1400" u="none" cap="none" strike="noStrike">
              <a:solidFill>
                <a:srgbClr val="008000"/>
              </a:solidFill>
              <a:latin typeface="Courier New"/>
              <a:ea typeface="Courier New"/>
              <a:cs typeface="Courier New"/>
              <a:sym typeface="Courier New"/>
            </a:endParaRPr>
          </a:p>
        </p:txBody>
      </p:sp>
      <p:sp>
        <p:nvSpPr>
          <p:cNvPr id="429" name="Google Shape;429;p48"/>
          <p:cNvSpPr/>
          <p:nvPr/>
        </p:nvSpPr>
        <p:spPr>
          <a:xfrm>
            <a:off x="9829800" y="4000500"/>
            <a:ext cx="9144000" cy="31393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de" sz="1400" u="none" cap="none" strike="noStrike">
                <a:solidFill>
                  <a:srgbClr val="008000"/>
                </a:solidFill>
                <a:latin typeface="Courier New"/>
                <a:ea typeface="Courier New"/>
                <a:cs typeface="Courier New"/>
                <a:sym typeface="Courier New"/>
              </a:rPr>
              <a:t># training the model</a:t>
            </a:r>
            <a:endParaRPr b="0" i="0" sz="14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None/>
            </a:pPr>
            <a:r>
              <a:rPr b="0" i="0" lang="de" sz="1400" u="none" cap="none" strike="noStrike">
                <a:solidFill>
                  <a:srgbClr val="000000"/>
                </a:solidFill>
                <a:latin typeface="Courier New"/>
                <a:ea typeface="Courier New"/>
                <a:cs typeface="Courier New"/>
                <a:sym typeface="Courier New"/>
              </a:rPr>
              <a:t>model.fit(x_train, y_train)</a:t>
            </a:r>
            <a:endParaRPr/>
          </a:p>
          <a:p>
            <a:pPr indent="0" lvl="0" marL="0" marR="0" rtl="0" algn="l">
              <a:lnSpc>
                <a:spcPct val="100000"/>
              </a:lnSpc>
              <a:spcBef>
                <a:spcPts val="0"/>
              </a:spcBef>
              <a:spcAft>
                <a:spcPts val="0"/>
              </a:spcAft>
              <a:buNone/>
            </a:pPr>
            <a:r>
              <a:rPr b="0" i="0" lang="de" sz="1400" u="none" cap="none" strike="noStrike">
                <a:solidFill>
                  <a:srgbClr val="008000"/>
                </a:solidFill>
                <a:latin typeface="Courier New"/>
                <a:ea typeface="Courier New"/>
                <a:cs typeface="Courier New"/>
                <a:sym typeface="Courier New"/>
              </a:rPr>
              <a:t># Evaluating the trained model</a:t>
            </a:r>
            <a:endParaRPr b="0" i="0" sz="14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None/>
            </a:pPr>
            <a:r>
              <a:rPr b="0" i="0" lang="de" sz="1400" u="none" cap="none" strike="noStrike">
                <a:solidFill>
                  <a:srgbClr val="000000"/>
                </a:solidFill>
                <a:latin typeface="Courier New"/>
                <a:ea typeface="Courier New"/>
                <a:cs typeface="Courier New"/>
                <a:sym typeface="Courier New"/>
              </a:rPr>
              <a:t>x_test = vectorizer.transform(test[</a:t>
            </a:r>
            <a:r>
              <a:rPr b="0" i="0" lang="de" sz="1400" u="none" cap="none" strike="noStrike">
                <a:solidFill>
                  <a:srgbClr val="A31515"/>
                </a:solidFill>
                <a:latin typeface="Courier New"/>
                <a:ea typeface="Courier New"/>
                <a:cs typeface="Courier New"/>
                <a:sym typeface="Courier New"/>
              </a:rPr>
              <a:t>"review"</a:t>
            </a:r>
            <a:r>
              <a:rPr b="0" i="0" lang="de" sz="1400" u="none" cap="none" strike="noStrike">
                <a:solidFill>
                  <a:srgbClr val="000000"/>
                </a:solidFill>
                <a:latin typeface="Courier New"/>
                <a:ea typeface="Courier New"/>
                <a:cs typeface="Courier New"/>
                <a:sym typeface="Courier New"/>
              </a:rPr>
              <a:t>])</a:t>
            </a:r>
            <a:endParaRPr/>
          </a:p>
          <a:p>
            <a:pPr indent="0" lvl="0" marL="0" marR="0" rtl="0" algn="l">
              <a:lnSpc>
                <a:spcPct val="100000"/>
              </a:lnSpc>
              <a:spcBef>
                <a:spcPts val="0"/>
              </a:spcBef>
              <a:spcAft>
                <a:spcPts val="0"/>
              </a:spcAft>
              <a:buNone/>
            </a:pPr>
            <a:r>
              <a:rPr b="0" i="0" lang="de" sz="1400" u="none" cap="none" strike="noStrike">
                <a:solidFill>
                  <a:srgbClr val="000000"/>
                </a:solidFill>
                <a:latin typeface="Courier New"/>
                <a:ea typeface="Courier New"/>
                <a:cs typeface="Courier New"/>
                <a:sym typeface="Courier New"/>
              </a:rPr>
              <a:t>y_test = test[</a:t>
            </a:r>
            <a:r>
              <a:rPr b="0" i="0" lang="de" sz="1400" u="none" cap="none" strike="noStrike">
                <a:solidFill>
                  <a:srgbClr val="A31515"/>
                </a:solidFill>
                <a:latin typeface="Courier New"/>
                <a:ea typeface="Courier New"/>
                <a:cs typeface="Courier New"/>
                <a:sym typeface="Courier New"/>
              </a:rPr>
              <a:t>"sentiment"</a:t>
            </a:r>
            <a:r>
              <a:rPr b="0" i="0" lang="de" sz="1400" u="none" cap="none" strike="noStrike">
                <a:solidFill>
                  <a:srgbClr val="000000"/>
                </a:solidFill>
                <a:latin typeface="Courier New"/>
                <a:ea typeface="Courier New"/>
                <a:cs typeface="Courier New"/>
                <a:sym typeface="Courier New"/>
              </a:rPr>
              <a:t>]</a:t>
            </a:r>
            <a:endParaRPr/>
          </a:p>
          <a:p>
            <a:pPr indent="0" lvl="0" marL="0" marR="0" rtl="0" algn="l">
              <a:lnSpc>
                <a:spcPct val="100000"/>
              </a:lnSpc>
              <a:spcBef>
                <a:spcPts val="0"/>
              </a:spcBef>
              <a:spcAft>
                <a:spcPts val="0"/>
              </a:spcAft>
              <a:buNone/>
            </a:pPr>
            <a:r>
              <a:rPr b="0" i="0" lang="de" sz="1400" u="none" cap="none" strike="noStrike">
                <a:solidFill>
                  <a:srgbClr val="000000"/>
                </a:solidFill>
                <a:latin typeface="Courier New"/>
                <a:ea typeface="Courier New"/>
                <a:cs typeface="Courier New"/>
                <a:sym typeface="Courier New"/>
              </a:rPr>
              <a:t>tc=[</a:t>
            </a:r>
            <a:r>
              <a:rPr b="0" i="0" lang="de" sz="1400" u="none" cap="none" strike="noStrike">
                <a:solidFill>
                  <a:srgbClr val="A31515"/>
                </a:solidFill>
                <a:latin typeface="Courier New"/>
                <a:ea typeface="Courier New"/>
                <a:cs typeface="Courier New"/>
                <a:sym typeface="Courier New"/>
              </a:rPr>
              <a:t>''</a:t>
            </a:r>
            <a:r>
              <a:rPr b="0" i="0" lang="de" sz="1400" u="none" cap="none" strike="noStrike">
                <a:solidFill>
                  <a:srgbClr val="000000"/>
                </a:solidFill>
                <a:latin typeface="Courier New"/>
                <a:ea typeface="Courier New"/>
                <a:cs typeface="Courier New"/>
                <a:sym typeface="Courier New"/>
              </a:rPr>
              <a:t>]</a:t>
            </a:r>
            <a:endParaRPr/>
          </a:p>
          <a:p>
            <a:pPr indent="0" lvl="0" marL="0" marR="0" rtl="0" algn="l">
              <a:lnSpc>
                <a:spcPct val="100000"/>
              </a:lnSpc>
              <a:spcBef>
                <a:spcPts val="0"/>
              </a:spcBef>
              <a:spcAft>
                <a:spcPts val="0"/>
              </a:spcAft>
              <a:buNone/>
            </a:pPr>
            <a:r>
              <a:rPr b="0" i="0" lang="de" sz="1400" u="none" cap="none" strike="noStrike">
                <a:solidFill>
                  <a:srgbClr val="008000"/>
                </a:solidFill>
                <a:latin typeface="Courier New"/>
                <a:ea typeface="Courier New"/>
                <a:cs typeface="Courier New"/>
                <a:sym typeface="Courier New"/>
              </a:rPr>
              <a:t># evaluate model score</a:t>
            </a:r>
            <a:endParaRPr b="0" i="0" sz="14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None/>
            </a:pPr>
            <a:r>
              <a:rPr b="0" i="0" lang="de" sz="1400" u="none" cap="none" strike="noStrike">
                <a:solidFill>
                  <a:srgbClr val="795E26"/>
                </a:solidFill>
                <a:latin typeface="Courier New"/>
                <a:ea typeface="Courier New"/>
                <a:cs typeface="Courier New"/>
                <a:sym typeface="Courier New"/>
              </a:rPr>
              <a:t>print</a:t>
            </a:r>
            <a:r>
              <a:rPr b="0" i="0" lang="de" sz="1400" u="none" cap="none" strike="noStrike">
                <a:solidFill>
                  <a:srgbClr val="000000"/>
                </a:solidFill>
                <a:latin typeface="Courier New"/>
                <a:ea typeface="Courier New"/>
                <a:cs typeface="Courier New"/>
                <a:sym typeface="Courier New"/>
              </a:rPr>
              <a:t>(</a:t>
            </a:r>
            <a:r>
              <a:rPr b="0" i="0" lang="de" sz="1400" u="none" cap="none" strike="noStrike">
                <a:solidFill>
                  <a:srgbClr val="A31515"/>
                </a:solidFill>
                <a:latin typeface="Courier New"/>
                <a:ea typeface="Courier New"/>
                <a:cs typeface="Courier New"/>
                <a:sym typeface="Courier New"/>
              </a:rPr>
              <a:t>"accuracy:"</a:t>
            </a:r>
            <a:r>
              <a:rPr b="0" i="0" lang="de" sz="1400" u="none" cap="none" strike="noStrike">
                <a:solidFill>
                  <a:srgbClr val="000000"/>
                </a:solidFill>
                <a:latin typeface="Courier New"/>
                <a:ea typeface="Courier New"/>
                <a:cs typeface="Courier New"/>
                <a:sym typeface="Courier New"/>
              </a:rPr>
              <a:t>, model.score(x_test, y_test))</a:t>
            </a:r>
            <a:endParaRPr/>
          </a:p>
          <a:p>
            <a:pPr indent="0" lvl="0" marL="0" marR="0" rtl="0" algn="l">
              <a:lnSpc>
                <a:spcPct val="100000"/>
              </a:lnSpc>
              <a:spcBef>
                <a:spcPts val="0"/>
              </a:spcBef>
              <a:spcAft>
                <a:spcPts val="0"/>
              </a:spcAft>
              <a:buNone/>
            </a:pPr>
            <a:r>
              <a:rPr b="0" i="0" lang="de" sz="1400" u="none" cap="none" strike="noStrike">
                <a:solidFill>
                  <a:srgbClr val="008000"/>
                </a:solidFill>
                <a:latin typeface="Courier New"/>
                <a:ea typeface="Courier New"/>
                <a:cs typeface="Courier New"/>
                <a:sym typeface="Courier New"/>
              </a:rPr>
              <a:t># Using the trained model</a:t>
            </a:r>
            <a:endParaRPr b="0" i="0" sz="14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None/>
            </a:pPr>
            <a:r>
              <a:rPr b="0" i="0" lang="de" sz="1400" u="none" cap="none" strike="noStrike">
                <a:solidFill>
                  <a:srgbClr val="000000"/>
                </a:solidFill>
                <a:latin typeface="Courier New"/>
                <a:ea typeface="Courier New"/>
                <a:cs typeface="Courier New"/>
                <a:sym typeface="Courier New"/>
              </a:rPr>
              <a:t>x_tc = vectorizer.transform(tc)</a:t>
            </a:r>
            <a:endParaRPr/>
          </a:p>
          <a:p>
            <a:pPr indent="0" lvl="0" marL="0" marR="0" rtl="0" algn="l">
              <a:lnSpc>
                <a:spcPct val="100000"/>
              </a:lnSpc>
              <a:spcBef>
                <a:spcPts val="0"/>
              </a:spcBef>
              <a:spcAft>
                <a:spcPts val="0"/>
              </a:spcAft>
              <a:buNone/>
            </a:pPr>
            <a:r>
              <a:rPr b="0" i="0" lang="de" sz="1400" u="none" cap="none" strike="noStrike">
                <a:solidFill>
                  <a:srgbClr val="795E26"/>
                </a:solidFill>
                <a:latin typeface="Courier New"/>
                <a:ea typeface="Courier New"/>
                <a:cs typeface="Courier New"/>
                <a:sym typeface="Courier New"/>
              </a:rPr>
              <a:t>print</a:t>
            </a:r>
            <a:r>
              <a:rPr b="0" i="0" lang="de" sz="1400" u="none" cap="none" strike="noStrike">
                <a:solidFill>
                  <a:srgbClr val="000000"/>
                </a:solidFill>
                <a:latin typeface="Courier New"/>
                <a:ea typeface="Courier New"/>
                <a:cs typeface="Courier New"/>
                <a:sym typeface="Courier New"/>
              </a:rPr>
              <a:t>(</a:t>
            </a:r>
            <a:r>
              <a:rPr b="0" i="0" lang="de" sz="1400" u="none" cap="none" strike="noStrike">
                <a:solidFill>
                  <a:srgbClr val="A31515"/>
                </a:solidFill>
                <a:latin typeface="Courier New"/>
                <a:ea typeface="Courier New"/>
                <a:cs typeface="Courier New"/>
                <a:sym typeface="Courier New"/>
              </a:rPr>
              <a:t>"predicted:"</a:t>
            </a:r>
            <a:r>
              <a:rPr b="0" i="0" lang="de" sz="1400" u="none" cap="none" strike="noStrike">
                <a:solidFill>
                  <a:srgbClr val="000000"/>
                </a:solidFill>
                <a:latin typeface="Courier New"/>
                <a:ea typeface="Courier New"/>
                <a:cs typeface="Courier New"/>
                <a:sym typeface="Courier New"/>
              </a:rPr>
              <a:t>, model.predict(x_tc))</a:t>
            </a:r>
            <a:endParaRPr/>
          </a:p>
        </p:txBody>
      </p:sp>
      <p:sp>
        <p:nvSpPr>
          <p:cNvPr id="430" name="Google Shape;430;p48"/>
          <p:cNvSpPr/>
          <p:nvPr/>
        </p:nvSpPr>
        <p:spPr>
          <a:xfrm>
            <a:off x="9880600" y="8115300"/>
            <a:ext cx="4458272"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de" sz="1400" u="none" cap="none" strike="noStrike">
                <a:solidFill>
                  <a:srgbClr val="212121"/>
                </a:solidFill>
                <a:latin typeface="Courier New"/>
                <a:ea typeface="Courier New"/>
                <a:cs typeface="Courier New"/>
                <a:sym typeface="Courier New"/>
              </a:rPr>
              <a:t>accuracy: 0.8312 predicted: [1]</a:t>
            </a:r>
            <a:endParaRPr b="0" i="0" sz="1400" u="none" cap="none" strike="noStrike">
              <a:solidFill>
                <a:srgbClr val="000000"/>
              </a:solidFill>
              <a:latin typeface="Arial"/>
              <a:ea typeface="Arial"/>
              <a:cs typeface="Arial"/>
              <a:sym typeface="Arial"/>
            </a:endParaRPr>
          </a:p>
        </p:txBody>
      </p:sp>
      <p:sp>
        <p:nvSpPr>
          <p:cNvPr id="431" name="Google Shape;431;p48"/>
          <p:cNvSpPr/>
          <p:nvPr/>
        </p:nvSpPr>
        <p:spPr>
          <a:xfrm>
            <a:off x="10972800" y="7056764"/>
            <a:ext cx="609600" cy="1058536"/>
          </a:xfrm>
          <a:prstGeom prst="downArrow">
            <a:avLst>
              <a:gd fmla="val 50000" name="adj1"/>
              <a:gd fmla="val 50000" name="adj2"/>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5" name="Shape 435"/>
        <p:cNvGrpSpPr/>
        <p:nvPr/>
      </p:nvGrpSpPr>
      <p:grpSpPr>
        <a:xfrm>
          <a:off x="0" y="0"/>
          <a:ext cx="0" cy="0"/>
          <a:chOff x="0" y="0"/>
          <a:chExt cx="0" cy="0"/>
        </a:xfrm>
      </p:grpSpPr>
      <p:sp>
        <p:nvSpPr>
          <p:cNvPr id="436" name="Google Shape;436;p22"/>
          <p:cNvSpPr txBox="1"/>
          <p:nvPr/>
        </p:nvSpPr>
        <p:spPr>
          <a:xfrm>
            <a:off x="1447800" y="1573291"/>
            <a:ext cx="6019800"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1" i="0" lang="de" sz="4000" u="none" cap="none" strike="noStrike">
                <a:solidFill>
                  <a:srgbClr val="E7686A"/>
                </a:solidFill>
                <a:latin typeface="Calibri"/>
                <a:ea typeface="Calibri"/>
                <a:cs typeface="Calibri"/>
                <a:sym typeface="Calibri"/>
              </a:rPr>
              <a:t>Zusammenfassung</a:t>
            </a:r>
            <a:endParaRPr b="0" i="0" sz="1400" u="none" cap="none" strike="noStrike">
              <a:solidFill>
                <a:srgbClr val="000000"/>
              </a:solidFill>
              <a:latin typeface="Arial"/>
              <a:ea typeface="Arial"/>
              <a:cs typeface="Arial"/>
              <a:sym typeface="Arial"/>
            </a:endParaRPr>
          </a:p>
        </p:txBody>
      </p:sp>
      <p:grpSp>
        <p:nvGrpSpPr>
          <p:cNvPr id="437" name="Google Shape;437;p22"/>
          <p:cNvGrpSpPr/>
          <p:nvPr/>
        </p:nvGrpSpPr>
        <p:grpSpPr>
          <a:xfrm>
            <a:off x="4457700" y="5193986"/>
            <a:ext cx="2880000" cy="3664800"/>
            <a:chOff x="4952225" y="6578009"/>
            <a:chExt cx="3994782" cy="4768098"/>
          </a:xfrm>
        </p:grpSpPr>
        <p:sp>
          <p:nvSpPr>
            <p:cNvPr id="438" name="Google Shape;438;p22"/>
            <p:cNvSpPr/>
            <p:nvPr/>
          </p:nvSpPr>
          <p:spPr>
            <a:xfrm rot="10800000">
              <a:off x="4952225" y="6578009"/>
              <a:ext cx="3994782" cy="3994789"/>
            </a:xfrm>
            <a:prstGeom prst="arc">
              <a:avLst>
                <a:gd fmla="val 7914138" name="adj1"/>
                <a:gd fmla="val 2868450" name="adj2"/>
              </a:avLst>
            </a:prstGeom>
            <a:noFill/>
            <a:ln cap="rnd" cmpd="sng" w="88900">
              <a:solidFill>
                <a:srgbClr val="1E737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199"/>
                <a:buFont typeface="Arial"/>
                <a:buNone/>
              </a:pPr>
              <a:r>
                <a:t/>
              </a:r>
              <a:endParaRPr b="1" i="0" sz="3199" u="none" cap="none" strike="noStrike">
                <a:solidFill>
                  <a:schemeClr val="dk2"/>
                </a:solidFill>
                <a:latin typeface="Oxygen"/>
                <a:ea typeface="Oxygen"/>
                <a:cs typeface="Oxygen"/>
                <a:sym typeface="Oxygen"/>
              </a:endParaRPr>
            </a:p>
          </p:txBody>
        </p:sp>
        <p:sp>
          <p:nvSpPr>
            <p:cNvPr id="439" name="Google Shape;439;p22"/>
            <p:cNvSpPr/>
            <p:nvPr/>
          </p:nvSpPr>
          <p:spPr>
            <a:xfrm rot="10800000">
              <a:off x="6120363" y="9687602"/>
              <a:ext cx="1658505" cy="1658505"/>
            </a:xfrm>
            <a:prstGeom prst="ellipse">
              <a:avLst/>
            </a:prstGeom>
            <a:solidFill>
              <a:srgbClr val="1E737C"/>
            </a:solidFill>
            <a:ln cap="flat" cmpd="sng" w="12700">
              <a:solidFill>
                <a:srgbClr val="1E737C"/>
              </a:solidFill>
              <a:prstDash val="solid"/>
              <a:miter lim="800000"/>
              <a:headEnd len="sm" w="sm" type="none"/>
              <a:tailEnd len="sm" w="sm" type="none"/>
            </a:ln>
          </p:spPr>
          <p:txBody>
            <a:bodyPr anchorCtr="0" anchor="ctr" bIns="0" lIns="182825" spcFirstLastPara="1" rIns="0" wrap="square" tIns="118825">
              <a:noAutofit/>
            </a:bodyPr>
            <a:lstStyle/>
            <a:p>
              <a:pPr indent="0" lvl="0" marL="0" marR="0" rtl="0" algn="ctr">
                <a:lnSpc>
                  <a:spcPct val="100000"/>
                </a:lnSpc>
                <a:spcBef>
                  <a:spcPts val="0"/>
                </a:spcBef>
                <a:spcAft>
                  <a:spcPts val="0"/>
                </a:spcAft>
                <a:buClr>
                  <a:srgbClr val="000000"/>
                </a:buClr>
                <a:buSzPts val="3199"/>
                <a:buFont typeface="Arial"/>
                <a:buNone/>
              </a:pPr>
              <a:r>
                <a:t/>
              </a:r>
              <a:endParaRPr b="1" i="0" sz="3199" u="none" cap="none" strike="noStrike">
                <a:solidFill>
                  <a:schemeClr val="dk2"/>
                </a:solidFill>
                <a:latin typeface="Oxygen"/>
                <a:ea typeface="Oxygen"/>
                <a:cs typeface="Oxygen"/>
                <a:sym typeface="Oxygen"/>
              </a:endParaRPr>
            </a:p>
          </p:txBody>
        </p:sp>
      </p:grpSp>
      <p:grpSp>
        <p:nvGrpSpPr>
          <p:cNvPr id="440" name="Google Shape;440;p22"/>
          <p:cNvGrpSpPr/>
          <p:nvPr/>
        </p:nvGrpSpPr>
        <p:grpSpPr>
          <a:xfrm>
            <a:off x="8566149" y="5193986"/>
            <a:ext cx="2880000" cy="3664800"/>
            <a:chOff x="4952225" y="6578009"/>
            <a:chExt cx="3994782" cy="4768098"/>
          </a:xfrm>
        </p:grpSpPr>
        <p:sp>
          <p:nvSpPr>
            <p:cNvPr id="441" name="Google Shape;441;p22"/>
            <p:cNvSpPr/>
            <p:nvPr/>
          </p:nvSpPr>
          <p:spPr>
            <a:xfrm rot="10800000">
              <a:off x="4952225" y="6578009"/>
              <a:ext cx="3994782" cy="3994789"/>
            </a:xfrm>
            <a:prstGeom prst="arc">
              <a:avLst>
                <a:gd fmla="val 7914138" name="adj1"/>
                <a:gd fmla="val 2868450" name="adj2"/>
              </a:avLst>
            </a:prstGeom>
            <a:noFill/>
            <a:ln cap="rnd" cmpd="sng" w="88900">
              <a:solidFill>
                <a:srgbClr val="1E737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199"/>
                <a:buFont typeface="Arial"/>
                <a:buNone/>
              </a:pPr>
              <a:r>
                <a:t/>
              </a:r>
              <a:endParaRPr b="1" i="0" sz="3199" u="none" cap="none" strike="noStrike">
                <a:solidFill>
                  <a:schemeClr val="dk2"/>
                </a:solidFill>
                <a:latin typeface="Oxygen"/>
                <a:ea typeface="Oxygen"/>
                <a:cs typeface="Oxygen"/>
                <a:sym typeface="Oxygen"/>
              </a:endParaRPr>
            </a:p>
          </p:txBody>
        </p:sp>
        <p:sp>
          <p:nvSpPr>
            <p:cNvPr id="442" name="Google Shape;442;p22"/>
            <p:cNvSpPr/>
            <p:nvPr/>
          </p:nvSpPr>
          <p:spPr>
            <a:xfrm rot="10800000">
              <a:off x="6120363" y="9687602"/>
              <a:ext cx="1658505" cy="1658505"/>
            </a:xfrm>
            <a:prstGeom prst="ellipse">
              <a:avLst/>
            </a:prstGeom>
            <a:solidFill>
              <a:srgbClr val="1E737C"/>
            </a:solidFill>
            <a:ln cap="flat" cmpd="sng" w="12700">
              <a:solidFill>
                <a:srgbClr val="1E737C"/>
              </a:solidFill>
              <a:prstDash val="solid"/>
              <a:miter lim="800000"/>
              <a:headEnd len="sm" w="sm" type="none"/>
              <a:tailEnd len="sm" w="sm" type="none"/>
            </a:ln>
          </p:spPr>
          <p:txBody>
            <a:bodyPr anchorCtr="0" anchor="ctr" bIns="0" lIns="182825" spcFirstLastPara="1" rIns="0" wrap="square" tIns="118825">
              <a:noAutofit/>
            </a:bodyPr>
            <a:lstStyle/>
            <a:p>
              <a:pPr indent="0" lvl="0" marL="0" marR="0" rtl="0" algn="ctr">
                <a:lnSpc>
                  <a:spcPct val="100000"/>
                </a:lnSpc>
                <a:spcBef>
                  <a:spcPts val="0"/>
                </a:spcBef>
                <a:spcAft>
                  <a:spcPts val="0"/>
                </a:spcAft>
                <a:buClr>
                  <a:srgbClr val="000000"/>
                </a:buClr>
                <a:buSzPts val="3199"/>
                <a:buFont typeface="Arial"/>
                <a:buNone/>
              </a:pPr>
              <a:r>
                <a:t/>
              </a:r>
              <a:endParaRPr b="1" i="0" sz="3199" u="none" cap="none" strike="noStrike">
                <a:solidFill>
                  <a:schemeClr val="dk2"/>
                </a:solidFill>
                <a:latin typeface="Oxygen"/>
                <a:ea typeface="Oxygen"/>
                <a:cs typeface="Oxygen"/>
                <a:sym typeface="Oxygen"/>
              </a:endParaRPr>
            </a:p>
          </p:txBody>
        </p:sp>
      </p:grpSp>
      <p:grpSp>
        <p:nvGrpSpPr>
          <p:cNvPr id="443" name="Google Shape;443;p22"/>
          <p:cNvGrpSpPr/>
          <p:nvPr/>
        </p:nvGrpSpPr>
        <p:grpSpPr>
          <a:xfrm>
            <a:off x="10603988" y="2464549"/>
            <a:ext cx="2880000" cy="3664800"/>
            <a:chOff x="7661040" y="2804681"/>
            <a:chExt cx="3994782" cy="4824044"/>
          </a:xfrm>
        </p:grpSpPr>
        <p:sp>
          <p:nvSpPr>
            <p:cNvPr id="444" name="Google Shape;444;p22"/>
            <p:cNvSpPr/>
            <p:nvPr/>
          </p:nvSpPr>
          <p:spPr>
            <a:xfrm>
              <a:off x="7661040" y="3633936"/>
              <a:ext cx="3994782" cy="3994789"/>
            </a:xfrm>
            <a:prstGeom prst="arc">
              <a:avLst>
                <a:gd fmla="val 7914138" name="adj1"/>
                <a:gd fmla="val 2868450" name="adj2"/>
              </a:avLst>
            </a:prstGeom>
            <a:noFill/>
            <a:ln cap="rnd" cmpd="sng" w="88900">
              <a:solidFill>
                <a:srgbClr val="1E737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199"/>
                <a:buFont typeface="Arial"/>
                <a:buNone/>
              </a:pPr>
              <a:r>
                <a:t/>
              </a:r>
              <a:endParaRPr b="1" i="0" sz="3199" u="none" cap="none" strike="noStrike">
                <a:solidFill>
                  <a:schemeClr val="dk2"/>
                </a:solidFill>
                <a:latin typeface="Oxygen"/>
                <a:ea typeface="Oxygen"/>
                <a:cs typeface="Oxygen"/>
                <a:sym typeface="Oxygen"/>
              </a:endParaRPr>
            </a:p>
          </p:txBody>
        </p:sp>
        <p:sp>
          <p:nvSpPr>
            <p:cNvPr id="445" name="Google Shape;445;p22"/>
            <p:cNvSpPr/>
            <p:nvPr/>
          </p:nvSpPr>
          <p:spPr>
            <a:xfrm rot="10800000">
              <a:off x="8829178" y="2804681"/>
              <a:ext cx="1658505" cy="1658505"/>
            </a:xfrm>
            <a:prstGeom prst="ellipse">
              <a:avLst/>
            </a:prstGeom>
            <a:solidFill>
              <a:srgbClr val="1E737C"/>
            </a:solidFill>
            <a:ln cap="flat" cmpd="sng" w="12700">
              <a:solidFill>
                <a:srgbClr val="1E737C"/>
              </a:solidFill>
              <a:prstDash val="solid"/>
              <a:miter lim="800000"/>
              <a:headEnd len="sm" w="sm" type="none"/>
              <a:tailEnd len="sm" w="sm" type="none"/>
            </a:ln>
          </p:spPr>
          <p:txBody>
            <a:bodyPr anchorCtr="0" anchor="ctr" bIns="0" lIns="182825" spcFirstLastPara="1" rIns="0" wrap="square" tIns="118825">
              <a:noAutofit/>
            </a:bodyPr>
            <a:lstStyle/>
            <a:p>
              <a:pPr indent="0" lvl="0" marL="0" marR="0" rtl="0" algn="ctr">
                <a:lnSpc>
                  <a:spcPct val="100000"/>
                </a:lnSpc>
                <a:spcBef>
                  <a:spcPts val="0"/>
                </a:spcBef>
                <a:spcAft>
                  <a:spcPts val="0"/>
                </a:spcAft>
                <a:buClr>
                  <a:srgbClr val="000000"/>
                </a:buClr>
                <a:buSzPts val="3199"/>
                <a:buFont typeface="Arial"/>
                <a:buNone/>
              </a:pPr>
              <a:r>
                <a:t/>
              </a:r>
              <a:endParaRPr b="1" i="0" sz="3199" u="none" cap="none" strike="noStrike">
                <a:solidFill>
                  <a:schemeClr val="dk2"/>
                </a:solidFill>
                <a:latin typeface="Oxygen"/>
                <a:ea typeface="Oxygen"/>
                <a:cs typeface="Oxygen"/>
                <a:sym typeface="Oxygen"/>
              </a:endParaRPr>
            </a:p>
          </p:txBody>
        </p:sp>
      </p:grpSp>
      <p:grpSp>
        <p:nvGrpSpPr>
          <p:cNvPr id="446" name="Google Shape;446;p22"/>
          <p:cNvGrpSpPr/>
          <p:nvPr/>
        </p:nvGrpSpPr>
        <p:grpSpPr>
          <a:xfrm>
            <a:off x="6495540" y="2464549"/>
            <a:ext cx="2880000" cy="3663092"/>
            <a:chOff x="7661040" y="2804681"/>
            <a:chExt cx="3994782" cy="4824044"/>
          </a:xfrm>
        </p:grpSpPr>
        <p:sp>
          <p:nvSpPr>
            <p:cNvPr id="447" name="Google Shape;447;p22"/>
            <p:cNvSpPr/>
            <p:nvPr/>
          </p:nvSpPr>
          <p:spPr>
            <a:xfrm>
              <a:off x="7661040" y="3633936"/>
              <a:ext cx="3994782" cy="3994789"/>
            </a:xfrm>
            <a:prstGeom prst="arc">
              <a:avLst>
                <a:gd fmla="val 7914138" name="adj1"/>
                <a:gd fmla="val 2868450" name="adj2"/>
              </a:avLst>
            </a:prstGeom>
            <a:noFill/>
            <a:ln cap="rnd" cmpd="sng" w="88900">
              <a:solidFill>
                <a:srgbClr val="1E737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199"/>
                <a:buFont typeface="Arial"/>
                <a:buNone/>
              </a:pPr>
              <a:r>
                <a:t/>
              </a:r>
              <a:endParaRPr b="1" i="0" sz="3199" u="none" cap="none" strike="noStrike">
                <a:solidFill>
                  <a:schemeClr val="dk2"/>
                </a:solidFill>
                <a:latin typeface="Oxygen"/>
                <a:ea typeface="Oxygen"/>
                <a:cs typeface="Oxygen"/>
                <a:sym typeface="Oxygen"/>
              </a:endParaRPr>
            </a:p>
          </p:txBody>
        </p:sp>
        <p:sp>
          <p:nvSpPr>
            <p:cNvPr id="448" name="Google Shape;448;p22"/>
            <p:cNvSpPr/>
            <p:nvPr/>
          </p:nvSpPr>
          <p:spPr>
            <a:xfrm rot="10800000">
              <a:off x="8829178" y="2804681"/>
              <a:ext cx="1658505" cy="1658505"/>
            </a:xfrm>
            <a:prstGeom prst="ellipse">
              <a:avLst/>
            </a:prstGeom>
            <a:solidFill>
              <a:srgbClr val="1E737C"/>
            </a:solidFill>
            <a:ln cap="flat" cmpd="sng" w="12700">
              <a:solidFill>
                <a:srgbClr val="1E737C"/>
              </a:solidFill>
              <a:prstDash val="solid"/>
              <a:miter lim="800000"/>
              <a:headEnd len="sm" w="sm" type="none"/>
              <a:tailEnd len="sm" w="sm" type="none"/>
            </a:ln>
          </p:spPr>
          <p:txBody>
            <a:bodyPr anchorCtr="0" anchor="ctr" bIns="0" lIns="182825" spcFirstLastPara="1" rIns="0" wrap="square" tIns="118825">
              <a:noAutofit/>
            </a:bodyPr>
            <a:lstStyle/>
            <a:p>
              <a:pPr indent="0" lvl="0" marL="0" marR="0" rtl="0" algn="ctr">
                <a:lnSpc>
                  <a:spcPct val="100000"/>
                </a:lnSpc>
                <a:spcBef>
                  <a:spcPts val="0"/>
                </a:spcBef>
                <a:spcAft>
                  <a:spcPts val="0"/>
                </a:spcAft>
                <a:buClr>
                  <a:srgbClr val="000000"/>
                </a:buClr>
                <a:buSzPts val="3199"/>
                <a:buFont typeface="Arial"/>
                <a:buNone/>
              </a:pPr>
              <a:r>
                <a:t/>
              </a:r>
              <a:endParaRPr b="1" i="0" sz="3199" u="none" cap="none" strike="noStrike">
                <a:solidFill>
                  <a:schemeClr val="dk2"/>
                </a:solidFill>
                <a:latin typeface="Oxygen"/>
                <a:ea typeface="Oxygen"/>
                <a:cs typeface="Oxygen"/>
                <a:sym typeface="Oxygen"/>
              </a:endParaRPr>
            </a:p>
          </p:txBody>
        </p:sp>
      </p:grpSp>
      <p:grpSp>
        <p:nvGrpSpPr>
          <p:cNvPr id="449" name="Google Shape;449;p22"/>
          <p:cNvGrpSpPr/>
          <p:nvPr/>
        </p:nvGrpSpPr>
        <p:grpSpPr>
          <a:xfrm>
            <a:off x="2313513" y="2506391"/>
            <a:ext cx="2880000" cy="3664800"/>
            <a:chOff x="7661040" y="2804681"/>
            <a:chExt cx="3994782" cy="4824044"/>
          </a:xfrm>
        </p:grpSpPr>
        <p:sp>
          <p:nvSpPr>
            <p:cNvPr id="450" name="Google Shape;450;p22"/>
            <p:cNvSpPr/>
            <p:nvPr/>
          </p:nvSpPr>
          <p:spPr>
            <a:xfrm>
              <a:off x="7661040" y="3633936"/>
              <a:ext cx="3994782" cy="3994789"/>
            </a:xfrm>
            <a:prstGeom prst="arc">
              <a:avLst>
                <a:gd fmla="val 7914138" name="adj1"/>
                <a:gd fmla="val 2868450" name="adj2"/>
              </a:avLst>
            </a:prstGeom>
            <a:noFill/>
            <a:ln cap="rnd" cmpd="sng" w="88900">
              <a:solidFill>
                <a:srgbClr val="1E737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199"/>
                <a:buFont typeface="Arial"/>
                <a:buNone/>
              </a:pPr>
              <a:r>
                <a:t/>
              </a:r>
              <a:endParaRPr b="1" i="0" sz="3199" u="none" cap="none" strike="noStrike">
                <a:solidFill>
                  <a:schemeClr val="dk2"/>
                </a:solidFill>
                <a:latin typeface="Oxygen"/>
                <a:ea typeface="Oxygen"/>
                <a:cs typeface="Oxygen"/>
                <a:sym typeface="Oxygen"/>
              </a:endParaRPr>
            </a:p>
          </p:txBody>
        </p:sp>
        <p:sp>
          <p:nvSpPr>
            <p:cNvPr id="451" name="Google Shape;451;p22"/>
            <p:cNvSpPr/>
            <p:nvPr/>
          </p:nvSpPr>
          <p:spPr>
            <a:xfrm rot="10800000">
              <a:off x="8829178" y="2804681"/>
              <a:ext cx="1658505" cy="1658505"/>
            </a:xfrm>
            <a:prstGeom prst="ellipse">
              <a:avLst/>
            </a:prstGeom>
            <a:solidFill>
              <a:srgbClr val="1E737C"/>
            </a:solidFill>
            <a:ln cap="flat" cmpd="sng" w="12700">
              <a:solidFill>
                <a:srgbClr val="1E737C"/>
              </a:solidFill>
              <a:prstDash val="solid"/>
              <a:miter lim="800000"/>
              <a:headEnd len="sm" w="sm" type="none"/>
              <a:tailEnd len="sm" w="sm" type="none"/>
            </a:ln>
          </p:spPr>
          <p:txBody>
            <a:bodyPr anchorCtr="0" anchor="ctr" bIns="0" lIns="182825" spcFirstLastPara="1" rIns="0" wrap="square" tIns="118825">
              <a:noAutofit/>
            </a:bodyPr>
            <a:lstStyle/>
            <a:p>
              <a:pPr indent="0" lvl="0" marL="0" marR="0" rtl="0" algn="ctr">
                <a:lnSpc>
                  <a:spcPct val="100000"/>
                </a:lnSpc>
                <a:spcBef>
                  <a:spcPts val="0"/>
                </a:spcBef>
                <a:spcAft>
                  <a:spcPts val="0"/>
                </a:spcAft>
                <a:buClr>
                  <a:srgbClr val="000000"/>
                </a:buClr>
                <a:buSzPts val="3199"/>
                <a:buFont typeface="Arial"/>
                <a:buNone/>
              </a:pPr>
              <a:r>
                <a:t/>
              </a:r>
              <a:endParaRPr b="1" i="0" sz="3199" u="none" cap="none" strike="noStrike">
                <a:solidFill>
                  <a:schemeClr val="dk2"/>
                </a:solidFill>
                <a:latin typeface="Oxygen"/>
                <a:ea typeface="Oxygen"/>
                <a:cs typeface="Oxygen"/>
                <a:sym typeface="Oxygen"/>
              </a:endParaRPr>
            </a:p>
          </p:txBody>
        </p:sp>
      </p:grpSp>
      <p:sp>
        <p:nvSpPr>
          <p:cNvPr id="452" name="Google Shape;452;p22"/>
          <p:cNvSpPr txBox="1"/>
          <p:nvPr/>
        </p:nvSpPr>
        <p:spPr>
          <a:xfrm>
            <a:off x="2459728" y="3880946"/>
            <a:ext cx="2653231"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de" sz="1800" u="none" cap="none" strike="noStrike">
                <a:solidFill>
                  <a:schemeClr val="dk1"/>
                </a:solidFill>
                <a:latin typeface="Calibri"/>
                <a:ea typeface="Calibri"/>
                <a:cs typeface="Calibri"/>
                <a:sym typeface="Calibri"/>
              </a:rPr>
              <a:t>Textdaten vorverarbeiten/bereinigen</a:t>
            </a:r>
            <a:endParaRPr b="0" i="0" sz="2000" u="none" cap="none" strike="noStrike">
              <a:solidFill>
                <a:schemeClr val="dk1"/>
              </a:solidFill>
              <a:latin typeface="Calibri"/>
              <a:ea typeface="Calibri"/>
              <a:cs typeface="Calibri"/>
              <a:sym typeface="Calibri"/>
            </a:endParaRPr>
          </a:p>
        </p:txBody>
      </p:sp>
      <p:sp>
        <p:nvSpPr>
          <p:cNvPr id="453" name="Google Shape;453;p22"/>
          <p:cNvSpPr txBox="1"/>
          <p:nvPr/>
        </p:nvSpPr>
        <p:spPr>
          <a:xfrm>
            <a:off x="4457699" y="6705615"/>
            <a:ext cx="2814732" cy="70788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de" sz="2000" u="none" cap="none" strike="noStrike">
                <a:solidFill>
                  <a:schemeClr val="dk1"/>
                </a:solidFill>
                <a:latin typeface="Calibri"/>
                <a:ea typeface="Calibri"/>
                <a:cs typeface="Calibri"/>
                <a:sym typeface="Calibri"/>
              </a:rPr>
              <a:t>Textdarstellung</a:t>
            </a:r>
            <a:endParaRPr b="0" i="0" sz="20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Calibri"/>
              <a:ea typeface="Calibri"/>
              <a:cs typeface="Calibri"/>
              <a:sym typeface="Calibri"/>
            </a:endParaRPr>
          </a:p>
        </p:txBody>
      </p:sp>
      <p:sp>
        <p:nvSpPr>
          <p:cNvPr id="454" name="Google Shape;454;p22"/>
          <p:cNvSpPr txBox="1"/>
          <p:nvPr/>
        </p:nvSpPr>
        <p:spPr>
          <a:xfrm>
            <a:off x="6531777" y="3880946"/>
            <a:ext cx="2812575"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de" sz="1800" u="none" cap="none" strike="noStrike">
                <a:solidFill>
                  <a:schemeClr val="dk1"/>
                </a:solidFill>
                <a:latin typeface="Calibri"/>
                <a:ea typeface="Calibri"/>
                <a:cs typeface="Calibri"/>
                <a:sym typeface="Calibri"/>
              </a:rPr>
              <a:t>Merkmalsextraktion</a:t>
            </a:r>
            <a:endParaRPr b="0" i="0" sz="1800" u="none" cap="none" strike="noStrike">
              <a:solidFill>
                <a:schemeClr val="dk1"/>
              </a:solidFill>
              <a:latin typeface="Calibri"/>
              <a:ea typeface="Calibri"/>
              <a:cs typeface="Calibri"/>
              <a:sym typeface="Calibri"/>
            </a:endParaRPr>
          </a:p>
        </p:txBody>
      </p:sp>
      <p:sp>
        <p:nvSpPr>
          <p:cNvPr id="455" name="Google Shape;455;p22"/>
          <p:cNvSpPr txBox="1"/>
          <p:nvPr/>
        </p:nvSpPr>
        <p:spPr>
          <a:xfrm>
            <a:off x="8566148" y="6612251"/>
            <a:ext cx="2654044" cy="70788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de" sz="2000" u="none" cap="none" strike="noStrike">
                <a:solidFill>
                  <a:schemeClr val="dk1"/>
                </a:solidFill>
                <a:latin typeface="Calibri"/>
                <a:ea typeface="Calibri"/>
                <a:cs typeface="Calibri"/>
                <a:sym typeface="Calibri"/>
              </a:rPr>
              <a:t>Text Mining</a:t>
            </a:r>
            <a:endParaRPr b="0" i="0" sz="14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Calibri"/>
              <a:ea typeface="Calibri"/>
              <a:cs typeface="Calibri"/>
              <a:sym typeface="Calibri"/>
            </a:endParaRPr>
          </a:p>
        </p:txBody>
      </p:sp>
      <p:sp>
        <p:nvSpPr>
          <p:cNvPr id="456" name="Google Shape;456;p22"/>
          <p:cNvSpPr txBox="1"/>
          <p:nvPr/>
        </p:nvSpPr>
        <p:spPr>
          <a:xfrm>
            <a:off x="10788393" y="3874703"/>
            <a:ext cx="2511188" cy="40011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de" sz="2000" u="none" cap="none" strike="noStrike">
                <a:solidFill>
                  <a:schemeClr val="dk1"/>
                </a:solidFill>
                <a:latin typeface="Calibri"/>
                <a:ea typeface="Calibri"/>
                <a:cs typeface="Calibri"/>
                <a:sym typeface="Calibri"/>
              </a:rPr>
              <a:t>Prognose</a:t>
            </a:r>
            <a:endParaRPr b="0" i="0" sz="2000" u="none" cap="none" strike="noStrike">
              <a:solidFill>
                <a:schemeClr val="dk1"/>
              </a:solidFill>
              <a:latin typeface="Calibri"/>
              <a:ea typeface="Calibri"/>
              <a:cs typeface="Calibri"/>
              <a:sym typeface="Calibri"/>
            </a:endParaRPr>
          </a:p>
        </p:txBody>
      </p:sp>
      <p:sp>
        <p:nvSpPr>
          <p:cNvPr id="457" name="Google Shape;457;p22"/>
          <p:cNvSpPr/>
          <p:nvPr/>
        </p:nvSpPr>
        <p:spPr>
          <a:xfrm>
            <a:off x="11458189" y="2527652"/>
            <a:ext cx="1183640" cy="1062536"/>
          </a:xfrm>
          <a:prstGeom prst="star5">
            <a:avLst>
              <a:gd fmla="val 19098" name="adj"/>
              <a:gd fmla="val 105146" name="hf"/>
              <a:gd fmla="val 110557" name="vf"/>
            </a:avLst>
          </a:prstGeom>
          <a:solidFill>
            <a:srgbClr val="FDBD4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58" name="Google Shape;458;p22"/>
          <p:cNvSpPr/>
          <p:nvPr/>
        </p:nvSpPr>
        <p:spPr>
          <a:xfrm>
            <a:off x="9539142" y="7844767"/>
            <a:ext cx="934012" cy="716833"/>
          </a:xfrm>
          <a:prstGeom prst="wedgeEllipseCallout">
            <a:avLst>
              <a:gd fmla="val -20833" name="adj1"/>
              <a:gd fmla="val 62500" name="adj2"/>
            </a:avLst>
          </a:prstGeom>
          <a:solidFill>
            <a:srgbClr val="E8676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59" name="Google Shape;459;p22"/>
          <p:cNvSpPr/>
          <p:nvPr/>
        </p:nvSpPr>
        <p:spPr>
          <a:xfrm>
            <a:off x="7467600" y="2671975"/>
            <a:ext cx="934012" cy="716833"/>
          </a:xfrm>
          <a:prstGeom prst="wedgeEllipseCallout">
            <a:avLst>
              <a:gd fmla="val -20833" name="adj1"/>
              <a:gd fmla="val 62500" name="adj2"/>
            </a:avLst>
          </a:prstGeom>
          <a:solidFill>
            <a:srgbClr val="E8676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60" name="Google Shape;460;p22"/>
          <p:cNvSpPr/>
          <p:nvPr/>
        </p:nvSpPr>
        <p:spPr>
          <a:xfrm>
            <a:off x="3348816" y="2671975"/>
            <a:ext cx="809392" cy="881876"/>
          </a:xfrm>
          <a:prstGeom prst="verticalScroll">
            <a:avLst>
              <a:gd fmla="val 12500" name="adj"/>
            </a:avLst>
          </a:prstGeom>
          <a:solidFill>
            <a:srgbClr val="23879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61" name="Google Shape;461;p22"/>
          <p:cNvSpPr/>
          <p:nvPr/>
        </p:nvSpPr>
        <p:spPr>
          <a:xfrm>
            <a:off x="5493003" y="7762245"/>
            <a:ext cx="809392" cy="881876"/>
          </a:xfrm>
          <a:prstGeom prst="verticalScroll">
            <a:avLst>
              <a:gd fmla="val 12500" name="adj"/>
            </a:avLst>
          </a:prstGeom>
          <a:solidFill>
            <a:srgbClr val="23879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nvGrpSpPr>
          <p:cNvPr id="462" name="Google Shape;462;p22"/>
          <p:cNvGrpSpPr/>
          <p:nvPr/>
        </p:nvGrpSpPr>
        <p:grpSpPr>
          <a:xfrm>
            <a:off x="12658134" y="5224566"/>
            <a:ext cx="2880000" cy="3664800"/>
            <a:chOff x="4952225" y="6578009"/>
            <a:chExt cx="3994782" cy="4768098"/>
          </a:xfrm>
        </p:grpSpPr>
        <p:sp>
          <p:nvSpPr>
            <p:cNvPr id="463" name="Google Shape;463;p22"/>
            <p:cNvSpPr/>
            <p:nvPr/>
          </p:nvSpPr>
          <p:spPr>
            <a:xfrm rot="10800000">
              <a:off x="4952225" y="6578009"/>
              <a:ext cx="3994782" cy="3994789"/>
            </a:xfrm>
            <a:prstGeom prst="arc">
              <a:avLst>
                <a:gd fmla="val 7914138" name="adj1"/>
                <a:gd fmla="val 2868450" name="adj2"/>
              </a:avLst>
            </a:prstGeom>
            <a:noFill/>
            <a:ln cap="rnd" cmpd="sng" w="88900">
              <a:solidFill>
                <a:srgbClr val="1E737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199"/>
                <a:buFont typeface="Arial"/>
                <a:buNone/>
              </a:pPr>
              <a:r>
                <a:t/>
              </a:r>
              <a:endParaRPr b="1" i="0" sz="3199" u="none" cap="none" strike="noStrike">
                <a:solidFill>
                  <a:schemeClr val="dk2"/>
                </a:solidFill>
                <a:latin typeface="Oxygen"/>
                <a:ea typeface="Oxygen"/>
                <a:cs typeface="Oxygen"/>
                <a:sym typeface="Oxygen"/>
              </a:endParaRPr>
            </a:p>
          </p:txBody>
        </p:sp>
        <p:sp>
          <p:nvSpPr>
            <p:cNvPr id="464" name="Google Shape;464;p22"/>
            <p:cNvSpPr/>
            <p:nvPr/>
          </p:nvSpPr>
          <p:spPr>
            <a:xfrm rot="10800000">
              <a:off x="6120363" y="9687602"/>
              <a:ext cx="1658505" cy="1658505"/>
            </a:xfrm>
            <a:prstGeom prst="ellipse">
              <a:avLst/>
            </a:prstGeom>
            <a:solidFill>
              <a:srgbClr val="1E737C"/>
            </a:solidFill>
            <a:ln cap="flat" cmpd="sng" w="12700">
              <a:solidFill>
                <a:srgbClr val="1E737C"/>
              </a:solidFill>
              <a:prstDash val="solid"/>
              <a:miter lim="800000"/>
              <a:headEnd len="sm" w="sm" type="none"/>
              <a:tailEnd len="sm" w="sm" type="none"/>
            </a:ln>
          </p:spPr>
          <p:txBody>
            <a:bodyPr anchorCtr="0" anchor="ctr" bIns="0" lIns="182825" spcFirstLastPara="1" rIns="0" wrap="square" tIns="118825">
              <a:noAutofit/>
            </a:bodyPr>
            <a:lstStyle/>
            <a:p>
              <a:pPr indent="0" lvl="0" marL="0" marR="0" rtl="0" algn="ctr">
                <a:lnSpc>
                  <a:spcPct val="100000"/>
                </a:lnSpc>
                <a:spcBef>
                  <a:spcPts val="0"/>
                </a:spcBef>
                <a:spcAft>
                  <a:spcPts val="0"/>
                </a:spcAft>
                <a:buClr>
                  <a:srgbClr val="000000"/>
                </a:buClr>
                <a:buSzPts val="3199"/>
                <a:buFont typeface="Arial"/>
                <a:buNone/>
              </a:pPr>
              <a:r>
                <a:t/>
              </a:r>
              <a:endParaRPr b="1" i="0" sz="3199" u="none" cap="none" strike="noStrike">
                <a:solidFill>
                  <a:schemeClr val="dk2"/>
                </a:solidFill>
                <a:latin typeface="Oxygen"/>
                <a:ea typeface="Oxygen"/>
                <a:cs typeface="Oxygen"/>
                <a:sym typeface="Oxygen"/>
              </a:endParaRPr>
            </a:p>
          </p:txBody>
        </p:sp>
      </p:grpSp>
      <p:sp>
        <p:nvSpPr>
          <p:cNvPr id="465" name="Google Shape;465;p22"/>
          <p:cNvSpPr/>
          <p:nvPr/>
        </p:nvSpPr>
        <p:spPr>
          <a:xfrm>
            <a:off x="13524983" y="7671915"/>
            <a:ext cx="1183640" cy="1062536"/>
          </a:xfrm>
          <a:prstGeom prst="star5">
            <a:avLst>
              <a:gd fmla="val 19098" name="adj"/>
              <a:gd fmla="val 105146" name="hf"/>
              <a:gd fmla="val 110557" name="vf"/>
            </a:avLst>
          </a:prstGeom>
          <a:solidFill>
            <a:srgbClr val="FDBD4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66" name="Google Shape;466;p22"/>
          <p:cNvSpPr txBox="1"/>
          <p:nvPr/>
        </p:nvSpPr>
        <p:spPr>
          <a:xfrm>
            <a:off x="12703564" y="6171191"/>
            <a:ext cx="2826600" cy="646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de" sz="1800" u="none" cap="none" strike="noStrike">
                <a:solidFill>
                  <a:schemeClr val="dk1"/>
                </a:solidFill>
                <a:latin typeface="Calibri"/>
                <a:ea typeface="Calibri"/>
                <a:cs typeface="Calibri"/>
                <a:sym typeface="Calibri"/>
              </a:rPr>
              <a:t>Verbessern der Leistung des Modells</a:t>
            </a:r>
            <a:endParaRPr b="0" i="0" sz="2000" u="none" cap="none" strike="noStrike">
              <a:solidFill>
                <a:schemeClr val="dk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0" name="Shape 470"/>
        <p:cNvGrpSpPr/>
        <p:nvPr/>
      </p:nvGrpSpPr>
      <p:grpSpPr>
        <a:xfrm>
          <a:off x="0" y="0"/>
          <a:ext cx="0" cy="0"/>
          <a:chOff x="0" y="0"/>
          <a:chExt cx="0" cy="0"/>
        </a:xfrm>
      </p:grpSpPr>
      <p:sp>
        <p:nvSpPr>
          <p:cNvPr id="471" name="Google Shape;471;p23"/>
          <p:cNvSpPr txBox="1"/>
          <p:nvPr/>
        </p:nvSpPr>
        <p:spPr>
          <a:xfrm>
            <a:off x="1447800" y="1573291"/>
            <a:ext cx="6019800"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1" i="0" lang="de" sz="4000" u="none" cap="none" strike="noStrike">
                <a:solidFill>
                  <a:srgbClr val="E7686A"/>
                </a:solidFill>
                <a:latin typeface="Calibri"/>
                <a:ea typeface="Calibri"/>
                <a:cs typeface="Calibri"/>
                <a:sym typeface="Calibri"/>
              </a:rPr>
              <a:t>Selbsteinschätzungstest</a:t>
            </a:r>
            <a:endParaRPr b="0" i="0" sz="1400" u="none" cap="none" strike="noStrike">
              <a:solidFill>
                <a:srgbClr val="000000"/>
              </a:solidFill>
              <a:latin typeface="Arial"/>
              <a:ea typeface="Arial"/>
              <a:cs typeface="Arial"/>
              <a:sym typeface="Arial"/>
            </a:endParaRPr>
          </a:p>
        </p:txBody>
      </p:sp>
      <p:sp>
        <p:nvSpPr>
          <p:cNvPr id="472" name="Google Shape;472;p23"/>
          <p:cNvSpPr txBox="1"/>
          <p:nvPr/>
        </p:nvSpPr>
        <p:spPr>
          <a:xfrm>
            <a:off x="1447800" y="3009900"/>
            <a:ext cx="5029200" cy="5693826"/>
          </a:xfrm>
          <a:prstGeom prst="rect">
            <a:avLst/>
          </a:prstGeom>
          <a:noFill/>
          <a:ln>
            <a:noFill/>
          </a:ln>
        </p:spPr>
        <p:txBody>
          <a:bodyPr anchorCtr="0" anchor="t" bIns="45700" lIns="91425" spcFirstLastPara="1" rIns="91425" wrap="square" tIns="45700">
            <a:spAutoFit/>
          </a:bodyPr>
          <a:lstStyle/>
          <a:p>
            <a:pPr indent="-514350" lvl="0" marL="514350" marR="0" rtl="0" algn="l">
              <a:lnSpc>
                <a:spcPct val="100000"/>
              </a:lnSpc>
              <a:spcBef>
                <a:spcPts val="0"/>
              </a:spcBef>
              <a:spcAft>
                <a:spcPts val="0"/>
              </a:spcAft>
              <a:buClr>
                <a:srgbClr val="238791"/>
              </a:buClr>
              <a:buSzPts val="2800"/>
              <a:buFont typeface="Calibri"/>
              <a:buAutoNum type="arabicPeriod"/>
            </a:pPr>
            <a:r>
              <a:rPr b="1" i="0" lang="de" sz="2800" u="none" cap="none" strike="noStrike">
                <a:solidFill>
                  <a:srgbClr val="238791"/>
                </a:solidFill>
                <a:latin typeface="Calibri"/>
                <a:ea typeface="Calibri"/>
                <a:cs typeface="Calibri"/>
                <a:sym typeface="Calibri"/>
              </a:rPr>
              <a:t>Typische Text Mining Aufgaben sind __________:</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t/>
            </a:r>
            <a:endParaRPr b="1" i="0" sz="2800" u="none" cap="none" strike="noStrike">
              <a:solidFill>
                <a:srgbClr val="23879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800"/>
              <a:buFont typeface="Arial"/>
              <a:buNone/>
            </a:pPr>
            <a:r>
              <a:t/>
            </a:r>
            <a:endParaRPr b="1" i="0" sz="2800" u="none" cap="none" strike="noStrike">
              <a:solidFill>
                <a:srgbClr val="238791"/>
              </a:solidFill>
              <a:latin typeface="Calibri"/>
              <a:ea typeface="Calibri"/>
              <a:cs typeface="Calibri"/>
              <a:sym typeface="Calibri"/>
            </a:endParaRPr>
          </a:p>
          <a:p>
            <a:pPr indent="-342900" lvl="0" marL="342900" marR="0" rtl="0" algn="l">
              <a:lnSpc>
                <a:spcPct val="100000"/>
              </a:lnSpc>
              <a:spcBef>
                <a:spcPts val="0"/>
              </a:spcBef>
              <a:spcAft>
                <a:spcPts val="0"/>
              </a:spcAft>
              <a:buClr>
                <a:schemeClr val="dk1"/>
              </a:buClr>
              <a:buSzPts val="2800"/>
              <a:buFont typeface="Noto Sans Symbols"/>
              <a:buChar char="❑"/>
            </a:pPr>
            <a:r>
              <a:rPr b="0" i="0" lang="de" sz="2800" u="none" cap="none" strike="noStrike">
                <a:solidFill>
                  <a:schemeClr val="dk1"/>
                </a:solidFill>
                <a:latin typeface="Calibri"/>
                <a:ea typeface="Calibri"/>
                <a:cs typeface="Calibri"/>
                <a:sym typeface="Calibri"/>
              </a:rPr>
              <a:t>A Textkategorisierung</a:t>
            </a:r>
            <a:endParaRPr b="0" i="0" sz="1400" u="none" cap="none" strike="noStrike">
              <a:solidFill>
                <a:schemeClr val="dk1"/>
              </a:solidFill>
              <a:latin typeface="Arial"/>
              <a:ea typeface="Arial"/>
              <a:cs typeface="Arial"/>
              <a:sym typeface="Arial"/>
            </a:endParaRPr>
          </a:p>
          <a:p>
            <a:pPr indent="-165100" lvl="0" marL="342900" marR="0" rtl="0" algn="l">
              <a:lnSpc>
                <a:spcPct val="100000"/>
              </a:lnSpc>
              <a:spcBef>
                <a:spcPts val="0"/>
              </a:spcBef>
              <a:spcAft>
                <a:spcPts val="0"/>
              </a:spcAft>
              <a:buClr>
                <a:schemeClr val="dk1"/>
              </a:buClr>
              <a:buSzPts val="2800"/>
              <a:buFont typeface="Noto Sans Symbols"/>
              <a:buNone/>
            </a:pPr>
            <a:r>
              <a:t/>
            </a:r>
            <a:endParaRPr b="0" i="0" sz="2800" u="none" cap="none" strike="noStrike">
              <a:solidFill>
                <a:schemeClr val="dk1"/>
              </a:solidFill>
              <a:latin typeface="Calibri"/>
              <a:ea typeface="Calibri"/>
              <a:cs typeface="Calibri"/>
              <a:sym typeface="Calibri"/>
            </a:endParaRPr>
          </a:p>
          <a:p>
            <a:pPr indent="-342900" lvl="0" marL="342900" marR="0" rtl="0" algn="l">
              <a:lnSpc>
                <a:spcPct val="100000"/>
              </a:lnSpc>
              <a:spcBef>
                <a:spcPts val="0"/>
              </a:spcBef>
              <a:spcAft>
                <a:spcPts val="0"/>
              </a:spcAft>
              <a:buClr>
                <a:schemeClr val="dk1"/>
              </a:buClr>
              <a:buSzPts val="2800"/>
              <a:buFont typeface="Noto Sans Symbols"/>
              <a:buChar char="❑"/>
            </a:pPr>
            <a:r>
              <a:rPr b="0" i="0" lang="de" sz="2800" u="none" cap="none" strike="noStrike">
                <a:solidFill>
                  <a:schemeClr val="dk1"/>
                </a:solidFill>
                <a:latin typeface="Calibri"/>
                <a:ea typeface="Calibri"/>
                <a:cs typeface="Calibri"/>
                <a:sym typeface="Calibri"/>
              </a:rPr>
              <a:t>B Text-Clustering</a:t>
            </a:r>
            <a:endParaRPr b="0" i="0" sz="1400" u="none" cap="none" strike="noStrike">
              <a:solidFill>
                <a:schemeClr val="dk1"/>
              </a:solidFill>
              <a:latin typeface="Arial"/>
              <a:ea typeface="Arial"/>
              <a:cs typeface="Arial"/>
              <a:sym typeface="Arial"/>
            </a:endParaRPr>
          </a:p>
          <a:p>
            <a:pPr indent="-165100" lvl="0" marL="342900" marR="0" rtl="0" algn="l">
              <a:lnSpc>
                <a:spcPct val="100000"/>
              </a:lnSpc>
              <a:spcBef>
                <a:spcPts val="0"/>
              </a:spcBef>
              <a:spcAft>
                <a:spcPts val="0"/>
              </a:spcAft>
              <a:buClr>
                <a:schemeClr val="dk1"/>
              </a:buClr>
              <a:buSzPts val="2800"/>
              <a:buFont typeface="Noto Sans Symbols"/>
              <a:buNone/>
            </a:pPr>
            <a:r>
              <a:t/>
            </a:r>
            <a:endParaRPr b="0" i="0" sz="2800" u="none" cap="none" strike="noStrike">
              <a:solidFill>
                <a:schemeClr val="dk1"/>
              </a:solidFill>
              <a:latin typeface="Calibri"/>
              <a:ea typeface="Calibri"/>
              <a:cs typeface="Calibri"/>
              <a:sym typeface="Calibri"/>
            </a:endParaRPr>
          </a:p>
          <a:p>
            <a:pPr indent="-342900" lvl="0" marL="342900" marR="0" rtl="0" algn="l">
              <a:lnSpc>
                <a:spcPct val="100000"/>
              </a:lnSpc>
              <a:spcBef>
                <a:spcPts val="0"/>
              </a:spcBef>
              <a:spcAft>
                <a:spcPts val="0"/>
              </a:spcAft>
              <a:buClr>
                <a:schemeClr val="dk1"/>
              </a:buClr>
              <a:buSzPts val="2800"/>
              <a:buFont typeface="Noto Sans Symbols"/>
              <a:buChar char="❑"/>
            </a:pPr>
            <a:r>
              <a:rPr b="0" i="0" lang="de" sz="2800" u="none" cap="none" strike="noStrike">
                <a:solidFill>
                  <a:schemeClr val="dk1"/>
                </a:solidFill>
                <a:latin typeface="Calibri"/>
                <a:ea typeface="Calibri"/>
                <a:cs typeface="Calibri"/>
                <a:sym typeface="Calibri"/>
              </a:rPr>
              <a:t>C Modellierung von Entitätsbeziehungen</a:t>
            </a:r>
            <a:endParaRPr b="0" i="0" sz="1400" u="none" cap="none" strike="noStrike">
              <a:solidFill>
                <a:schemeClr val="dk1"/>
              </a:solidFill>
              <a:latin typeface="Arial"/>
              <a:ea typeface="Arial"/>
              <a:cs typeface="Arial"/>
              <a:sym typeface="Arial"/>
            </a:endParaRPr>
          </a:p>
          <a:p>
            <a:pPr indent="-165100" lvl="0" marL="342900" marR="0" rtl="0" algn="l">
              <a:lnSpc>
                <a:spcPct val="100000"/>
              </a:lnSpc>
              <a:spcBef>
                <a:spcPts val="0"/>
              </a:spcBef>
              <a:spcAft>
                <a:spcPts val="0"/>
              </a:spcAft>
              <a:buClr>
                <a:schemeClr val="dk1"/>
              </a:buClr>
              <a:buSzPts val="2800"/>
              <a:buFont typeface="Noto Sans Symbols"/>
              <a:buNone/>
            </a:pPr>
            <a:r>
              <a:t/>
            </a:r>
            <a:endParaRPr b="0" i="0" sz="2800" u="none" cap="none" strike="noStrike">
              <a:solidFill>
                <a:schemeClr val="dk1"/>
              </a:solidFill>
              <a:latin typeface="Calibri"/>
              <a:ea typeface="Calibri"/>
              <a:cs typeface="Calibri"/>
              <a:sym typeface="Calibri"/>
            </a:endParaRPr>
          </a:p>
          <a:p>
            <a:pPr indent="-342900" lvl="0" marL="342900" marR="0" rtl="0" algn="l">
              <a:lnSpc>
                <a:spcPct val="100000"/>
              </a:lnSpc>
              <a:spcBef>
                <a:spcPts val="0"/>
              </a:spcBef>
              <a:spcAft>
                <a:spcPts val="0"/>
              </a:spcAft>
              <a:buClr>
                <a:schemeClr val="dk1"/>
              </a:buClr>
              <a:buSzPts val="2800"/>
              <a:buFont typeface="Noto Sans Symbols"/>
              <a:buChar char="❑"/>
            </a:pPr>
            <a:r>
              <a:rPr b="0" i="0" lang="de" sz="2800" u="none" cap="none" strike="noStrike">
                <a:solidFill>
                  <a:schemeClr val="dk1"/>
                </a:solidFill>
                <a:latin typeface="Calibri"/>
                <a:ea typeface="Calibri"/>
                <a:cs typeface="Calibri"/>
                <a:sym typeface="Calibri"/>
              </a:rPr>
              <a:t>D Alle oben genannten</a:t>
            </a:r>
            <a:endParaRPr b="0" i="0" sz="2400" u="none" cap="none" strike="noStrike">
              <a:solidFill>
                <a:schemeClr val="dk1"/>
              </a:solidFill>
              <a:latin typeface="Calibri"/>
              <a:ea typeface="Calibri"/>
              <a:cs typeface="Calibri"/>
              <a:sym typeface="Calibri"/>
            </a:endParaRPr>
          </a:p>
        </p:txBody>
      </p:sp>
      <p:sp>
        <p:nvSpPr>
          <p:cNvPr id="473" name="Google Shape;473;p23"/>
          <p:cNvSpPr txBox="1"/>
          <p:nvPr/>
        </p:nvSpPr>
        <p:spPr>
          <a:xfrm>
            <a:off x="7015766" y="3009900"/>
            <a:ext cx="4871400" cy="5202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de" sz="2800" u="none" cap="none" strike="noStrike">
                <a:solidFill>
                  <a:srgbClr val="1E737C"/>
                </a:solidFill>
                <a:latin typeface="Calibri"/>
                <a:ea typeface="Calibri"/>
                <a:cs typeface="Calibri"/>
                <a:sym typeface="Calibri"/>
              </a:rPr>
              <a:t>2. Ist “Stemming” der Prozess des Trennens der Präfixe und Suffixe von Wörtern, um die Wurzelwortform und -bedeutung abzuleiten?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t/>
            </a:r>
            <a:endParaRPr b="1" i="0" sz="2800" u="none" cap="none" strike="noStrike">
              <a:solidFill>
                <a:srgbClr val="1E737C"/>
              </a:solidFill>
              <a:latin typeface="Calibri"/>
              <a:ea typeface="Calibri"/>
              <a:cs typeface="Calibri"/>
              <a:sym typeface="Calibri"/>
            </a:endParaRPr>
          </a:p>
          <a:p>
            <a:pPr indent="-342900" lvl="0" marL="342900" marR="0" rtl="0" algn="l">
              <a:lnSpc>
                <a:spcPct val="100000"/>
              </a:lnSpc>
              <a:spcBef>
                <a:spcPts val="0"/>
              </a:spcBef>
              <a:spcAft>
                <a:spcPts val="0"/>
              </a:spcAft>
              <a:buClr>
                <a:schemeClr val="dk1"/>
              </a:buClr>
              <a:buSzPts val="2800"/>
              <a:buFont typeface="Noto Sans Symbols"/>
              <a:buChar char="❑"/>
            </a:pPr>
            <a:r>
              <a:rPr b="0" i="0" lang="de" sz="2800" u="none" cap="none" strike="noStrike">
                <a:solidFill>
                  <a:schemeClr val="dk1"/>
                </a:solidFill>
                <a:latin typeface="Calibri"/>
                <a:ea typeface="Calibri"/>
                <a:cs typeface="Calibri"/>
                <a:sym typeface="Calibri"/>
              </a:rPr>
              <a:t>A WAHR</a:t>
            </a:r>
            <a:endParaRPr b="0" i="0" sz="1400" u="none" cap="none" strike="noStrike">
              <a:solidFill>
                <a:srgbClr val="000000"/>
              </a:solidFill>
              <a:latin typeface="Arial"/>
              <a:ea typeface="Arial"/>
              <a:cs typeface="Arial"/>
              <a:sym typeface="Arial"/>
            </a:endParaRPr>
          </a:p>
          <a:p>
            <a:pPr indent="-165100" lvl="0" marL="342900" marR="0" rtl="0" algn="l">
              <a:lnSpc>
                <a:spcPct val="100000"/>
              </a:lnSpc>
              <a:spcBef>
                <a:spcPts val="0"/>
              </a:spcBef>
              <a:spcAft>
                <a:spcPts val="0"/>
              </a:spcAft>
              <a:buClr>
                <a:schemeClr val="dk1"/>
              </a:buClr>
              <a:buSzPts val="2800"/>
              <a:buFont typeface="Noto Sans Symbols"/>
              <a:buNone/>
            </a:pPr>
            <a:r>
              <a:t/>
            </a:r>
            <a:endParaRPr b="0" i="0" sz="2800" u="none" cap="none" strike="noStrike">
              <a:solidFill>
                <a:schemeClr val="dk1"/>
              </a:solidFill>
              <a:latin typeface="Calibri"/>
              <a:ea typeface="Calibri"/>
              <a:cs typeface="Calibri"/>
              <a:sym typeface="Calibri"/>
            </a:endParaRPr>
          </a:p>
          <a:p>
            <a:pPr indent="-342900" lvl="0" marL="342900" marR="0" rtl="0" algn="l">
              <a:lnSpc>
                <a:spcPct val="100000"/>
              </a:lnSpc>
              <a:spcBef>
                <a:spcPts val="0"/>
              </a:spcBef>
              <a:spcAft>
                <a:spcPts val="0"/>
              </a:spcAft>
              <a:buClr>
                <a:schemeClr val="dk1"/>
              </a:buClr>
              <a:buSzPts val="2800"/>
              <a:buFont typeface="Noto Sans Symbols"/>
              <a:buChar char="❑"/>
            </a:pPr>
            <a:r>
              <a:rPr b="0" i="0" lang="de" sz="2800" u="none" cap="none" strike="noStrike">
                <a:solidFill>
                  <a:schemeClr val="dk1"/>
                </a:solidFill>
                <a:latin typeface="Calibri"/>
                <a:ea typeface="Calibri"/>
                <a:cs typeface="Calibri"/>
                <a:sym typeface="Calibri"/>
              </a:rPr>
              <a:t>B FALSCH</a:t>
            </a:r>
            <a:endParaRPr b="0" i="0" sz="1400" u="none" cap="none" strike="noStrike">
              <a:solidFill>
                <a:srgbClr val="000000"/>
              </a:solidFill>
              <a:latin typeface="Arial"/>
              <a:ea typeface="Arial"/>
              <a:cs typeface="Arial"/>
              <a:sym typeface="Arial"/>
            </a:endParaRPr>
          </a:p>
          <a:p>
            <a:pPr indent="-165100" lvl="0" marL="342900" marR="0" rtl="0" algn="l">
              <a:lnSpc>
                <a:spcPct val="100000"/>
              </a:lnSpc>
              <a:spcBef>
                <a:spcPts val="0"/>
              </a:spcBef>
              <a:spcAft>
                <a:spcPts val="0"/>
              </a:spcAft>
              <a:buClr>
                <a:schemeClr val="dk1"/>
              </a:buClr>
              <a:buSzPts val="2800"/>
              <a:buFont typeface="Noto Sans Symbols"/>
              <a:buNone/>
            </a:pPr>
            <a:r>
              <a:t/>
            </a:r>
            <a:endParaRPr b="0" i="0" sz="2800" u="none" cap="none" strike="noStrike">
              <a:solidFill>
                <a:schemeClr val="dk1"/>
              </a:solidFill>
              <a:latin typeface="Calibri"/>
              <a:ea typeface="Calibri"/>
              <a:cs typeface="Calibri"/>
              <a:sym typeface="Calibri"/>
            </a:endParaRPr>
          </a:p>
          <a:p>
            <a:pPr indent="-342900" lvl="0" marL="342900" marR="0" rtl="0" algn="l">
              <a:lnSpc>
                <a:spcPct val="100000"/>
              </a:lnSpc>
              <a:spcBef>
                <a:spcPts val="0"/>
              </a:spcBef>
              <a:spcAft>
                <a:spcPts val="0"/>
              </a:spcAft>
              <a:buClr>
                <a:schemeClr val="dk1"/>
              </a:buClr>
              <a:buSzPts val="2800"/>
              <a:buFont typeface="Noto Sans Symbols"/>
              <a:buChar char="❑"/>
            </a:pPr>
            <a:r>
              <a:rPr b="0" i="0" lang="de" sz="2800" u="none" cap="none" strike="noStrike">
                <a:solidFill>
                  <a:schemeClr val="dk1"/>
                </a:solidFill>
                <a:latin typeface="Calibri"/>
                <a:ea typeface="Calibri"/>
                <a:cs typeface="Calibri"/>
                <a:sym typeface="Calibri"/>
              </a:rPr>
              <a:t>C WAHR oder FALSCH</a:t>
            </a:r>
            <a:endParaRPr b="0" i="0" sz="1400" u="none" cap="none" strike="noStrike">
              <a:solidFill>
                <a:srgbClr val="000000"/>
              </a:solidFill>
              <a:latin typeface="Arial"/>
              <a:ea typeface="Arial"/>
              <a:cs typeface="Arial"/>
              <a:sym typeface="Arial"/>
            </a:endParaRPr>
          </a:p>
          <a:p>
            <a:pPr indent="-190500" lvl="0" marL="34290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chemeClr val="dk1"/>
              </a:solidFill>
              <a:latin typeface="Calibri"/>
              <a:ea typeface="Calibri"/>
              <a:cs typeface="Calibri"/>
              <a:sym typeface="Calibri"/>
            </a:endParaRPr>
          </a:p>
        </p:txBody>
      </p:sp>
      <p:sp>
        <p:nvSpPr>
          <p:cNvPr id="474" name="Google Shape;474;p23"/>
          <p:cNvSpPr txBox="1"/>
          <p:nvPr/>
        </p:nvSpPr>
        <p:spPr>
          <a:xfrm>
            <a:off x="12420600" y="3009900"/>
            <a:ext cx="4343400" cy="5695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de" sz="2800" u="none" cap="none" strike="noStrike">
                <a:solidFill>
                  <a:srgbClr val="1E737C"/>
                </a:solidFill>
                <a:latin typeface="Calibri"/>
                <a:ea typeface="Calibri"/>
                <a:cs typeface="Calibri"/>
                <a:sym typeface="Calibri"/>
              </a:rPr>
              <a:t>3. Welche der folgenden Worteinbettungen kann für ein bestimmtes Thema im NLP individuell trainiert werden?</a:t>
            </a:r>
            <a:endParaRPr b="1" i="0" sz="2800" u="none" cap="none" strike="noStrike">
              <a:solidFill>
                <a:srgbClr val="1E737C"/>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800"/>
              <a:buFont typeface="Arial"/>
              <a:buNone/>
            </a:pPr>
            <a:r>
              <a:t/>
            </a:r>
            <a:endParaRPr b="1" i="0" sz="2800" u="none" cap="none" strike="noStrike">
              <a:solidFill>
                <a:srgbClr val="1E737C"/>
              </a:solidFill>
              <a:latin typeface="Calibri"/>
              <a:ea typeface="Calibri"/>
              <a:cs typeface="Calibri"/>
              <a:sym typeface="Calibri"/>
            </a:endParaRPr>
          </a:p>
          <a:p>
            <a:pPr indent="-342900" lvl="0" marL="342900" marR="0" rtl="0" algn="l">
              <a:lnSpc>
                <a:spcPct val="100000"/>
              </a:lnSpc>
              <a:spcBef>
                <a:spcPts val="0"/>
              </a:spcBef>
              <a:spcAft>
                <a:spcPts val="0"/>
              </a:spcAft>
              <a:buClr>
                <a:schemeClr val="dk1"/>
              </a:buClr>
              <a:buSzPts val="2800"/>
              <a:buFont typeface="Noto Sans Symbols"/>
              <a:buChar char="❑"/>
            </a:pPr>
            <a:r>
              <a:rPr b="0" i="0" lang="de" sz="2800" u="none" cap="none" strike="noStrike">
                <a:solidFill>
                  <a:schemeClr val="dk1"/>
                </a:solidFill>
                <a:latin typeface="Calibri"/>
                <a:ea typeface="Calibri"/>
                <a:cs typeface="Calibri"/>
                <a:sym typeface="Calibri"/>
              </a:rPr>
              <a:t>A Word2Vec</a:t>
            </a:r>
            <a:endParaRPr b="0" i="0" sz="1400" u="none" cap="none" strike="noStrike">
              <a:solidFill>
                <a:srgbClr val="000000"/>
              </a:solidFill>
              <a:latin typeface="Arial"/>
              <a:ea typeface="Arial"/>
              <a:cs typeface="Arial"/>
              <a:sym typeface="Arial"/>
            </a:endParaRPr>
          </a:p>
          <a:p>
            <a:pPr indent="-165100" lvl="0" marL="342900" marR="0" rtl="0" algn="l">
              <a:lnSpc>
                <a:spcPct val="100000"/>
              </a:lnSpc>
              <a:spcBef>
                <a:spcPts val="0"/>
              </a:spcBef>
              <a:spcAft>
                <a:spcPts val="0"/>
              </a:spcAft>
              <a:buClr>
                <a:schemeClr val="dk1"/>
              </a:buClr>
              <a:buSzPts val="2800"/>
              <a:buFont typeface="Noto Sans Symbols"/>
              <a:buNone/>
            </a:pPr>
            <a:r>
              <a:t/>
            </a:r>
            <a:endParaRPr b="0" i="0" sz="2800" u="none" cap="none" strike="noStrike">
              <a:solidFill>
                <a:schemeClr val="dk1"/>
              </a:solidFill>
              <a:latin typeface="Calibri"/>
              <a:ea typeface="Calibri"/>
              <a:cs typeface="Calibri"/>
              <a:sym typeface="Calibri"/>
            </a:endParaRPr>
          </a:p>
          <a:p>
            <a:pPr indent="-342900" lvl="0" marL="342900" marR="0" rtl="0" algn="l">
              <a:lnSpc>
                <a:spcPct val="100000"/>
              </a:lnSpc>
              <a:spcBef>
                <a:spcPts val="0"/>
              </a:spcBef>
              <a:spcAft>
                <a:spcPts val="0"/>
              </a:spcAft>
              <a:buClr>
                <a:schemeClr val="dk1"/>
              </a:buClr>
              <a:buSzPts val="2800"/>
              <a:buFont typeface="Noto Sans Symbols"/>
              <a:buChar char="❑"/>
            </a:pPr>
            <a:r>
              <a:rPr b="0" i="0" lang="de" sz="2800" u="none" cap="none" strike="noStrike">
                <a:solidFill>
                  <a:schemeClr val="dk1"/>
                </a:solidFill>
                <a:latin typeface="Calibri"/>
                <a:ea typeface="Calibri"/>
                <a:cs typeface="Calibri"/>
                <a:sym typeface="Calibri"/>
              </a:rPr>
              <a:t>B BERT</a:t>
            </a:r>
            <a:endParaRPr b="0" i="0" sz="1400" u="none" cap="none" strike="noStrike">
              <a:solidFill>
                <a:srgbClr val="000000"/>
              </a:solidFill>
              <a:latin typeface="Arial"/>
              <a:ea typeface="Arial"/>
              <a:cs typeface="Arial"/>
              <a:sym typeface="Arial"/>
            </a:endParaRPr>
          </a:p>
          <a:p>
            <a:pPr indent="-165100" lvl="0" marL="342900" marR="0" rtl="0" algn="l">
              <a:lnSpc>
                <a:spcPct val="100000"/>
              </a:lnSpc>
              <a:spcBef>
                <a:spcPts val="0"/>
              </a:spcBef>
              <a:spcAft>
                <a:spcPts val="0"/>
              </a:spcAft>
              <a:buClr>
                <a:schemeClr val="dk1"/>
              </a:buClr>
              <a:buSzPts val="2800"/>
              <a:buFont typeface="Noto Sans Symbols"/>
              <a:buNone/>
            </a:pPr>
            <a:r>
              <a:t/>
            </a:r>
            <a:endParaRPr b="0" i="0" sz="2800" u="none" cap="none" strike="noStrike">
              <a:solidFill>
                <a:schemeClr val="dk1"/>
              </a:solidFill>
              <a:latin typeface="Calibri"/>
              <a:ea typeface="Calibri"/>
              <a:cs typeface="Calibri"/>
              <a:sym typeface="Calibri"/>
            </a:endParaRPr>
          </a:p>
          <a:p>
            <a:pPr indent="-342900" lvl="0" marL="342900" marR="0" rtl="0" algn="l">
              <a:lnSpc>
                <a:spcPct val="100000"/>
              </a:lnSpc>
              <a:spcBef>
                <a:spcPts val="0"/>
              </a:spcBef>
              <a:spcAft>
                <a:spcPts val="0"/>
              </a:spcAft>
              <a:buClr>
                <a:schemeClr val="dk1"/>
              </a:buClr>
              <a:buSzPts val="2800"/>
              <a:buFont typeface="Noto Sans Symbols"/>
              <a:buChar char="❑"/>
            </a:pPr>
            <a:r>
              <a:rPr b="0" i="0" lang="de" sz="2800" u="none" cap="none" strike="noStrike">
                <a:solidFill>
                  <a:schemeClr val="dk1"/>
                </a:solidFill>
                <a:latin typeface="Calibri"/>
                <a:ea typeface="Calibri"/>
                <a:cs typeface="Calibri"/>
                <a:sym typeface="Calibri"/>
              </a:rPr>
              <a:t>C GloVe</a:t>
            </a:r>
            <a:endParaRPr b="0" i="0" sz="2800" u="none" cap="none" strike="noStrike">
              <a:solidFill>
                <a:schemeClr val="dk1"/>
              </a:solidFill>
              <a:latin typeface="Calibri"/>
              <a:ea typeface="Calibri"/>
              <a:cs typeface="Calibri"/>
              <a:sym typeface="Calibri"/>
            </a:endParaRPr>
          </a:p>
          <a:p>
            <a:pPr indent="-165100" lvl="0" marL="342900" marR="0" rtl="0" algn="l">
              <a:lnSpc>
                <a:spcPct val="100000"/>
              </a:lnSpc>
              <a:spcBef>
                <a:spcPts val="0"/>
              </a:spcBef>
              <a:spcAft>
                <a:spcPts val="0"/>
              </a:spcAft>
              <a:buClr>
                <a:schemeClr val="dk1"/>
              </a:buClr>
              <a:buSzPts val="2800"/>
              <a:buFont typeface="Noto Sans Symbols"/>
              <a:buNone/>
            </a:pPr>
            <a:r>
              <a:t/>
            </a:r>
            <a:endParaRPr b="0" i="0" sz="2800" u="none" cap="none" strike="noStrike">
              <a:solidFill>
                <a:schemeClr val="dk1"/>
              </a:solidFill>
              <a:latin typeface="Calibri"/>
              <a:ea typeface="Calibri"/>
              <a:cs typeface="Calibri"/>
              <a:sym typeface="Calibri"/>
            </a:endParaRPr>
          </a:p>
          <a:p>
            <a:pPr indent="-342900" lvl="0" marL="342900" marR="0" rtl="0" algn="l">
              <a:lnSpc>
                <a:spcPct val="100000"/>
              </a:lnSpc>
              <a:spcBef>
                <a:spcPts val="0"/>
              </a:spcBef>
              <a:spcAft>
                <a:spcPts val="0"/>
              </a:spcAft>
              <a:buClr>
                <a:schemeClr val="dk1"/>
              </a:buClr>
              <a:buSzPts val="2800"/>
              <a:buFont typeface="Noto Sans Symbols"/>
              <a:buChar char="❑"/>
            </a:pPr>
            <a:r>
              <a:rPr b="0" i="0" lang="de" sz="2800" u="none" cap="none" strike="noStrike">
                <a:solidFill>
                  <a:schemeClr val="dk1"/>
                </a:solidFill>
                <a:latin typeface="Calibri"/>
                <a:ea typeface="Calibri"/>
                <a:cs typeface="Calibri"/>
                <a:sym typeface="Calibri"/>
              </a:rPr>
              <a:t>D Alle oben genannten</a:t>
            </a:r>
            <a:endParaRPr b="0" i="0" sz="2400" u="none" cap="none" strike="noStrike">
              <a:solidFill>
                <a:schemeClr val="dk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8" name="Shape 478"/>
        <p:cNvGrpSpPr/>
        <p:nvPr/>
      </p:nvGrpSpPr>
      <p:grpSpPr>
        <a:xfrm>
          <a:off x="0" y="0"/>
          <a:ext cx="0" cy="0"/>
          <a:chOff x="0" y="0"/>
          <a:chExt cx="0" cy="0"/>
        </a:xfrm>
      </p:grpSpPr>
      <p:sp>
        <p:nvSpPr>
          <p:cNvPr id="479" name="Google Shape;479;p24"/>
          <p:cNvSpPr txBox="1"/>
          <p:nvPr/>
        </p:nvSpPr>
        <p:spPr>
          <a:xfrm>
            <a:off x="1447800" y="1573291"/>
            <a:ext cx="8077200"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1" i="0" lang="de" sz="4000" u="none" cap="none" strike="noStrike">
                <a:solidFill>
                  <a:srgbClr val="E7686A"/>
                </a:solidFill>
                <a:latin typeface="Calibri"/>
                <a:ea typeface="Calibri"/>
                <a:cs typeface="Calibri"/>
                <a:sym typeface="Calibri"/>
              </a:rPr>
              <a:t>Selbsteinschätzungstest : Antworten</a:t>
            </a:r>
            <a:endParaRPr b="1" i="0" sz="4000" u="none" cap="none" strike="noStrike">
              <a:solidFill>
                <a:srgbClr val="E7686A"/>
              </a:solidFill>
              <a:latin typeface="Calibri"/>
              <a:ea typeface="Calibri"/>
              <a:cs typeface="Calibri"/>
              <a:sym typeface="Calibri"/>
            </a:endParaRPr>
          </a:p>
        </p:txBody>
      </p:sp>
      <p:sp>
        <p:nvSpPr>
          <p:cNvPr id="480" name="Google Shape;480;p24"/>
          <p:cNvSpPr txBox="1"/>
          <p:nvPr/>
        </p:nvSpPr>
        <p:spPr>
          <a:xfrm>
            <a:off x="1447800" y="3009900"/>
            <a:ext cx="5029200" cy="5695200"/>
          </a:xfrm>
          <a:prstGeom prst="rect">
            <a:avLst/>
          </a:prstGeom>
          <a:noFill/>
          <a:ln>
            <a:noFill/>
          </a:ln>
        </p:spPr>
        <p:txBody>
          <a:bodyPr anchorCtr="0" anchor="t" bIns="45700" lIns="91425" spcFirstLastPara="1" rIns="91425" wrap="square" tIns="45700">
            <a:spAutoFit/>
          </a:bodyPr>
          <a:lstStyle/>
          <a:p>
            <a:pPr indent="-514350" lvl="0" marL="514350" marR="0" rtl="0" algn="l">
              <a:lnSpc>
                <a:spcPct val="100000"/>
              </a:lnSpc>
              <a:spcBef>
                <a:spcPts val="0"/>
              </a:spcBef>
              <a:spcAft>
                <a:spcPts val="0"/>
              </a:spcAft>
              <a:buClr>
                <a:srgbClr val="238791"/>
              </a:buClr>
              <a:buSzPts val="2800"/>
              <a:buFont typeface="Calibri"/>
              <a:buAutoNum type="arabicPeriod"/>
            </a:pPr>
            <a:r>
              <a:rPr b="1" i="0" lang="de" sz="2800" u="none" cap="none" strike="noStrike">
                <a:solidFill>
                  <a:srgbClr val="238791"/>
                </a:solidFill>
                <a:latin typeface="Calibri"/>
                <a:ea typeface="Calibri"/>
                <a:cs typeface="Calibri"/>
                <a:sym typeface="Calibri"/>
              </a:rPr>
              <a:t>Typische Text Mining Aufgaben sind __________:</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t/>
            </a:r>
            <a:endParaRPr b="1" i="0" sz="2800" u="none" cap="none" strike="noStrike">
              <a:solidFill>
                <a:srgbClr val="23879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800"/>
              <a:buFont typeface="Arial"/>
              <a:buNone/>
            </a:pPr>
            <a:r>
              <a:t/>
            </a:r>
            <a:endParaRPr b="1" i="0" sz="2800" u="none" cap="none" strike="noStrike">
              <a:solidFill>
                <a:srgbClr val="238791"/>
              </a:solidFill>
              <a:latin typeface="Calibri"/>
              <a:ea typeface="Calibri"/>
              <a:cs typeface="Calibri"/>
              <a:sym typeface="Calibri"/>
            </a:endParaRPr>
          </a:p>
          <a:p>
            <a:pPr indent="-342900" lvl="0" marL="342900" marR="0" rtl="0" algn="l">
              <a:lnSpc>
                <a:spcPct val="100000"/>
              </a:lnSpc>
              <a:spcBef>
                <a:spcPts val="0"/>
              </a:spcBef>
              <a:spcAft>
                <a:spcPts val="0"/>
              </a:spcAft>
              <a:buClr>
                <a:schemeClr val="dk1"/>
              </a:buClr>
              <a:buSzPts val="2800"/>
              <a:buFont typeface="Noto Sans Symbols"/>
              <a:buChar char="❑"/>
            </a:pPr>
            <a:r>
              <a:rPr b="0" i="0" lang="de" sz="2800" u="none" cap="none" strike="noStrike">
                <a:solidFill>
                  <a:schemeClr val="dk1"/>
                </a:solidFill>
                <a:latin typeface="Calibri"/>
                <a:ea typeface="Calibri"/>
                <a:cs typeface="Calibri"/>
                <a:sym typeface="Calibri"/>
              </a:rPr>
              <a:t>A Textkategorisierung</a:t>
            </a:r>
            <a:endParaRPr b="0" i="0" sz="1400" u="none" cap="none" strike="noStrike">
              <a:solidFill>
                <a:schemeClr val="dk1"/>
              </a:solidFill>
              <a:latin typeface="Arial"/>
              <a:ea typeface="Arial"/>
              <a:cs typeface="Arial"/>
              <a:sym typeface="Arial"/>
            </a:endParaRPr>
          </a:p>
          <a:p>
            <a:pPr indent="-165100" lvl="0" marL="342900" marR="0" rtl="0" algn="l">
              <a:lnSpc>
                <a:spcPct val="100000"/>
              </a:lnSpc>
              <a:spcBef>
                <a:spcPts val="0"/>
              </a:spcBef>
              <a:spcAft>
                <a:spcPts val="0"/>
              </a:spcAft>
              <a:buClr>
                <a:schemeClr val="dk1"/>
              </a:buClr>
              <a:buSzPts val="2800"/>
              <a:buFont typeface="Noto Sans Symbols"/>
              <a:buNone/>
            </a:pPr>
            <a:r>
              <a:t/>
            </a:r>
            <a:endParaRPr b="0" i="0" sz="2800" u="none" cap="none" strike="noStrike">
              <a:solidFill>
                <a:schemeClr val="dk1"/>
              </a:solidFill>
              <a:latin typeface="Calibri"/>
              <a:ea typeface="Calibri"/>
              <a:cs typeface="Calibri"/>
              <a:sym typeface="Calibri"/>
            </a:endParaRPr>
          </a:p>
          <a:p>
            <a:pPr indent="-342900" lvl="0" marL="342900" marR="0" rtl="0" algn="l">
              <a:lnSpc>
                <a:spcPct val="100000"/>
              </a:lnSpc>
              <a:spcBef>
                <a:spcPts val="0"/>
              </a:spcBef>
              <a:spcAft>
                <a:spcPts val="0"/>
              </a:spcAft>
              <a:buClr>
                <a:schemeClr val="dk1"/>
              </a:buClr>
              <a:buSzPts val="2800"/>
              <a:buFont typeface="Noto Sans Symbols"/>
              <a:buChar char="❑"/>
            </a:pPr>
            <a:r>
              <a:rPr b="0" i="0" lang="de" sz="2800" u="none" cap="none" strike="noStrike">
                <a:solidFill>
                  <a:schemeClr val="dk1"/>
                </a:solidFill>
                <a:latin typeface="Calibri"/>
                <a:ea typeface="Calibri"/>
                <a:cs typeface="Calibri"/>
                <a:sym typeface="Calibri"/>
              </a:rPr>
              <a:t>B Text-Clustering</a:t>
            </a:r>
            <a:endParaRPr b="0" i="0" sz="1400" u="none" cap="none" strike="noStrike">
              <a:solidFill>
                <a:schemeClr val="dk1"/>
              </a:solidFill>
              <a:latin typeface="Arial"/>
              <a:ea typeface="Arial"/>
              <a:cs typeface="Arial"/>
              <a:sym typeface="Arial"/>
            </a:endParaRPr>
          </a:p>
          <a:p>
            <a:pPr indent="-165100" lvl="0" marL="342900" marR="0" rtl="0" algn="l">
              <a:lnSpc>
                <a:spcPct val="100000"/>
              </a:lnSpc>
              <a:spcBef>
                <a:spcPts val="0"/>
              </a:spcBef>
              <a:spcAft>
                <a:spcPts val="0"/>
              </a:spcAft>
              <a:buClr>
                <a:schemeClr val="dk1"/>
              </a:buClr>
              <a:buSzPts val="2800"/>
              <a:buFont typeface="Noto Sans Symbols"/>
              <a:buNone/>
            </a:pPr>
            <a:r>
              <a:t/>
            </a:r>
            <a:endParaRPr b="0" i="0" sz="2800" u="none" cap="none" strike="noStrike">
              <a:solidFill>
                <a:schemeClr val="dk1"/>
              </a:solidFill>
              <a:latin typeface="Calibri"/>
              <a:ea typeface="Calibri"/>
              <a:cs typeface="Calibri"/>
              <a:sym typeface="Calibri"/>
            </a:endParaRPr>
          </a:p>
          <a:p>
            <a:pPr indent="-342900" lvl="0" marL="342900" marR="0" rtl="0" algn="l">
              <a:lnSpc>
                <a:spcPct val="100000"/>
              </a:lnSpc>
              <a:spcBef>
                <a:spcPts val="0"/>
              </a:spcBef>
              <a:spcAft>
                <a:spcPts val="0"/>
              </a:spcAft>
              <a:buClr>
                <a:schemeClr val="dk1"/>
              </a:buClr>
              <a:buSzPts val="2800"/>
              <a:buFont typeface="Noto Sans Symbols"/>
              <a:buChar char="❑"/>
            </a:pPr>
            <a:r>
              <a:rPr b="0" i="0" lang="de" sz="2800" u="none" cap="none" strike="noStrike">
                <a:solidFill>
                  <a:schemeClr val="dk1"/>
                </a:solidFill>
                <a:latin typeface="Calibri"/>
                <a:ea typeface="Calibri"/>
                <a:cs typeface="Calibri"/>
                <a:sym typeface="Calibri"/>
              </a:rPr>
              <a:t>C Modellierung von Entitätsbeziehungen</a:t>
            </a:r>
            <a:endParaRPr b="0" i="0" sz="1400" u="none" cap="none" strike="noStrike">
              <a:solidFill>
                <a:schemeClr val="dk1"/>
              </a:solidFill>
              <a:latin typeface="Arial"/>
              <a:ea typeface="Arial"/>
              <a:cs typeface="Arial"/>
              <a:sym typeface="Arial"/>
            </a:endParaRPr>
          </a:p>
          <a:p>
            <a:pPr indent="-165100" lvl="0" marL="342900" marR="0" rtl="0" algn="l">
              <a:lnSpc>
                <a:spcPct val="100000"/>
              </a:lnSpc>
              <a:spcBef>
                <a:spcPts val="0"/>
              </a:spcBef>
              <a:spcAft>
                <a:spcPts val="0"/>
              </a:spcAft>
              <a:buClr>
                <a:schemeClr val="dk1"/>
              </a:buClr>
              <a:buSzPts val="2800"/>
              <a:buFont typeface="Noto Sans Symbols"/>
              <a:buNone/>
            </a:pPr>
            <a:r>
              <a:t/>
            </a:r>
            <a:endParaRPr b="0" i="0" sz="2800" u="none" cap="none" strike="noStrike">
              <a:solidFill>
                <a:schemeClr val="dk1"/>
              </a:solidFill>
              <a:latin typeface="Calibri"/>
              <a:ea typeface="Calibri"/>
              <a:cs typeface="Calibri"/>
              <a:sym typeface="Calibri"/>
            </a:endParaRPr>
          </a:p>
          <a:p>
            <a:pPr indent="-342900" lvl="0" marL="342900" marR="0" rtl="0" algn="l">
              <a:lnSpc>
                <a:spcPct val="100000"/>
              </a:lnSpc>
              <a:spcBef>
                <a:spcPts val="0"/>
              </a:spcBef>
              <a:spcAft>
                <a:spcPts val="0"/>
              </a:spcAft>
              <a:buClr>
                <a:srgbClr val="FF0000"/>
              </a:buClr>
              <a:buSzPts val="2800"/>
              <a:buFont typeface="Noto Sans Symbols"/>
              <a:buChar char="❑"/>
            </a:pPr>
            <a:r>
              <a:rPr b="0" i="0" lang="de" sz="2800" u="none" cap="none" strike="noStrike">
                <a:solidFill>
                  <a:srgbClr val="FF0000"/>
                </a:solidFill>
                <a:latin typeface="Calibri"/>
                <a:ea typeface="Calibri"/>
                <a:cs typeface="Calibri"/>
                <a:sym typeface="Calibri"/>
              </a:rPr>
              <a:t>D Alle oben genannten</a:t>
            </a:r>
            <a:endParaRPr b="0" i="0" sz="2400" u="none" cap="none" strike="noStrike">
              <a:solidFill>
                <a:srgbClr val="FF0000"/>
              </a:solidFill>
              <a:latin typeface="Calibri"/>
              <a:ea typeface="Calibri"/>
              <a:cs typeface="Calibri"/>
              <a:sym typeface="Calibri"/>
            </a:endParaRPr>
          </a:p>
        </p:txBody>
      </p:sp>
      <p:sp>
        <p:nvSpPr>
          <p:cNvPr id="481" name="Google Shape;481;p24"/>
          <p:cNvSpPr txBox="1"/>
          <p:nvPr/>
        </p:nvSpPr>
        <p:spPr>
          <a:xfrm>
            <a:off x="7015766" y="3009900"/>
            <a:ext cx="4871400" cy="5202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de" sz="2800" u="none" cap="none" strike="noStrike">
                <a:solidFill>
                  <a:srgbClr val="1E737C"/>
                </a:solidFill>
                <a:latin typeface="Calibri"/>
                <a:ea typeface="Calibri"/>
                <a:cs typeface="Calibri"/>
                <a:sym typeface="Calibri"/>
              </a:rPr>
              <a:t>2. Ist “Stemming” der Prozess des Trennens der Präfixe und Suffixe von Wörtern, um die Wurzelwortform und -bedeutung abzuleiten?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t/>
            </a:r>
            <a:endParaRPr b="1" i="0" sz="2800" u="none" cap="none" strike="noStrike">
              <a:solidFill>
                <a:srgbClr val="1E737C"/>
              </a:solidFill>
              <a:latin typeface="Calibri"/>
              <a:ea typeface="Calibri"/>
              <a:cs typeface="Calibri"/>
              <a:sym typeface="Calibri"/>
            </a:endParaRPr>
          </a:p>
          <a:p>
            <a:pPr indent="-342900" lvl="0" marL="342900" marR="0" rtl="0" algn="l">
              <a:lnSpc>
                <a:spcPct val="100000"/>
              </a:lnSpc>
              <a:spcBef>
                <a:spcPts val="0"/>
              </a:spcBef>
              <a:spcAft>
                <a:spcPts val="0"/>
              </a:spcAft>
              <a:buClr>
                <a:srgbClr val="FF0000"/>
              </a:buClr>
              <a:buSzPts val="2800"/>
              <a:buFont typeface="Noto Sans Symbols"/>
              <a:buChar char="❑"/>
            </a:pPr>
            <a:r>
              <a:rPr b="0" i="0" lang="de" sz="2800" u="none" cap="none" strike="noStrike">
                <a:solidFill>
                  <a:srgbClr val="FF0000"/>
                </a:solidFill>
                <a:latin typeface="Calibri"/>
                <a:ea typeface="Calibri"/>
                <a:cs typeface="Calibri"/>
                <a:sym typeface="Calibri"/>
              </a:rPr>
              <a:t>A WAHR</a:t>
            </a:r>
            <a:endParaRPr b="0" i="0" sz="1400" u="none" cap="none" strike="noStrike">
              <a:solidFill>
                <a:srgbClr val="000000"/>
              </a:solidFill>
              <a:latin typeface="Arial"/>
              <a:ea typeface="Arial"/>
              <a:cs typeface="Arial"/>
              <a:sym typeface="Arial"/>
            </a:endParaRPr>
          </a:p>
          <a:p>
            <a:pPr indent="-165100" lvl="0" marL="342900" marR="0" rtl="0" algn="l">
              <a:lnSpc>
                <a:spcPct val="100000"/>
              </a:lnSpc>
              <a:spcBef>
                <a:spcPts val="0"/>
              </a:spcBef>
              <a:spcAft>
                <a:spcPts val="0"/>
              </a:spcAft>
              <a:buClr>
                <a:schemeClr val="dk1"/>
              </a:buClr>
              <a:buSzPts val="2800"/>
              <a:buFont typeface="Noto Sans Symbols"/>
              <a:buNone/>
            </a:pPr>
            <a:r>
              <a:t/>
            </a:r>
            <a:endParaRPr b="0" i="0" sz="2800" u="none" cap="none" strike="noStrike">
              <a:solidFill>
                <a:schemeClr val="dk1"/>
              </a:solidFill>
              <a:latin typeface="Calibri"/>
              <a:ea typeface="Calibri"/>
              <a:cs typeface="Calibri"/>
              <a:sym typeface="Calibri"/>
            </a:endParaRPr>
          </a:p>
          <a:p>
            <a:pPr indent="-342900" lvl="0" marL="342900" marR="0" rtl="0" algn="l">
              <a:lnSpc>
                <a:spcPct val="100000"/>
              </a:lnSpc>
              <a:spcBef>
                <a:spcPts val="0"/>
              </a:spcBef>
              <a:spcAft>
                <a:spcPts val="0"/>
              </a:spcAft>
              <a:buClr>
                <a:schemeClr val="dk1"/>
              </a:buClr>
              <a:buSzPts val="2800"/>
              <a:buFont typeface="Noto Sans Symbols"/>
              <a:buChar char="❑"/>
            </a:pPr>
            <a:r>
              <a:rPr b="0" i="0" lang="de" sz="2800" u="none" cap="none" strike="noStrike">
                <a:solidFill>
                  <a:schemeClr val="dk1"/>
                </a:solidFill>
                <a:latin typeface="Calibri"/>
                <a:ea typeface="Calibri"/>
                <a:cs typeface="Calibri"/>
                <a:sym typeface="Calibri"/>
              </a:rPr>
              <a:t>B FALSCH</a:t>
            </a:r>
            <a:endParaRPr b="0" i="0" sz="1400" u="none" cap="none" strike="noStrike">
              <a:solidFill>
                <a:srgbClr val="000000"/>
              </a:solidFill>
              <a:latin typeface="Arial"/>
              <a:ea typeface="Arial"/>
              <a:cs typeface="Arial"/>
              <a:sym typeface="Arial"/>
            </a:endParaRPr>
          </a:p>
          <a:p>
            <a:pPr indent="-165100" lvl="0" marL="342900" marR="0" rtl="0" algn="l">
              <a:lnSpc>
                <a:spcPct val="100000"/>
              </a:lnSpc>
              <a:spcBef>
                <a:spcPts val="0"/>
              </a:spcBef>
              <a:spcAft>
                <a:spcPts val="0"/>
              </a:spcAft>
              <a:buClr>
                <a:schemeClr val="dk1"/>
              </a:buClr>
              <a:buSzPts val="2800"/>
              <a:buFont typeface="Noto Sans Symbols"/>
              <a:buNone/>
            </a:pPr>
            <a:r>
              <a:t/>
            </a:r>
            <a:endParaRPr b="0" i="0" sz="2800" u="none" cap="none" strike="noStrike">
              <a:solidFill>
                <a:schemeClr val="dk1"/>
              </a:solidFill>
              <a:latin typeface="Calibri"/>
              <a:ea typeface="Calibri"/>
              <a:cs typeface="Calibri"/>
              <a:sym typeface="Calibri"/>
            </a:endParaRPr>
          </a:p>
          <a:p>
            <a:pPr indent="-342900" lvl="0" marL="342900" marR="0" rtl="0" algn="l">
              <a:lnSpc>
                <a:spcPct val="100000"/>
              </a:lnSpc>
              <a:spcBef>
                <a:spcPts val="0"/>
              </a:spcBef>
              <a:spcAft>
                <a:spcPts val="0"/>
              </a:spcAft>
              <a:buClr>
                <a:schemeClr val="dk1"/>
              </a:buClr>
              <a:buSzPts val="2800"/>
              <a:buFont typeface="Noto Sans Symbols"/>
              <a:buChar char="❑"/>
            </a:pPr>
            <a:r>
              <a:rPr b="0" i="0" lang="de" sz="2800" u="none" cap="none" strike="noStrike">
                <a:solidFill>
                  <a:schemeClr val="dk1"/>
                </a:solidFill>
                <a:latin typeface="Calibri"/>
                <a:ea typeface="Calibri"/>
                <a:cs typeface="Calibri"/>
                <a:sym typeface="Calibri"/>
              </a:rPr>
              <a:t>C WAHR oder FALSCH</a:t>
            </a:r>
            <a:endParaRPr b="0" i="0" sz="1400" u="none" cap="none" strike="noStrike">
              <a:solidFill>
                <a:srgbClr val="000000"/>
              </a:solidFill>
              <a:latin typeface="Arial"/>
              <a:ea typeface="Arial"/>
              <a:cs typeface="Arial"/>
              <a:sym typeface="Arial"/>
            </a:endParaRPr>
          </a:p>
          <a:p>
            <a:pPr indent="-190500" lvl="0" marL="34290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chemeClr val="dk1"/>
              </a:solidFill>
              <a:latin typeface="Calibri"/>
              <a:ea typeface="Calibri"/>
              <a:cs typeface="Calibri"/>
              <a:sym typeface="Calibri"/>
            </a:endParaRPr>
          </a:p>
        </p:txBody>
      </p:sp>
      <p:sp>
        <p:nvSpPr>
          <p:cNvPr id="482" name="Google Shape;482;p24"/>
          <p:cNvSpPr txBox="1"/>
          <p:nvPr/>
        </p:nvSpPr>
        <p:spPr>
          <a:xfrm>
            <a:off x="12420600" y="3009900"/>
            <a:ext cx="4343400" cy="5695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de" sz="2800" u="none" cap="none" strike="noStrike">
                <a:solidFill>
                  <a:srgbClr val="1E737C"/>
                </a:solidFill>
                <a:latin typeface="Calibri"/>
                <a:ea typeface="Calibri"/>
                <a:cs typeface="Calibri"/>
                <a:sym typeface="Calibri"/>
              </a:rPr>
              <a:t>3. Welche der folgenden Worteinbettungen kann für ein bestimmtes Thema im NLP individuell trainiert werden?</a:t>
            </a:r>
            <a:endParaRPr b="1" i="0" sz="2800" u="none" cap="none" strike="noStrike">
              <a:solidFill>
                <a:srgbClr val="1E737C"/>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800"/>
              <a:buFont typeface="Arial"/>
              <a:buNone/>
            </a:pPr>
            <a:r>
              <a:t/>
            </a:r>
            <a:endParaRPr b="1" i="0" sz="2800" u="none" cap="none" strike="noStrike">
              <a:solidFill>
                <a:srgbClr val="1E737C"/>
              </a:solidFill>
              <a:latin typeface="Calibri"/>
              <a:ea typeface="Calibri"/>
              <a:cs typeface="Calibri"/>
              <a:sym typeface="Calibri"/>
            </a:endParaRPr>
          </a:p>
          <a:p>
            <a:pPr indent="-342900" lvl="0" marL="342900" marR="0" rtl="0" algn="l">
              <a:lnSpc>
                <a:spcPct val="100000"/>
              </a:lnSpc>
              <a:spcBef>
                <a:spcPts val="0"/>
              </a:spcBef>
              <a:spcAft>
                <a:spcPts val="0"/>
              </a:spcAft>
              <a:buClr>
                <a:schemeClr val="dk1"/>
              </a:buClr>
              <a:buSzPts val="2800"/>
              <a:buFont typeface="Noto Sans Symbols"/>
              <a:buChar char="❑"/>
            </a:pPr>
            <a:r>
              <a:rPr lang="de" sz="2800">
                <a:solidFill>
                  <a:schemeClr val="dk1"/>
                </a:solidFill>
                <a:latin typeface="Calibri"/>
                <a:ea typeface="Calibri"/>
                <a:cs typeface="Calibri"/>
                <a:sym typeface="Calibri"/>
              </a:rPr>
              <a:t>A</a:t>
            </a:r>
            <a:r>
              <a:rPr b="0" i="0" lang="de" sz="2800" u="none" cap="none" strike="noStrike">
                <a:solidFill>
                  <a:schemeClr val="dk1"/>
                </a:solidFill>
                <a:latin typeface="Calibri"/>
                <a:ea typeface="Calibri"/>
                <a:cs typeface="Calibri"/>
                <a:sym typeface="Calibri"/>
              </a:rPr>
              <a:t> Word2Vec</a:t>
            </a:r>
            <a:endParaRPr b="0" i="0" sz="1400" u="none" cap="none" strike="noStrike">
              <a:solidFill>
                <a:srgbClr val="000000"/>
              </a:solidFill>
              <a:latin typeface="Arial"/>
              <a:ea typeface="Arial"/>
              <a:cs typeface="Arial"/>
              <a:sym typeface="Arial"/>
            </a:endParaRPr>
          </a:p>
          <a:p>
            <a:pPr indent="-165100" lvl="0" marL="342900" marR="0" rtl="0" algn="l">
              <a:lnSpc>
                <a:spcPct val="100000"/>
              </a:lnSpc>
              <a:spcBef>
                <a:spcPts val="0"/>
              </a:spcBef>
              <a:spcAft>
                <a:spcPts val="0"/>
              </a:spcAft>
              <a:buClr>
                <a:schemeClr val="dk1"/>
              </a:buClr>
              <a:buSzPts val="2800"/>
              <a:buFont typeface="Noto Sans Symbols"/>
              <a:buNone/>
            </a:pPr>
            <a:r>
              <a:t/>
            </a:r>
            <a:endParaRPr b="0" i="0" sz="2800" u="none" cap="none" strike="noStrike">
              <a:solidFill>
                <a:schemeClr val="dk1"/>
              </a:solidFill>
              <a:latin typeface="Calibri"/>
              <a:ea typeface="Calibri"/>
              <a:cs typeface="Calibri"/>
              <a:sym typeface="Calibri"/>
            </a:endParaRPr>
          </a:p>
          <a:p>
            <a:pPr indent="-342900" lvl="0" marL="342900" marR="0" rtl="0" algn="l">
              <a:lnSpc>
                <a:spcPct val="100000"/>
              </a:lnSpc>
              <a:spcBef>
                <a:spcPts val="0"/>
              </a:spcBef>
              <a:spcAft>
                <a:spcPts val="0"/>
              </a:spcAft>
              <a:buClr>
                <a:srgbClr val="FF0000"/>
              </a:buClr>
              <a:buSzPts val="2800"/>
              <a:buFont typeface="Noto Sans Symbols"/>
              <a:buChar char="❑"/>
            </a:pPr>
            <a:r>
              <a:rPr b="0" i="0" lang="de" sz="2800" u="none" cap="none" strike="noStrike">
                <a:solidFill>
                  <a:srgbClr val="FF0000"/>
                </a:solidFill>
                <a:latin typeface="Calibri"/>
                <a:ea typeface="Calibri"/>
                <a:cs typeface="Calibri"/>
                <a:sym typeface="Calibri"/>
              </a:rPr>
              <a:t>B BERT</a:t>
            </a:r>
            <a:endParaRPr b="0" i="0" sz="1400" u="none" cap="none" strike="noStrike">
              <a:solidFill>
                <a:srgbClr val="000000"/>
              </a:solidFill>
              <a:latin typeface="Arial"/>
              <a:ea typeface="Arial"/>
              <a:cs typeface="Arial"/>
              <a:sym typeface="Arial"/>
            </a:endParaRPr>
          </a:p>
          <a:p>
            <a:pPr indent="-165100" lvl="0" marL="342900" marR="0" rtl="0" algn="l">
              <a:lnSpc>
                <a:spcPct val="100000"/>
              </a:lnSpc>
              <a:spcBef>
                <a:spcPts val="0"/>
              </a:spcBef>
              <a:spcAft>
                <a:spcPts val="0"/>
              </a:spcAft>
              <a:buClr>
                <a:schemeClr val="dk1"/>
              </a:buClr>
              <a:buSzPts val="2800"/>
              <a:buFont typeface="Noto Sans Symbols"/>
              <a:buNone/>
            </a:pPr>
            <a:r>
              <a:t/>
            </a:r>
            <a:endParaRPr b="0" i="0" sz="2800" u="none" cap="none" strike="noStrike">
              <a:solidFill>
                <a:schemeClr val="dk1"/>
              </a:solidFill>
              <a:latin typeface="Calibri"/>
              <a:ea typeface="Calibri"/>
              <a:cs typeface="Calibri"/>
              <a:sym typeface="Calibri"/>
            </a:endParaRPr>
          </a:p>
          <a:p>
            <a:pPr indent="-342900" lvl="0" marL="342900" marR="0" rtl="0" algn="l">
              <a:lnSpc>
                <a:spcPct val="100000"/>
              </a:lnSpc>
              <a:spcBef>
                <a:spcPts val="0"/>
              </a:spcBef>
              <a:spcAft>
                <a:spcPts val="0"/>
              </a:spcAft>
              <a:buClr>
                <a:schemeClr val="dk1"/>
              </a:buClr>
              <a:buSzPts val="2800"/>
              <a:buFont typeface="Noto Sans Symbols"/>
              <a:buChar char="❑"/>
            </a:pPr>
            <a:r>
              <a:rPr b="0" i="0" lang="de" sz="2800" u="none" cap="none" strike="noStrike">
                <a:solidFill>
                  <a:schemeClr val="dk1"/>
                </a:solidFill>
                <a:latin typeface="Calibri"/>
                <a:ea typeface="Calibri"/>
                <a:cs typeface="Calibri"/>
                <a:sym typeface="Calibri"/>
              </a:rPr>
              <a:t>C GloVe</a:t>
            </a:r>
            <a:endParaRPr b="0" i="0" sz="2800" u="none" cap="none" strike="noStrike">
              <a:solidFill>
                <a:schemeClr val="dk1"/>
              </a:solidFill>
              <a:latin typeface="Calibri"/>
              <a:ea typeface="Calibri"/>
              <a:cs typeface="Calibri"/>
              <a:sym typeface="Calibri"/>
            </a:endParaRPr>
          </a:p>
          <a:p>
            <a:pPr indent="-165100" lvl="0" marL="342900" marR="0" rtl="0" algn="l">
              <a:lnSpc>
                <a:spcPct val="100000"/>
              </a:lnSpc>
              <a:spcBef>
                <a:spcPts val="0"/>
              </a:spcBef>
              <a:spcAft>
                <a:spcPts val="0"/>
              </a:spcAft>
              <a:buClr>
                <a:schemeClr val="dk1"/>
              </a:buClr>
              <a:buSzPts val="2800"/>
              <a:buFont typeface="Noto Sans Symbols"/>
              <a:buNone/>
            </a:pPr>
            <a:r>
              <a:t/>
            </a:r>
            <a:endParaRPr b="0" i="0" sz="2800" u="none" cap="none" strike="noStrike">
              <a:solidFill>
                <a:schemeClr val="dk1"/>
              </a:solidFill>
              <a:latin typeface="Calibri"/>
              <a:ea typeface="Calibri"/>
              <a:cs typeface="Calibri"/>
              <a:sym typeface="Calibri"/>
            </a:endParaRPr>
          </a:p>
          <a:p>
            <a:pPr indent="-342900" lvl="0" marL="342900" marR="0" rtl="0" algn="l">
              <a:lnSpc>
                <a:spcPct val="100000"/>
              </a:lnSpc>
              <a:spcBef>
                <a:spcPts val="0"/>
              </a:spcBef>
              <a:spcAft>
                <a:spcPts val="0"/>
              </a:spcAft>
              <a:buClr>
                <a:schemeClr val="dk1"/>
              </a:buClr>
              <a:buSzPts val="2800"/>
              <a:buFont typeface="Noto Sans Symbols"/>
              <a:buChar char="❑"/>
            </a:pPr>
            <a:r>
              <a:rPr b="0" i="0" lang="de" sz="2800" u="none" cap="none" strike="noStrike">
                <a:solidFill>
                  <a:schemeClr val="dk1"/>
                </a:solidFill>
                <a:latin typeface="Calibri"/>
                <a:ea typeface="Calibri"/>
                <a:cs typeface="Calibri"/>
                <a:sym typeface="Calibri"/>
              </a:rPr>
              <a:t>D Alle oben genannten</a:t>
            </a:r>
            <a:endParaRPr b="0" i="0" sz="2400" u="none" cap="none" strike="noStrike">
              <a:solidFill>
                <a:schemeClr val="dk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6" name="Shape 486"/>
        <p:cNvGrpSpPr/>
        <p:nvPr/>
      </p:nvGrpSpPr>
      <p:grpSpPr>
        <a:xfrm>
          <a:off x="0" y="0"/>
          <a:ext cx="0" cy="0"/>
          <a:chOff x="0" y="0"/>
          <a:chExt cx="0" cy="0"/>
        </a:xfrm>
      </p:grpSpPr>
      <p:sp>
        <p:nvSpPr>
          <p:cNvPr id="487" name="Google Shape;487;p25"/>
          <p:cNvSpPr txBox="1"/>
          <p:nvPr/>
        </p:nvSpPr>
        <p:spPr>
          <a:xfrm>
            <a:off x="7258050" y="6591300"/>
            <a:ext cx="3771900" cy="1939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6000"/>
              <a:buFont typeface="Arial"/>
              <a:buNone/>
            </a:pPr>
            <a:r>
              <a:rPr b="1" i="0" lang="de" sz="6000" u="none" cap="none" strike="noStrike">
                <a:solidFill>
                  <a:srgbClr val="E7686A"/>
                </a:solidFill>
                <a:latin typeface="Calibri"/>
                <a:ea typeface="Calibri"/>
                <a:cs typeface="Calibri"/>
                <a:sym typeface="Calibri"/>
              </a:rPr>
              <a:t>Vielen Dank!</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3"/>
          <p:cNvSpPr txBox="1"/>
          <p:nvPr/>
        </p:nvSpPr>
        <p:spPr>
          <a:xfrm>
            <a:off x="1432560" y="1496219"/>
            <a:ext cx="6187440" cy="76944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1" i="0" lang="de" sz="4400" u="none" cap="none" strike="noStrike">
                <a:solidFill>
                  <a:srgbClr val="E7686A"/>
                </a:solidFill>
                <a:latin typeface="Calibri"/>
                <a:ea typeface="Calibri"/>
                <a:cs typeface="Calibri"/>
                <a:sym typeface="Calibri"/>
              </a:rPr>
              <a:t>Einheit 1: Einführung</a:t>
            </a:r>
            <a:endParaRPr b="1" i="0" sz="4000" u="none" cap="none" strike="noStrike">
              <a:solidFill>
                <a:srgbClr val="E7686A"/>
              </a:solidFill>
              <a:latin typeface="Calibri"/>
              <a:ea typeface="Calibri"/>
              <a:cs typeface="Calibri"/>
              <a:sym typeface="Calibri"/>
            </a:endParaRPr>
          </a:p>
        </p:txBody>
      </p:sp>
      <p:sp>
        <p:nvSpPr>
          <p:cNvPr id="241" name="Google Shape;241;p3"/>
          <p:cNvSpPr txBox="1"/>
          <p:nvPr/>
        </p:nvSpPr>
        <p:spPr>
          <a:xfrm>
            <a:off x="1447800" y="2552700"/>
            <a:ext cx="10040186"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de" sz="2800" u="none" cap="none" strike="noStrike">
                <a:solidFill>
                  <a:srgbClr val="238791"/>
                </a:solidFill>
                <a:latin typeface="Calibri"/>
                <a:ea typeface="Calibri"/>
                <a:cs typeface="Calibri"/>
                <a:sym typeface="Calibri"/>
              </a:rPr>
              <a:t>Was ist Text-Mining?</a:t>
            </a:r>
            <a:endParaRPr b="1" i="0" sz="2800" u="none" cap="none" strike="noStrike">
              <a:solidFill>
                <a:srgbClr val="238791"/>
              </a:solidFill>
              <a:latin typeface="Calibri"/>
              <a:ea typeface="Calibri"/>
              <a:cs typeface="Calibri"/>
              <a:sym typeface="Calibri"/>
            </a:endParaRPr>
          </a:p>
        </p:txBody>
      </p:sp>
      <p:sp>
        <p:nvSpPr>
          <p:cNvPr id="242" name="Google Shape;242;p3"/>
          <p:cNvSpPr txBox="1"/>
          <p:nvPr/>
        </p:nvSpPr>
        <p:spPr>
          <a:xfrm>
            <a:off x="914400" y="3848100"/>
            <a:ext cx="17297400" cy="5293800"/>
          </a:xfrm>
          <a:prstGeom prst="rect">
            <a:avLst/>
          </a:prstGeom>
          <a:noFill/>
          <a:ln>
            <a:noFill/>
          </a:ln>
        </p:spPr>
        <p:txBody>
          <a:bodyPr anchorCtr="0" anchor="t" bIns="45700" lIns="91425" spcFirstLastPara="1" rIns="91425" wrap="square" tIns="45700">
            <a:spAutoFit/>
          </a:bodyPr>
          <a:lstStyle/>
          <a:p>
            <a:pPr indent="-457200" lvl="0" marL="457200" marR="0" rtl="0" algn="l">
              <a:lnSpc>
                <a:spcPct val="107000"/>
              </a:lnSpc>
              <a:spcBef>
                <a:spcPts val="0"/>
              </a:spcBef>
              <a:spcAft>
                <a:spcPts val="0"/>
              </a:spcAft>
              <a:buClr>
                <a:schemeClr val="dk1"/>
              </a:buClr>
              <a:buSzPts val="3200"/>
              <a:buFont typeface="Arial"/>
              <a:buChar char="•"/>
            </a:pPr>
            <a:r>
              <a:rPr b="0" i="0" lang="de" sz="3200" u="none" cap="none" strike="noStrike">
                <a:solidFill>
                  <a:schemeClr val="dk1"/>
                </a:solidFill>
                <a:latin typeface="Calibri"/>
                <a:ea typeface="Calibri"/>
                <a:cs typeface="Calibri"/>
                <a:sym typeface="Calibri"/>
              </a:rPr>
              <a:t>Text-Mining ist ein Zusammenfluss von natürlicher Sprachverarbeitung (Natural Language Processing), Data Mining, maschinellem Lernen und Statistiken, die verwendet werden, um Wissen aus unstrukturierten Textdaten zu gewinnen.</a:t>
            </a:r>
            <a:endParaRPr b="0" i="0" sz="1400" u="none" cap="none" strike="noStrike">
              <a:solidFill>
                <a:schemeClr val="dk1"/>
              </a:solidFill>
              <a:latin typeface="Arial"/>
              <a:ea typeface="Arial"/>
              <a:cs typeface="Arial"/>
              <a:sym typeface="Arial"/>
            </a:endParaRPr>
          </a:p>
          <a:p>
            <a:pPr indent="-457200" lvl="0" marL="457200" marR="0" rtl="0" algn="l">
              <a:lnSpc>
                <a:spcPct val="107000"/>
              </a:lnSpc>
              <a:spcBef>
                <a:spcPts val="0"/>
              </a:spcBef>
              <a:spcAft>
                <a:spcPts val="0"/>
              </a:spcAft>
              <a:buClr>
                <a:schemeClr val="dk1"/>
              </a:buClr>
              <a:buSzPts val="3200"/>
              <a:buFont typeface="Arial"/>
              <a:buChar char="•"/>
            </a:pPr>
            <a:r>
              <a:rPr b="0" i="0" lang="de" sz="3200" u="none" cap="none" strike="noStrike">
                <a:solidFill>
                  <a:schemeClr val="dk1"/>
                </a:solidFill>
                <a:latin typeface="Calibri"/>
                <a:ea typeface="Calibri"/>
                <a:cs typeface="Calibri"/>
                <a:sym typeface="Calibri"/>
              </a:rPr>
              <a:t>Generell lässt sich Text-Mining in zwei Arten einteilen:</a:t>
            </a:r>
            <a:endParaRPr b="0" i="0" sz="1400" u="none" cap="none" strike="noStrike">
              <a:solidFill>
                <a:schemeClr val="dk1"/>
              </a:solidFill>
              <a:latin typeface="Arial"/>
              <a:ea typeface="Arial"/>
              <a:cs typeface="Arial"/>
              <a:sym typeface="Arial"/>
            </a:endParaRPr>
          </a:p>
          <a:p>
            <a:pPr indent="-457200" lvl="1" marL="914400" marR="0" rtl="0" algn="l">
              <a:lnSpc>
                <a:spcPct val="107000"/>
              </a:lnSpc>
              <a:spcBef>
                <a:spcPts val="0"/>
              </a:spcBef>
              <a:spcAft>
                <a:spcPts val="0"/>
              </a:spcAft>
              <a:buClr>
                <a:schemeClr val="dk1"/>
              </a:buClr>
              <a:buSzPts val="3200"/>
              <a:buFont typeface="Noto Sans Symbols"/>
              <a:buChar char="⮚"/>
            </a:pPr>
            <a:r>
              <a:rPr b="0" i="0" lang="de" sz="3200" u="none" cap="none" strike="noStrike">
                <a:solidFill>
                  <a:schemeClr val="dk1"/>
                </a:solidFill>
                <a:latin typeface="Calibri"/>
                <a:ea typeface="Calibri"/>
                <a:cs typeface="Calibri"/>
                <a:sym typeface="Calibri"/>
              </a:rPr>
              <a:t>Die Fragen der Nutzer:innen sind sehr klar und spezifisch, aber sie kennen die Antwort auf die Fragen nicht.</a:t>
            </a:r>
            <a:endParaRPr b="0" i="0" sz="1400" u="none" cap="none" strike="noStrike">
              <a:solidFill>
                <a:schemeClr val="dk1"/>
              </a:solidFill>
              <a:latin typeface="Arial"/>
              <a:ea typeface="Arial"/>
              <a:cs typeface="Arial"/>
              <a:sym typeface="Arial"/>
            </a:endParaRPr>
          </a:p>
          <a:p>
            <a:pPr indent="-457200" lvl="1" marL="914400" marR="0" rtl="0" algn="l">
              <a:lnSpc>
                <a:spcPct val="107000"/>
              </a:lnSpc>
              <a:spcBef>
                <a:spcPts val="0"/>
              </a:spcBef>
              <a:spcAft>
                <a:spcPts val="0"/>
              </a:spcAft>
              <a:buClr>
                <a:schemeClr val="dk1"/>
              </a:buClr>
              <a:buSzPts val="3200"/>
              <a:buFont typeface="Noto Sans Symbols"/>
              <a:buChar char="⮚"/>
            </a:pPr>
            <a:r>
              <a:rPr b="0" i="0" lang="de" sz="3200" u="none" cap="none" strike="noStrike">
                <a:solidFill>
                  <a:schemeClr val="dk1"/>
                </a:solidFill>
                <a:latin typeface="Calibri"/>
                <a:ea typeface="Calibri"/>
                <a:cs typeface="Calibri"/>
                <a:sym typeface="Calibri"/>
              </a:rPr>
              <a:t>Die Nutzer:innen kennen nur das allgemeine Ziel, haben aber keine spezifischen und eindeutigen Fragen.</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4"/>
          <p:cNvSpPr txBox="1"/>
          <p:nvPr/>
        </p:nvSpPr>
        <p:spPr>
          <a:xfrm>
            <a:off x="1447800" y="1235969"/>
            <a:ext cx="6187440" cy="76944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1" i="0" lang="de" sz="4400" u="none" cap="none" strike="noStrike">
                <a:solidFill>
                  <a:srgbClr val="E7686A"/>
                </a:solidFill>
                <a:latin typeface="Calibri"/>
                <a:ea typeface="Calibri"/>
                <a:cs typeface="Calibri"/>
                <a:sym typeface="Calibri"/>
              </a:rPr>
              <a:t>Einheit 1: Einführung</a:t>
            </a:r>
            <a:endParaRPr b="1" i="0" sz="4000" u="none" cap="none" strike="noStrike">
              <a:solidFill>
                <a:srgbClr val="E7686A"/>
              </a:solidFill>
              <a:latin typeface="Calibri"/>
              <a:ea typeface="Calibri"/>
              <a:cs typeface="Calibri"/>
              <a:sym typeface="Calibri"/>
            </a:endParaRPr>
          </a:p>
        </p:txBody>
      </p:sp>
      <p:sp>
        <p:nvSpPr>
          <p:cNvPr id="248" name="Google Shape;248;p4"/>
          <p:cNvSpPr txBox="1"/>
          <p:nvPr/>
        </p:nvSpPr>
        <p:spPr>
          <a:xfrm>
            <a:off x="1447800" y="2180015"/>
            <a:ext cx="10040186"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de" sz="2800" u="none" cap="none" strike="noStrike">
                <a:solidFill>
                  <a:srgbClr val="238791"/>
                </a:solidFill>
                <a:latin typeface="Calibri"/>
                <a:ea typeface="Calibri"/>
                <a:cs typeface="Calibri"/>
                <a:sym typeface="Calibri"/>
              </a:rPr>
              <a:t>Text-Mining Herausforderungen</a:t>
            </a:r>
            <a:endParaRPr b="1" i="0" sz="2800" u="none" cap="none" strike="noStrike">
              <a:solidFill>
                <a:srgbClr val="238791"/>
              </a:solidFill>
              <a:latin typeface="Calibri"/>
              <a:ea typeface="Calibri"/>
              <a:cs typeface="Calibri"/>
              <a:sym typeface="Calibri"/>
            </a:endParaRPr>
          </a:p>
        </p:txBody>
      </p:sp>
      <p:sp>
        <p:nvSpPr>
          <p:cNvPr id="249" name="Google Shape;249;p4"/>
          <p:cNvSpPr txBox="1"/>
          <p:nvPr/>
        </p:nvSpPr>
        <p:spPr>
          <a:xfrm>
            <a:off x="1447800" y="2865140"/>
            <a:ext cx="16687800" cy="7206900"/>
          </a:xfrm>
          <a:prstGeom prst="rect">
            <a:avLst/>
          </a:prstGeom>
          <a:noFill/>
          <a:ln>
            <a:noFill/>
          </a:ln>
        </p:spPr>
        <p:txBody>
          <a:bodyPr anchorCtr="0" anchor="t" bIns="45700" lIns="91425" spcFirstLastPara="1" rIns="91425" wrap="square" tIns="45700">
            <a:spAutoFit/>
          </a:bodyPr>
          <a:lstStyle/>
          <a:p>
            <a:pPr indent="-450850" lvl="0" marL="457200" marR="0" rtl="0" algn="l">
              <a:lnSpc>
                <a:spcPct val="107000"/>
              </a:lnSpc>
              <a:spcBef>
                <a:spcPts val="0"/>
              </a:spcBef>
              <a:spcAft>
                <a:spcPts val="0"/>
              </a:spcAft>
              <a:buClr>
                <a:schemeClr val="dk1"/>
              </a:buClr>
              <a:buSzPts val="3100"/>
              <a:buFont typeface="Arial"/>
              <a:buChar char="•"/>
            </a:pPr>
            <a:r>
              <a:rPr b="0" i="0" lang="de" sz="3100" u="none" cap="none" strike="noStrike">
                <a:solidFill>
                  <a:schemeClr val="dk1"/>
                </a:solidFill>
                <a:latin typeface="Calibri"/>
                <a:ea typeface="Calibri"/>
                <a:cs typeface="Calibri"/>
                <a:sym typeface="Calibri"/>
              </a:rPr>
              <a:t>Text in natürlicher Sprache ist unstrukturiert.</a:t>
            </a:r>
            <a:endParaRPr b="0" i="0" sz="1300" u="none" cap="none" strike="noStrike">
              <a:solidFill>
                <a:schemeClr val="dk1"/>
              </a:solidFill>
              <a:latin typeface="Arial"/>
              <a:ea typeface="Arial"/>
              <a:cs typeface="Arial"/>
              <a:sym typeface="Arial"/>
            </a:endParaRPr>
          </a:p>
          <a:p>
            <a:pPr indent="-450850" lvl="0" marL="457200" marR="0" rtl="0" algn="l">
              <a:lnSpc>
                <a:spcPct val="107000"/>
              </a:lnSpc>
              <a:spcBef>
                <a:spcPts val="0"/>
              </a:spcBef>
              <a:spcAft>
                <a:spcPts val="0"/>
              </a:spcAft>
              <a:buClr>
                <a:schemeClr val="dk1"/>
              </a:buClr>
              <a:buSzPts val="3100"/>
              <a:buFont typeface="Arial"/>
              <a:buChar char="•"/>
            </a:pPr>
            <a:r>
              <a:rPr b="0" i="0" lang="de" sz="3100" u="none" cap="none" strike="noStrike">
                <a:solidFill>
                  <a:schemeClr val="dk1"/>
                </a:solidFill>
                <a:latin typeface="Calibri"/>
                <a:ea typeface="Calibri"/>
                <a:cs typeface="Calibri"/>
                <a:sym typeface="Calibri"/>
              </a:rPr>
              <a:t>Die meisten Data-Mining Methoden verarbeiten strukturierte oder halbstrukturierte Daten =&gt; die Analyse und Modellierung von unstrukturiertem Text in natürlicher Sprache ist eine Herausforderung.</a:t>
            </a:r>
            <a:endParaRPr b="0" i="0" sz="1300" u="none" cap="none" strike="noStrike">
              <a:solidFill>
                <a:schemeClr val="dk1"/>
              </a:solidFill>
              <a:latin typeface="Arial"/>
              <a:ea typeface="Arial"/>
              <a:cs typeface="Arial"/>
              <a:sym typeface="Arial"/>
            </a:endParaRPr>
          </a:p>
          <a:p>
            <a:pPr indent="-450850" lvl="0" marL="457200" marR="0" rtl="0" algn="l">
              <a:lnSpc>
                <a:spcPct val="107000"/>
              </a:lnSpc>
              <a:spcBef>
                <a:spcPts val="0"/>
              </a:spcBef>
              <a:spcAft>
                <a:spcPts val="0"/>
              </a:spcAft>
              <a:buClr>
                <a:schemeClr val="dk1"/>
              </a:buClr>
              <a:buSzPts val="3100"/>
              <a:buFont typeface="Arial"/>
              <a:buChar char="•"/>
            </a:pPr>
            <a:r>
              <a:rPr b="0" i="0" lang="de" sz="3100" u="none" cap="none" strike="noStrike">
                <a:solidFill>
                  <a:schemeClr val="dk1"/>
                </a:solidFill>
                <a:latin typeface="Calibri"/>
                <a:ea typeface="Calibri"/>
                <a:cs typeface="Calibri"/>
                <a:sym typeface="Calibri"/>
              </a:rPr>
              <a:t>Text-Data-Mining ist de facto eine integrierte Technologie der natürlichen Sprachverarbeitung </a:t>
            </a:r>
            <a:r>
              <a:rPr lang="de" sz="3100">
                <a:solidFill>
                  <a:schemeClr val="dk1"/>
                </a:solidFill>
                <a:latin typeface="Calibri"/>
                <a:ea typeface="Calibri"/>
                <a:cs typeface="Calibri"/>
                <a:sym typeface="Calibri"/>
              </a:rPr>
              <a:t>(natural language processing bzw. NLP)</a:t>
            </a:r>
            <a:r>
              <a:rPr b="0" i="0" lang="de" sz="3100" u="none" cap="none" strike="noStrike">
                <a:solidFill>
                  <a:schemeClr val="dk1"/>
                </a:solidFill>
                <a:latin typeface="Calibri"/>
                <a:ea typeface="Calibri"/>
                <a:cs typeface="Calibri"/>
                <a:sym typeface="Calibri"/>
              </a:rPr>
              <a:t>, der Musterklassifizierung und des maschinellen Lernens.</a:t>
            </a:r>
            <a:endParaRPr b="0" i="0" sz="1300" u="none" cap="none" strike="noStrike">
              <a:solidFill>
                <a:schemeClr val="dk1"/>
              </a:solidFill>
              <a:latin typeface="Arial"/>
              <a:ea typeface="Arial"/>
              <a:cs typeface="Arial"/>
              <a:sym typeface="Arial"/>
            </a:endParaRPr>
          </a:p>
          <a:p>
            <a:pPr indent="-450850" lvl="0" marL="457200" marR="0" rtl="0" algn="l">
              <a:lnSpc>
                <a:spcPct val="107000"/>
              </a:lnSpc>
              <a:spcBef>
                <a:spcPts val="0"/>
              </a:spcBef>
              <a:spcAft>
                <a:spcPts val="0"/>
              </a:spcAft>
              <a:buClr>
                <a:schemeClr val="dk1"/>
              </a:buClr>
              <a:buSzPts val="3100"/>
              <a:buFont typeface="Arial"/>
              <a:buChar char="•"/>
            </a:pPr>
            <a:r>
              <a:rPr b="0" i="0" lang="de" sz="3100" u="none" cap="none" strike="noStrike">
                <a:solidFill>
                  <a:schemeClr val="dk1"/>
                </a:solidFill>
                <a:latin typeface="Calibri"/>
                <a:ea typeface="Calibri"/>
                <a:cs typeface="Calibri"/>
                <a:sym typeface="Calibri"/>
              </a:rPr>
              <a:t>Das theoretische System </a:t>
            </a:r>
            <a:r>
              <a:rPr lang="de" sz="3100">
                <a:solidFill>
                  <a:schemeClr val="dk1"/>
                </a:solidFill>
                <a:latin typeface="Calibri"/>
                <a:ea typeface="Calibri"/>
                <a:cs typeface="Calibri"/>
                <a:sym typeface="Calibri"/>
              </a:rPr>
              <a:t>von NLP</a:t>
            </a:r>
            <a:r>
              <a:rPr b="0" i="0" lang="de" sz="3100" u="none" cap="none" strike="noStrike">
                <a:solidFill>
                  <a:schemeClr val="dk1"/>
                </a:solidFill>
                <a:latin typeface="Calibri"/>
                <a:ea typeface="Calibri"/>
                <a:cs typeface="Calibri"/>
                <a:sym typeface="Calibri"/>
              </a:rPr>
              <a:t> ist noch nicht vollständig etabliert.</a:t>
            </a:r>
            <a:endParaRPr b="0" i="0" sz="1300" u="none" cap="none" strike="noStrike">
              <a:solidFill>
                <a:schemeClr val="dk1"/>
              </a:solidFill>
              <a:latin typeface="Arial"/>
              <a:ea typeface="Arial"/>
              <a:cs typeface="Arial"/>
              <a:sym typeface="Arial"/>
            </a:endParaRPr>
          </a:p>
          <a:p>
            <a:pPr indent="-450850" lvl="0" marL="457200" marR="0" rtl="0" algn="l">
              <a:lnSpc>
                <a:spcPct val="107000"/>
              </a:lnSpc>
              <a:spcBef>
                <a:spcPts val="0"/>
              </a:spcBef>
              <a:spcAft>
                <a:spcPts val="0"/>
              </a:spcAft>
              <a:buClr>
                <a:schemeClr val="dk1"/>
              </a:buClr>
              <a:buSzPts val="3100"/>
              <a:buFont typeface="Arial"/>
              <a:buChar char="•"/>
            </a:pPr>
            <a:r>
              <a:rPr b="0" i="0" lang="de" sz="3100" u="none" cap="none" strike="noStrike">
                <a:solidFill>
                  <a:schemeClr val="dk1"/>
                </a:solidFill>
                <a:latin typeface="Calibri"/>
                <a:ea typeface="Calibri"/>
                <a:cs typeface="Calibri"/>
                <a:sym typeface="Calibri"/>
              </a:rPr>
              <a:t>Die </a:t>
            </a:r>
            <a:r>
              <a:rPr b="1" i="0" lang="de" sz="3100" u="none" cap="none" strike="noStrike">
                <a:solidFill>
                  <a:schemeClr val="dk1"/>
                </a:solidFill>
                <a:latin typeface="Calibri"/>
                <a:ea typeface="Calibri"/>
                <a:cs typeface="Calibri"/>
                <a:sym typeface="Calibri"/>
              </a:rPr>
              <a:t>Hauptschwierigkeiten </a:t>
            </a:r>
            <a:r>
              <a:rPr b="0" i="0" lang="de" sz="3100" u="none" cap="none" strike="noStrike">
                <a:solidFill>
                  <a:schemeClr val="dk1"/>
                </a:solidFill>
                <a:latin typeface="Calibri"/>
                <a:ea typeface="Calibri"/>
                <a:cs typeface="Calibri"/>
                <a:sym typeface="Calibri"/>
              </a:rPr>
              <a:t>die beim Text-Mining eine Rolle spielen, ergeben sich durch:</a:t>
            </a:r>
            <a:endParaRPr b="0" i="0" sz="1300" u="none" cap="none" strike="noStrike">
              <a:solidFill>
                <a:schemeClr val="dk1"/>
              </a:solidFill>
              <a:latin typeface="Arial"/>
              <a:ea typeface="Arial"/>
              <a:cs typeface="Arial"/>
              <a:sym typeface="Arial"/>
            </a:endParaRPr>
          </a:p>
          <a:p>
            <a:pPr indent="-450850" lvl="1" marL="914400" marR="0" rtl="0" algn="l">
              <a:lnSpc>
                <a:spcPct val="107000"/>
              </a:lnSpc>
              <a:spcBef>
                <a:spcPts val="0"/>
              </a:spcBef>
              <a:spcAft>
                <a:spcPts val="0"/>
              </a:spcAft>
              <a:buClr>
                <a:schemeClr val="dk1"/>
              </a:buClr>
              <a:buSzPts val="3100"/>
              <a:buFont typeface="Noto Sans Symbols"/>
              <a:buChar char="⮚"/>
            </a:pPr>
            <a:r>
              <a:rPr b="0" i="0" lang="de" sz="3100" u="none" cap="none" strike="noStrike">
                <a:solidFill>
                  <a:schemeClr val="dk1"/>
                </a:solidFill>
                <a:latin typeface="Calibri"/>
                <a:ea typeface="Calibri"/>
                <a:cs typeface="Calibri"/>
                <a:sym typeface="Calibri"/>
              </a:rPr>
              <a:t>das Auftreten von Rauschen (noise) oder falsch formulierten Ausdrücken,</a:t>
            </a:r>
            <a:endParaRPr b="0" i="0" sz="1300" u="none" cap="none" strike="noStrike">
              <a:solidFill>
                <a:schemeClr val="dk1"/>
              </a:solidFill>
              <a:latin typeface="Arial"/>
              <a:ea typeface="Arial"/>
              <a:cs typeface="Arial"/>
              <a:sym typeface="Arial"/>
            </a:endParaRPr>
          </a:p>
          <a:p>
            <a:pPr indent="-450850" lvl="1" marL="914400" marR="0" rtl="0" algn="l">
              <a:lnSpc>
                <a:spcPct val="107000"/>
              </a:lnSpc>
              <a:spcBef>
                <a:spcPts val="0"/>
              </a:spcBef>
              <a:spcAft>
                <a:spcPts val="0"/>
              </a:spcAft>
              <a:buClr>
                <a:schemeClr val="dk1"/>
              </a:buClr>
              <a:buSzPts val="3100"/>
              <a:buFont typeface="Noto Sans Symbols"/>
              <a:buChar char="⮚"/>
            </a:pPr>
            <a:r>
              <a:rPr b="0" i="0" lang="de" sz="3100" u="none" cap="none" strike="noStrike">
                <a:solidFill>
                  <a:schemeClr val="dk1"/>
                </a:solidFill>
                <a:latin typeface="Calibri"/>
                <a:ea typeface="Calibri"/>
                <a:cs typeface="Calibri"/>
                <a:sym typeface="Calibri"/>
              </a:rPr>
              <a:t>Mehrdeutige Ausdrücke im Text,</a:t>
            </a:r>
            <a:endParaRPr b="0" i="0" sz="1300" u="none" cap="none" strike="noStrike">
              <a:solidFill>
                <a:schemeClr val="dk1"/>
              </a:solidFill>
              <a:latin typeface="Arial"/>
              <a:ea typeface="Arial"/>
              <a:cs typeface="Arial"/>
              <a:sym typeface="Arial"/>
            </a:endParaRPr>
          </a:p>
          <a:p>
            <a:pPr indent="-450850" lvl="1" marL="914400" marR="0" rtl="0" algn="l">
              <a:lnSpc>
                <a:spcPct val="107000"/>
              </a:lnSpc>
              <a:spcBef>
                <a:spcPts val="0"/>
              </a:spcBef>
              <a:spcAft>
                <a:spcPts val="0"/>
              </a:spcAft>
              <a:buClr>
                <a:schemeClr val="dk1"/>
              </a:buClr>
              <a:buSzPts val="3100"/>
              <a:buFont typeface="Noto Sans Symbols"/>
              <a:buChar char="⮚"/>
            </a:pPr>
            <a:r>
              <a:rPr b="0" i="0" lang="de" sz="3100" u="none" cap="none" strike="noStrike">
                <a:solidFill>
                  <a:schemeClr val="dk1"/>
                </a:solidFill>
                <a:latin typeface="Calibri"/>
                <a:ea typeface="Calibri"/>
                <a:cs typeface="Calibri"/>
                <a:sym typeface="Calibri"/>
              </a:rPr>
              <a:t>Schwierigkeiten beim Sammeln und Annotieren von Daten zur Förderung maschineller Lernmethoden,</a:t>
            </a:r>
            <a:endParaRPr b="0" i="0" sz="1300" u="none" cap="none" strike="noStrike">
              <a:solidFill>
                <a:schemeClr val="dk1"/>
              </a:solidFill>
              <a:latin typeface="Arial"/>
              <a:ea typeface="Arial"/>
              <a:cs typeface="Arial"/>
              <a:sym typeface="Arial"/>
            </a:endParaRPr>
          </a:p>
          <a:p>
            <a:pPr indent="-450850" lvl="1" marL="914400" marR="0" rtl="0" algn="l">
              <a:lnSpc>
                <a:spcPct val="107000"/>
              </a:lnSpc>
              <a:spcBef>
                <a:spcPts val="0"/>
              </a:spcBef>
              <a:spcAft>
                <a:spcPts val="0"/>
              </a:spcAft>
              <a:buClr>
                <a:schemeClr val="dk1"/>
              </a:buClr>
              <a:buSzPts val="3100"/>
              <a:buFont typeface="Noto Sans Symbols"/>
              <a:buChar char="⮚"/>
            </a:pPr>
            <a:r>
              <a:rPr b="0" i="0" lang="de" sz="3100" u="none" cap="none" strike="noStrike">
                <a:solidFill>
                  <a:schemeClr val="dk1"/>
                </a:solidFill>
                <a:latin typeface="Calibri"/>
                <a:ea typeface="Calibri"/>
                <a:cs typeface="Calibri"/>
                <a:sym typeface="Calibri"/>
              </a:rPr>
              <a:t>die Schwierigkeit, auszudrücken, was der Zweck und die Anforderungen von Text-Mining sind</a:t>
            </a:r>
            <a:endParaRPr b="0" i="0" sz="31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5"/>
          <p:cNvSpPr txBox="1"/>
          <p:nvPr/>
        </p:nvSpPr>
        <p:spPr>
          <a:xfrm>
            <a:off x="1447800" y="1235969"/>
            <a:ext cx="6187440" cy="76944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1" i="0" lang="de" sz="4400" u="none" cap="none" strike="noStrike">
                <a:solidFill>
                  <a:srgbClr val="E7686A"/>
                </a:solidFill>
                <a:latin typeface="Calibri"/>
                <a:ea typeface="Calibri"/>
                <a:cs typeface="Calibri"/>
                <a:sym typeface="Calibri"/>
              </a:rPr>
              <a:t>Einheit 1: Einführung</a:t>
            </a:r>
            <a:endParaRPr b="1" i="0" sz="4000" u="none" cap="none" strike="noStrike">
              <a:solidFill>
                <a:srgbClr val="E7686A"/>
              </a:solidFill>
              <a:latin typeface="Calibri"/>
              <a:ea typeface="Calibri"/>
              <a:cs typeface="Calibri"/>
              <a:sym typeface="Calibri"/>
            </a:endParaRPr>
          </a:p>
        </p:txBody>
      </p:sp>
      <p:sp>
        <p:nvSpPr>
          <p:cNvPr id="255" name="Google Shape;255;p5"/>
          <p:cNvSpPr txBox="1"/>
          <p:nvPr/>
        </p:nvSpPr>
        <p:spPr>
          <a:xfrm>
            <a:off x="1447800" y="2180015"/>
            <a:ext cx="10040186"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de" sz="2800" u="none" cap="none" strike="noStrike">
                <a:solidFill>
                  <a:srgbClr val="238791"/>
                </a:solidFill>
                <a:latin typeface="Calibri"/>
                <a:ea typeface="Calibri"/>
                <a:cs typeface="Calibri"/>
                <a:sym typeface="Calibri"/>
              </a:rPr>
              <a:t>Text-Mining Ablauf</a:t>
            </a:r>
            <a:endParaRPr b="1" i="0" sz="2800" u="none" cap="none" strike="noStrike">
              <a:solidFill>
                <a:srgbClr val="238791"/>
              </a:solidFill>
              <a:latin typeface="Calibri"/>
              <a:ea typeface="Calibri"/>
              <a:cs typeface="Calibri"/>
              <a:sym typeface="Calibri"/>
            </a:endParaRPr>
          </a:p>
        </p:txBody>
      </p:sp>
      <p:sp>
        <p:nvSpPr>
          <p:cNvPr id="256" name="Google Shape;256;p5"/>
          <p:cNvSpPr txBox="1"/>
          <p:nvPr/>
        </p:nvSpPr>
        <p:spPr>
          <a:xfrm>
            <a:off x="1447800" y="2865140"/>
            <a:ext cx="16687800" cy="2131500"/>
          </a:xfrm>
          <a:prstGeom prst="rect">
            <a:avLst/>
          </a:prstGeom>
          <a:noFill/>
          <a:ln>
            <a:noFill/>
          </a:ln>
        </p:spPr>
        <p:txBody>
          <a:bodyPr anchorCtr="0" anchor="t" bIns="45700" lIns="91425" spcFirstLastPara="1" rIns="91425" wrap="square" tIns="45700">
            <a:spAutoFit/>
          </a:bodyPr>
          <a:lstStyle/>
          <a:p>
            <a:pPr indent="-457200" lvl="0" marL="457200" marR="0" rtl="0" algn="l">
              <a:lnSpc>
                <a:spcPct val="107000"/>
              </a:lnSpc>
              <a:spcBef>
                <a:spcPts val="0"/>
              </a:spcBef>
              <a:spcAft>
                <a:spcPts val="0"/>
              </a:spcAft>
              <a:buClr>
                <a:schemeClr val="dk1"/>
              </a:buClr>
              <a:buSzPts val="3200"/>
              <a:buFont typeface="Arial"/>
              <a:buChar char="•"/>
            </a:pPr>
            <a:r>
              <a:rPr b="0" i="0" lang="de" sz="3200" u="none" cap="none" strike="noStrike">
                <a:solidFill>
                  <a:schemeClr val="dk1"/>
                </a:solidFill>
                <a:latin typeface="Calibri"/>
                <a:ea typeface="Calibri"/>
                <a:cs typeface="Calibri"/>
                <a:sym typeface="Calibri"/>
              </a:rPr>
              <a:t>Text-Mining führt einige allgemeine Aufgaben aus, um Texte, Dokumente, Bücher und Kommentare effektiv zu minen:</a:t>
            </a:r>
            <a:endParaRPr b="0" i="0" sz="1400" u="none" cap="none" strike="noStrike">
              <a:solidFill>
                <a:srgbClr val="000000"/>
              </a:solidFill>
              <a:latin typeface="Arial"/>
              <a:ea typeface="Arial"/>
              <a:cs typeface="Arial"/>
              <a:sym typeface="Arial"/>
            </a:endParaRPr>
          </a:p>
          <a:p>
            <a:pPr indent="-254000" lvl="0" marL="457200" marR="0" rtl="0" algn="l">
              <a:lnSpc>
                <a:spcPct val="100000"/>
              </a:lnSpc>
              <a:spcBef>
                <a:spcPts val="0"/>
              </a:spcBef>
              <a:spcAft>
                <a:spcPts val="0"/>
              </a:spcAft>
              <a:buClr>
                <a:schemeClr val="dk1"/>
              </a:buClr>
              <a:buSzPts val="3200"/>
              <a:buFont typeface="Arial"/>
              <a:buNone/>
            </a:pPr>
            <a:r>
              <a:t/>
            </a:r>
            <a:endParaRPr b="0" i="0" sz="3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grpSp>
        <p:nvGrpSpPr>
          <p:cNvPr id="257" name="Google Shape;257;p5"/>
          <p:cNvGrpSpPr/>
          <p:nvPr/>
        </p:nvGrpSpPr>
        <p:grpSpPr>
          <a:xfrm>
            <a:off x="1567940" y="5399041"/>
            <a:ext cx="15152118" cy="1258779"/>
            <a:chOff x="5840" y="2393210"/>
            <a:chExt cx="15152118" cy="1258779"/>
          </a:xfrm>
        </p:grpSpPr>
        <p:sp>
          <p:nvSpPr>
            <p:cNvPr id="258" name="Google Shape;258;p5"/>
            <p:cNvSpPr/>
            <p:nvPr/>
          </p:nvSpPr>
          <p:spPr>
            <a:xfrm>
              <a:off x="5840" y="2393210"/>
              <a:ext cx="2608869" cy="1007023"/>
            </a:xfrm>
            <a:prstGeom prst="chevron">
              <a:avLst>
                <a:gd fmla="val 40000" name="adj"/>
              </a:avLst>
            </a:prstGeom>
            <a:solidFill>
              <a:schemeClr val="lt1"/>
            </a:solidFill>
            <a:ln cap="flat" cmpd="sng" w="12700">
              <a:solidFill>
                <a:srgbClr val="3A66B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9" name="Google Shape;259;p5"/>
            <p:cNvSpPr/>
            <p:nvPr/>
          </p:nvSpPr>
          <p:spPr>
            <a:xfrm>
              <a:off x="701539" y="2644966"/>
              <a:ext cx="2203045" cy="1007023"/>
            </a:xfrm>
            <a:prstGeom prst="roundRect">
              <a:avLst>
                <a:gd fmla="val 10000" name="adj"/>
              </a:avLst>
            </a:prstGeom>
            <a:solidFill>
              <a:srgbClr val="CCD3EA">
                <a:alpha val="89411"/>
              </a:srgbClr>
            </a:solidFill>
            <a:ln cap="flat" cmpd="sng" w="12700">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0" name="Google Shape;260;p5"/>
            <p:cNvSpPr txBox="1"/>
            <p:nvPr/>
          </p:nvSpPr>
          <p:spPr>
            <a:xfrm>
              <a:off x="731034" y="2674461"/>
              <a:ext cx="2144055" cy="948033"/>
            </a:xfrm>
            <a:prstGeom prst="rect">
              <a:avLst/>
            </a:prstGeom>
            <a:noFill/>
            <a:ln>
              <a:noFill/>
            </a:ln>
          </p:spPr>
          <p:txBody>
            <a:bodyPr anchorCtr="0" anchor="ctr" bIns="170675" lIns="170675" spcFirstLastPara="1" rIns="170675" wrap="square" tIns="170675">
              <a:noAutofit/>
            </a:bodyPr>
            <a:lstStyle/>
            <a:p>
              <a:pPr indent="0" lvl="0" marL="0" marR="0" rtl="0" algn="ctr">
                <a:lnSpc>
                  <a:spcPct val="90000"/>
                </a:lnSpc>
                <a:spcBef>
                  <a:spcPts val="0"/>
                </a:spcBef>
                <a:spcAft>
                  <a:spcPts val="0"/>
                </a:spcAft>
                <a:buClr>
                  <a:schemeClr val="dk1"/>
                </a:buClr>
                <a:buSzPts val="2400"/>
                <a:buFont typeface="Calibri"/>
                <a:buNone/>
              </a:pPr>
              <a:r>
                <a:rPr b="0" i="0" lang="de" sz="2400" u="none" cap="none" strike="noStrike">
                  <a:solidFill>
                    <a:schemeClr val="dk1"/>
                  </a:solidFill>
                  <a:latin typeface="Calibri"/>
                  <a:ea typeface="Calibri"/>
                  <a:cs typeface="Calibri"/>
                  <a:sym typeface="Calibri"/>
                </a:rPr>
                <a:t>Daten sammeln</a:t>
              </a:r>
              <a:endParaRPr b="0" i="0" sz="1400" u="none" cap="none" strike="noStrike">
                <a:solidFill>
                  <a:srgbClr val="000000"/>
                </a:solidFill>
                <a:latin typeface="Arial"/>
                <a:ea typeface="Arial"/>
                <a:cs typeface="Arial"/>
                <a:sym typeface="Arial"/>
              </a:endParaRPr>
            </a:p>
          </p:txBody>
        </p:sp>
        <p:sp>
          <p:nvSpPr>
            <p:cNvPr id="261" name="Google Shape;261;p5"/>
            <p:cNvSpPr/>
            <p:nvPr/>
          </p:nvSpPr>
          <p:spPr>
            <a:xfrm>
              <a:off x="2985749" y="2393210"/>
              <a:ext cx="2608869" cy="1007023"/>
            </a:xfrm>
            <a:prstGeom prst="chevron">
              <a:avLst>
                <a:gd fmla="val 40000" name="adj"/>
              </a:avLst>
            </a:prstGeom>
            <a:solidFill>
              <a:schemeClr val="lt1"/>
            </a:solidFill>
            <a:ln cap="flat" cmpd="sng" w="12700">
              <a:solidFill>
                <a:srgbClr val="3A66B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2" name="Google Shape;262;p5"/>
            <p:cNvSpPr/>
            <p:nvPr/>
          </p:nvSpPr>
          <p:spPr>
            <a:xfrm>
              <a:off x="3347708" y="2644966"/>
              <a:ext cx="2870524" cy="1007023"/>
            </a:xfrm>
            <a:prstGeom prst="roundRect">
              <a:avLst>
                <a:gd fmla="val 10000" name="adj"/>
              </a:avLst>
            </a:prstGeom>
            <a:solidFill>
              <a:srgbClr val="CCD3EA">
                <a:alpha val="89411"/>
              </a:srgbClr>
            </a:solidFill>
            <a:ln cap="flat" cmpd="sng" w="12700">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3" name="Google Shape;263;p5"/>
            <p:cNvSpPr txBox="1"/>
            <p:nvPr/>
          </p:nvSpPr>
          <p:spPr>
            <a:xfrm>
              <a:off x="3377203" y="2674461"/>
              <a:ext cx="2811534" cy="948033"/>
            </a:xfrm>
            <a:prstGeom prst="rect">
              <a:avLst/>
            </a:prstGeom>
            <a:noFill/>
            <a:ln>
              <a:noFill/>
            </a:ln>
          </p:spPr>
          <p:txBody>
            <a:bodyPr anchorCtr="0" anchor="ctr" bIns="170675" lIns="170675" spcFirstLastPara="1" rIns="170675" wrap="square" tIns="170675">
              <a:noAutofit/>
            </a:bodyPr>
            <a:lstStyle/>
            <a:p>
              <a:pPr indent="0" lvl="0" marL="0" marR="0" rtl="0" algn="ctr">
                <a:lnSpc>
                  <a:spcPct val="90000"/>
                </a:lnSpc>
                <a:spcBef>
                  <a:spcPts val="0"/>
                </a:spcBef>
                <a:spcAft>
                  <a:spcPts val="0"/>
                </a:spcAft>
                <a:buClr>
                  <a:schemeClr val="dk1"/>
                </a:buClr>
                <a:buSzPts val="2400"/>
                <a:buFont typeface="Calibri"/>
                <a:buNone/>
              </a:pPr>
              <a:r>
                <a:rPr b="0" i="0" lang="de" sz="2400" u="none" cap="none" strike="noStrike">
                  <a:solidFill>
                    <a:schemeClr val="dk1"/>
                  </a:solidFill>
                  <a:latin typeface="Calibri"/>
                  <a:ea typeface="Calibri"/>
                  <a:cs typeface="Calibri"/>
                  <a:sym typeface="Calibri"/>
                </a:rPr>
                <a:t>Datenaufbereitung und Transformation</a:t>
              </a:r>
              <a:endParaRPr b="0" i="0" sz="2400" u="none" cap="none" strike="noStrike">
                <a:solidFill>
                  <a:schemeClr val="dk1"/>
                </a:solidFill>
                <a:latin typeface="Calibri"/>
                <a:ea typeface="Calibri"/>
                <a:cs typeface="Calibri"/>
                <a:sym typeface="Calibri"/>
              </a:endParaRPr>
            </a:p>
          </p:txBody>
        </p:sp>
        <p:sp>
          <p:nvSpPr>
            <p:cNvPr id="264" name="Google Shape;264;p5"/>
            <p:cNvSpPr/>
            <p:nvPr/>
          </p:nvSpPr>
          <p:spPr>
            <a:xfrm>
              <a:off x="6299397" y="2393210"/>
              <a:ext cx="2608869" cy="1007023"/>
            </a:xfrm>
            <a:prstGeom prst="chevron">
              <a:avLst>
                <a:gd fmla="val 40000" name="adj"/>
              </a:avLst>
            </a:prstGeom>
            <a:solidFill>
              <a:schemeClr val="lt1"/>
            </a:solidFill>
            <a:ln cap="flat" cmpd="sng" w="12700">
              <a:solidFill>
                <a:srgbClr val="3A66B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5" name="Google Shape;265;p5"/>
            <p:cNvSpPr/>
            <p:nvPr/>
          </p:nvSpPr>
          <p:spPr>
            <a:xfrm>
              <a:off x="6995096" y="2644966"/>
              <a:ext cx="2203045" cy="1007023"/>
            </a:xfrm>
            <a:prstGeom prst="roundRect">
              <a:avLst>
                <a:gd fmla="val 10000" name="adj"/>
              </a:avLst>
            </a:prstGeom>
            <a:solidFill>
              <a:srgbClr val="CCD3EA">
                <a:alpha val="89411"/>
              </a:srgbClr>
            </a:solidFill>
            <a:ln cap="flat" cmpd="sng" w="12700">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6" name="Google Shape;266;p5"/>
            <p:cNvSpPr txBox="1"/>
            <p:nvPr/>
          </p:nvSpPr>
          <p:spPr>
            <a:xfrm>
              <a:off x="7024591" y="2674461"/>
              <a:ext cx="2144055" cy="948033"/>
            </a:xfrm>
            <a:prstGeom prst="rect">
              <a:avLst/>
            </a:prstGeom>
            <a:noFill/>
            <a:ln>
              <a:noFill/>
            </a:ln>
          </p:spPr>
          <p:txBody>
            <a:bodyPr anchorCtr="0" anchor="ctr" bIns="170675" lIns="170675" spcFirstLastPara="1" rIns="170675" wrap="square" tIns="170675">
              <a:noAutofit/>
            </a:bodyPr>
            <a:lstStyle/>
            <a:p>
              <a:pPr indent="0" lvl="0" marL="0" marR="0" rtl="0" algn="ctr">
                <a:lnSpc>
                  <a:spcPct val="90000"/>
                </a:lnSpc>
                <a:spcBef>
                  <a:spcPts val="0"/>
                </a:spcBef>
                <a:spcAft>
                  <a:spcPts val="0"/>
                </a:spcAft>
                <a:buClr>
                  <a:schemeClr val="dk1"/>
                </a:buClr>
                <a:buSzPts val="2400"/>
                <a:buFont typeface="Calibri"/>
                <a:buNone/>
              </a:pPr>
              <a:r>
                <a:rPr b="0" i="0" lang="de" sz="2400" u="none" cap="none" strike="noStrike">
                  <a:solidFill>
                    <a:schemeClr val="dk1"/>
                  </a:solidFill>
                  <a:latin typeface="Calibri"/>
                  <a:ea typeface="Calibri"/>
                  <a:cs typeface="Calibri"/>
                  <a:sym typeface="Calibri"/>
                </a:rPr>
                <a:t>Indexdaten</a:t>
              </a:r>
              <a:endParaRPr b="0" i="0" sz="2400" u="none" cap="none" strike="noStrike">
                <a:solidFill>
                  <a:schemeClr val="dk1"/>
                </a:solidFill>
                <a:latin typeface="Calibri"/>
                <a:ea typeface="Calibri"/>
                <a:cs typeface="Calibri"/>
                <a:sym typeface="Calibri"/>
              </a:endParaRPr>
            </a:p>
          </p:txBody>
        </p:sp>
        <p:sp>
          <p:nvSpPr>
            <p:cNvPr id="267" name="Google Shape;267;p5"/>
            <p:cNvSpPr/>
            <p:nvPr/>
          </p:nvSpPr>
          <p:spPr>
            <a:xfrm>
              <a:off x="9279306" y="2393210"/>
              <a:ext cx="2608869" cy="1007023"/>
            </a:xfrm>
            <a:prstGeom prst="chevron">
              <a:avLst>
                <a:gd fmla="val 40000" name="adj"/>
              </a:avLst>
            </a:prstGeom>
            <a:solidFill>
              <a:schemeClr val="lt1"/>
            </a:solidFill>
            <a:ln cap="flat" cmpd="sng" w="12700">
              <a:solidFill>
                <a:srgbClr val="3A66B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8" name="Google Shape;268;p5"/>
            <p:cNvSpPr/>
            <p:nvPr/>
          </p:nvSpPr>
          <p:spPr>
            <a:xfrm>
              <a:off x="9975005" y="2644966"/>
              <a:ext cx="2203045" cy="1007023"/>
            </a:xfrm>
            <a:prstGeom prst="roundRect">
              <a:avLst>
                <a:gd fmla="val 10000" name="adj"/>
              </a:avLst>
            </a:prstGeom>
            <a:solidFill>
              <a:srgbClr val="CCD3EA">
                <a:alpha val="89411"/>
              </a:srgbClr>
            </a:solidFill>
            <a:ln cap="flat" cmpd="sng" w="12700">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9" name="Google Shape;269;p5"/>
            <p:cNvSpPr txBox="1"/>
            <p:nvPr/>
          </p:nvSpPr>
          <p:spPr>
            <a:xfrm>
              <a:off x="10004500" y="2674461"/>
              <a:ext cx="2144055" cy="948033"/>
            </a:xfrm>
            <a:prstGeom prst="rect">
              <a:avLst/>
            </a:prstGeom>
            <a:noFill/>
            <a:ln>
              <a:noFill/>
            </a:ln>
          </p:spPr>
          <p:txBody>
            <a:bodyPr anchorCtr="0" anchor="ctr" bIns="170675" lIns="170675" spcFirstLastPara="1" rIns="170675" wrap="square" tIns="170675">
              <a:noAutofit/>
            </a:bodyPr>
            <a:lstStyle/>
            <a:p>
              <a:pPr indent="0" lvl="0" marL="0" marR="0" rtl="0" algn="ctr">
                <a:lnSpc>
                  <a:spcPct val="90000"/>
                </a:lnSpc>
                <a:spcBef>
                  <a:spcPts val="0"/>
                </a:spcBef>
                <a:spcAft>
                  <a:spcPts val="0"/>
                </a:spcAft>
                <a:buClr>
                  <a:schemeClr val="dk1"/>
                </a:buClr>
                <a:buSzPts val="2400"/>
                <a:buFont typeface="Calibri"/>
                <a:buNone/>
              </a:pPr>
              <a:r>
                <a:rPr b="0" i="0" lang="de" sz="2400" u="none" cap="none" strike="noStrike">
                  <a:solidFill>
                    <a:schemeClr val="dk1"/>
                  </a:solidFill>
                  <a:latin typeface="Calibri"/>
                  <a:ea typeface="Calibri"/>
                  <a:cs typeface="Calibri"/>
                  <a:sym typeface="Calibri"/>
                </a:rPr>
                <a:t>Text-Mining</a:t>
              </a:r>
              <a:endParaRPr b="0" i="0" sz="2400" u="none" cap="none" strike="noStrike">
                <a:solidFill>
                  <a:schemeClr val="dk1"/>
                </a:solidFill>
                <a:latin typeface="Calibri"/>
                <a:ea typeface="Calibri"/>
                <a:cs typeface="Calibri"/>
                <a:sym typeface="Calibri"/>
              </a:endParaRPr>
            </a:p>
          </p:txBody>
        </p:sp>
        <p:sp>
          <p:nvSpPr>
            <p:cNvPr id="270" name="Google Shape;270;p5"/>
            <p:cNvSpPr/>
            <p:nvPr/>
          </p:nvSpPr>
          <p:spPr>
            <a:xfrm>
              <a:off x="12259215" y="2393210"/>
              <a:ext cx="2608869" cy="1007023"/>
            </a:xfrm>
            <a:prstGeom prst="chevron">
              <a:avLst>
                <a:gd fmla="val 40000" name="adj"/>
              </a:avLst>
            </a:prstGeom>
            <a:solidFill>
              <a:schemeClr val="lt1"/>
            </a:solidFill>
            <a:ln cap="flat" cmpd="sng" w="12700">
              <a:solidFill>
                <a:srgbClr val="3A66B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1" name="Google Shape;271;p5"/>
            <p:cNvSpPr/>
            <p:nvPr/>
          </p:nvSpPr>
          <p:spPr>
            <a:xfrm>
              <a:off x="12954913" y="2644966"/>
              <a:ext cx="2203045" cy="1007023"/>
            </a:xfrm>
            <a:prstGeom prst="roundRect">
              <a:avLst>
                <a:gd fmla="val 10000" name="adj"/>
              </a:avLst>
            </a:prstGeom>
            <a:solidFill>
              <a:srgbClr val="CCD3EA">
                <a:alpha val="89411"/>
              </a:srgbClr>
            </a:solidFill>
            <a:ln cap="flat" cmpd="sng" w="12700">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2" name="Google Shape;272;p5"/>
            <p:cNvSpPr txBox="1"/>
            <p:nvPr/>
          </p:nvSpPr>
          <p:spPr>
            <a:xfrm>
              <a:off x="12984408" y="2674461"/>
              <a:ext cx="2144055" cy="948033"/>
            </a:xfrm>
            <a:prstGeom prst="rect">
              <a:avLst/>
            </a:prstGeom>
            <a:noFill/>
            <a:ln>
              <a:noFill/>
            </a:ln>
          </p:spPr>
          <p:txBody>
            <a:bodyPr anchorCtr="0" anchor="ctr" bIns="170675" lIns="170675" spcFirstLastPara="1" rIns="170675" wrap="square" tIns="170675">
              <a:noAutofit/>
            </a:bodyPr>
            <a:lstStyle/>
            <a:p>
              <a:pPr indent="0" lvl="0" marL="0" marR="0" rtl="0" algn="ctr">
                <a:lnSpc>
                  <a:spcPct val="90000"/>
                </a:lnSpc>
                <a:spcBef>
                  <a:spcPts val="0"/>
                </a:spcBef>
                <a:spcAft>
                  <a:spcPts val="0"/>
                </a:spcAft>
                <a:buClr>
                  <a:schemeClr val="dk1"/>
                </a:buClr>
                <a:buSzPts val="2400"/>
                <a:buFont typeface="Calibri"/>
                <a:buNone/>
              </a:pPr>
              <a:r>
                <a:rPr b="0" i="0" lang="de" sz="2400" u="none" cap="none" strike="noStrike">
                  <a:solidFill>
                    <a:schemeClr val="dk1"/>
                  </a:solidFill>
                  <a:latin typeface="Calibri"/>
                  <a:ea typeface="Calibri"/>
                  <a:cs typeface="Calibri"/>
                  <a:sym typeface="Calibri"/>
                </a:rPr>
                <a:t>Analyse</a:t>
              </a:r>
              <a:endParaRPr b="0" i="0" sz="2400" u="none" cap="none" strike="noStrike">
                <a:solidFill>
                  <a:schemeClr val="dk1"/>
                </a:solidFill>
                <a:latin typeface="Calibri"/>
                <a:ea typeface="Calibri"/>
                <a:cs typeface="Calibri"/>
                <a:sym typeface="Calibri"/>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6"/>
          <p:cNvSpPr txBox="1"/>
          <p:nvPr/>
        </p:nvSpPr>
        <p:spPr>
          <a:xfrm>
            <a:off x="1447800" y="1411535"/>
            <a:ext cx="9220200" cy="1385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1" i="0" lang="de" sz="4400" u="none" cap="none" strike="noStrike">
                <a:solidFill>
                  <a:srgbClr val="E7686A"/>
                </a:solidFill>
                <a:latin typeface="Calibri"/>
                <a:ea typeface="Calibri"/>
                <a:cs typeface="Calibri"/>
                <a:sym typeface="Calibri"/>
              </a:rPr>
              <a:t>Einheit 2: Text-Mining Techniken</a:t>
            </a:r>
            <a:endParaRPr b="1" i="0" sz="4400" u="none" cap="none" strike="noStrike">
              <a:solidFill>
                <a:srgbClr val="E7686A"/>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4000"/>
              <a:buFont typeface="Arial"/>
              <a:buNone/>
            </a:pPr>
            <a:r>
              <a:t/>
            </a:r>
            <a:endParaRPr b="1" i="0" sz="4000" u="none" cap="none" strike="noStrike">
              <a:solidFill>
                <a:srgbClr val="E7686A"/>
              </a:solidFill>
              <a:latin typeface="Calibri"/>
              <a:ea typeface="Calibri"/>
              <a:cs typeface="Calibri"/>
              <a:sym typeface="Calibri"/>
            </a:endParaRPr>
          </a:p>
        </p:txBody>
      </p:sp>
      <p:sp>
        <p:nvSpPr>
          <p:cNvPr id="278" name="Google Shape;278;p6"/>
          <p:cNvSpPr txBox="1"/>
          <p:nvPr/>
        </p:nvSpPr>
        <p:spPr>
          <a:xfrm>
            <a:off x="1447800" y="2364185"/>
            <a:ext cx="10040186"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de" sz="2800" u="none" cap="none" strike="noStrike">
                <a:solidFill>
                  <a:srgbClr val="238791"/>
                </a:solidFill>
                <a:latin typeface="Calibri"/>
                <a:ea typeface="Calibri"/>
                <a:cs typeface="Calibri"/>
                <a:sym typeface="Calibri"/>
              </a:rPr>
              <a:t>Übliche Text-Mining Techniken</a:t>
            </a:r>
            <a:endParaRPr b="1" i="0" sz="2800" u="none" cap="none" strike="noStrike">
              <a:solidFill>
                <a:srgbClr val="238791"/>
              </a:solidFill>
              <a:latin typeface="Calibri"/>
              <a:ea typeface="Calibri"/>
              <a:cs typeface="Calibri"/>
              <a:sym typeface="Calibri"/>
            </a:endParaRPr>
          </a:p>
        </p:txBody>
      </p:sp>
      <p:sp>
        <p:nvSpPr>
          <p:cNvPr id="279" name="Google Shape;279;p6"/>
          <p:cNvSpPr txBox="1"/>
          <p:nvPr/>
        </p:nvSpPr>
        <p:spPr>
          <a:xfrm>
            <a:off x="1435100" y="3196346"/>
            <a:ext cx="16611600" cy="5888623"/>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Clr>
                <a:srgbClr val="000000"/>
              </a:buClr>
              <a:buSzPts val="3200"/>
              <a:buFont typeface="Arial"/>
              <a:buNone/>
            </a:pPr>
            <a:r>
              <a:rPr b="0" i="0" lang="de" sz="3200" u="none" cap="none" strike="noStrike">
                <a:solidFill>
                  <a:schemeClr val="dk1"/>
                </a:solidFill>
                <a:latin typeface="Calibri"/>
                <a:ea typeface="Calibri"/>
                <a:cs typeface="Calibri"/>
                <a:sym typeface="Calibri"/>
              </a:rPr>
              <a:t>Text-Mining ist ein Forschungsfeld, das mehrere Technologien und Techniken umfasst:</a:t>
            </a:r>
            <a:endParaRPr b="0" i="0" sz="1400" u="none" cap="none" strike="noStrike">
              <a:solidFill>
                <a:schemeClr val="dk1"/>
              </a:solidFill>
              <a:latin typeface="Arial"/>
              <a:ea typeface="Arial"/>
              <a:cs typeface="Arial"/>
              <a:sym typeface="Arial"/>
            </a:endParaRPr>
          </a:p>
          <a:p>
            <a:pPr indent="-285750" lvl="1" marL="742950" marR="0" rtl="0" algn="l">
              <a:lnSpc>
                <a:spcPct val="107000"/>
              </a:lnSpc>
              <a:spcBef>
                <a:spcPts val="0"/>
              </a:spcBef>
              <a:spcAft>
                <a:spcPts val="0"/>
              </a:spcAft>
              <a:buClr>
                <a:schemeClr val="dk1"/>
              </a:buClr>
              <a:buSzPts val="3200"/>
              <a:buFont typeface="Noto Sans Symbols"/>
              <a:buChar char="⮚"/>
            </a:pPr>
            <a:r>
              <a:rPr b="1" i="0" lang="de" sz="3200" u="none" cap="none" strike="noStrike">
                <a:solidFill>
                  <a:schemeClr val="dk1"/>
                </a:solidFill>
                <a:latin typeface="Calibri"/>
                <a:ea typeface="Calibri"/>
                <a:cs typeface="Calibri"/>
                <a:sym typeface="Calibri"/>
              </a:rPr>
              <a:t>Textklassifikationsmethoden </a:t>
            </a:r>
            <a:r>
              <a:rPr b="0" i="0" lang="de" sz="3200" u="none" cap="none" strike="noStrike">
                <a:solidFill>
                  <a:schemeClr val="dk1"/>
                </a:solidFill>
                <a:latin typeface="Calibri"/>
                <a:ea typeface="Calibri"/>
                <a:cs typeface="Calibri"/>
                <a:sym typeface="Calibri"/>
              </a:rPr>
              <a:t>unterteilen einen gegebenen Text in vordefinierte Texttypen.</a:t>
            </a:r>
            <a:endParaRPr b="0" i="0" sz="1400" u="none" cap="none" strike="noStrike">
              <a:solidFill>
                <a:schemeClr val="dk1"/>
              </a:solidFill>
              <a:latin typeface="Arial"/>
              <a:ea typeface="Arial"/>
              <a:cs typeface="Arial"/>
              <a:sym typeface="Arial"/>
            </a:endParaRPr>
          </a:p>
          <a:p>
            <a:pPr indent="-285750" lvl="1" marL="742950" marR="0" rtl="0" algn="l">
              <a:lnSpc>
                <a:spcPct val="107000"/>
              </a:lnSpc>
              <a:spcBef>
                <a:spcPts val="0"/>
              </a:spcBef>
              <a:spcAft>
                <a:spcPts val="0"/>
              </a:spcAft>
              <a:buClr>
                <a:schemeClr val="dk1"/>
              </a:buClr>
              <a:buSzPts val="3200"/>
              <a:buFont typeface="Noto Sans Symbols"/>
              <a:buChar char="⮚"/>
            </a:pPr>
            <a:r>
              <a:rPr b="1" i="0" lang="de" sz="3200" u="none" cap="none" strike="noStrike">
                <a:solidFill>
                  <a:schemeClr val="dk1"/>
                </a:solidFill>
                <a:latin typeface="Calibri"/>
                <a:ea typeface="Calibri"/>
                <a:cs typeface="Calibri"/>
                <a:sym typeface="Calibri"/>
              </a:rPr>
              <a:t>Text-Gruppierungs (Clustering) </a:t>
            </a:r>
            <a:r>
              <a:rPr b="0" i="0" lang="de" sz="3200" u="none" cap="none" strike="noStrike">
                <a:solidFill>
                  <a:schemeClr val="dk1"/>
                </a:solidFill>
                <a:latin typeface="Calibri"/>
                <a:ea typeface="Calibri"/>
                <a:cs typeface="Calibri"/>
                <a:sym typeface="Calibri"/>
              </a:rPr>
              <a:t>Techniken unterteilen einen gegebenen Text-Datensatz in verschiedenen Kategorien.</a:t>
            </a:r>
            <a:endParaRPr b="0" i="0" sz="1400" u="none" cap="none" strike="noStrike">
              <a:solidFill>
                <a:schemeClr val="dk1"/>
              </a:solidFill>
              <a:latin typeface="Arial"/>
              <a:ea typeface="Arial"/>
              <a:cs typeface="Arial"/>
              <a:sym typeface="Arial"/>
            </a:endParaRPr>
          </a:p>
          <a:p>
            <a:pPr indent="-285750" lvl="1" marL="742950" marR="0" rtl="0" algn="l">
              <a:lnSpc>
                <a:spcPct val="107000"/>
              </a:lnSpc>
              <a:spcBef>
                <a:spcPts val="0"/>
              </a:spcBef>
              <a:spcAft>
                <a:spcPts val="0"/>
              </a:spcAft>
              <a:buClr>
                <a:schemeClr val="dk1"/>
              </a:buClr>
              <a:buSzPts val="3200"/>
              <a:buFont typeface="Noto Sans Symbols"/>
              <a:buChar char="⮚"/>
            </a:pPr>
            <a:r>
              <a:rPr b="1" i="0" lang="de" sz="3200" u="none" cap="none" strike="noStrike">
                <a:solidFill>
                  <a:schemeClr val="dk1"/>
                </a:solidFill>
                <a:latin typeface="Calibri"/>
                <a:ea typeface="Calibri"/>
                <a:cs typeface="Calibri"/>
                <a:sym typeface="Calibri"/>
              </a:rPr>
              <a:t>Themenmodelle </a:t>
            </a:r>
            <a:r>
              <a:rPr b="0" i="0" lang="de" sz="3200" u="none" cap="none" strike="noStrike">
                <a:solidFill>
                  <a:schemeClr val="dk1"/>
                </a:solidFill>
                <a:latin typeface="Calibri"/>
                <a:ea typeface="Calibri"/>
                <a:cs typeface="Calibri"/>
                <a:sym typeface="Calibri"/>
              </a:rPr>
              <a:t>= statistische Modelle, die verwendet werden, um die Themen und Konzepte zu ermitteln, die hinter Wörtern im Text verborgen sind.</a:t>
            </a:r>
            <a:endParaRPr b="0" i="0" sz="1400" u="none" cap="none" strike="noStrike">
              <a:solidFill>
                <a:schemeClr val="dk1"/>
              </a:solidFill>
              <a:latin typeface="Arial"/>
              <a:ea typeface="Arial"/>
              <a:cs typeface="Arial"/>
              <a:sym typeface="Arial"/>
            </a:endParaRPr>
          </a:p>
          <a:p>
            <a:pPr indent="-285750" lvl="1" marL="742950" marR="0" rtl="0" algn="l">
              <a:lnSpc>
                <a:spcPct val="107000"/>
              </a:lnSpc>
              <a:spcBef>
                <a:spcPts val="0"/>
              </a:spcBef>
              <a:spcAft>
                <a:spcPts val="0"/>
              </a:spcAft>
              <a:buClr>
                <a:schemeClr val="dk1"/>
              </a:buClr>
              <a:buSzPts val="3200"/>
              <a:buFont typeface="Noto Sans Symbols"/>
              <a:buChar char="⮚"/>
            </a:pPr>
            <a:r>
              <a:rPr b="1" i="0" lang="de" sz="3200" u="none" cap="none" strike="noStrike">
                <a:solidFill>
                  <a:schemeClr val="dk1"/>
                </a:solidFill>
                <a:latin typeface="Calibri"/>
                <a:ea typeface="Calibri"/>
                <a:cs typeface="Calibri"/>
                <a:sym typeface="Calibri"/>
              </a:rPr>
              <a:t>Die Text-Stimmungsanalyse (Text Opinion Mining) </a:t>
            </a:r>
            <a:r>
              <a:rPr b="0" i="0" lang="de" sz="3200" u="none" cap="none" strike="noStrike">
                <a:solidFill>
                  <a:schemeClr val="dk1"/>
                </a:solidFill>
                <a:latin typeface="Calibri"/>
                <a:ea typeface="Calibri"/>
                <a:cs typeface="Calibri"/>
                <a:sym typeface="Calibri"/>
              </a:rPr>
              <a:t>deckt die subjektiven Informationen auf, die von einem:einer Autor:in eines Textes geäußert werden, d.h., die Sichtweise und Einstellung des:der Autor:in. Der Text wird basierend auf der im Text zum Ausdruck gebrachten Einstellungen oder Beurteilungen zu seiner positiven oder negativen Polarität klassifiziert.</a:t>
            </a:r>
            <a:endParaRPr b="0" i="0" sz="1400" u="none" cap="none" strike="noStrike">
              <a:solidFill>
                <a:schemeClr val="dk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7"/>
          <p:cNvSpPr txBox="1"/>
          <p:nvPr/>
        </p:nvSpPr>
        <p:spPr>
          <a:xfrm>
            <a:off x="1447800" y="1411535"/>
            <a:ext cx="9220200" cy="1385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1" i="0" lang="de" sz="4400" u="none" cap="none" strike="noStrike">
                <a:solidFill>
                  <a:srgbClr val="E7686A"/>
                </a:solidFill>
                <a:latin typeface="Calibri"/>
                <a:ea typeface="Calibri"/>
                <a:cs typeface="Calibri"/>
                <a:sym typeface="Calibri"/>
              </a:rPr>
              <a:t>Einheit 2: Text-Mining Techniken</a:t>
            </a:r>
            <a:endParaRPr b="1" i="0" sz="4400" u="none" cap="none" strike="noStrike">
              <a:solidFill>
                <a:srgbClr val="E7686A"/>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4000"/>
              <a:buFont typeface="Arial"/>
              <a:buNone/>
            </a:pPr>
            <a:r>
              <a:t/>
            </a:r>
            <a:endParaRPr b="1" i="0" sz="4000" u="none" cap="none" strike="noStrike">
              <a:solidFill>
                <a:srgbClr val="E7686A"/>
              </a:solidFill>
              <a:latin typeface="Calibri"/>
              <a:ea typeface="Calibri"/>
              <a:cs typeface="Calibri"/>
              <a:sym typeface="Calibri"/>
            </a:endParaRPr>
          </a:p>
        </p:txBody>
      </p:sp>
      <p:sp>
        <p:nvSpPr>
          <p:cNvPr id="285" name="Google Shape;285;p7"/>
          <p:cNvSpPr txBox="1"/>
          <p:nvPr/>
        </p:nvSpPr>
        <p:spPr>
          <a:xfrm>
            <a:off x="1447800" y="2345664"/>
            <a:ext cx="10040186"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de" sz="2800" u="none" cap="none" strike="noStrike">
                <a:solidFill>
                  <a:srgbClr val="238791"/>
                </a:solidFill>
                <a:latin typeface="Calibri"/>
                <a:ea typeface="Calibri"/>
                <a:cs typeface="Calibri"/>
                <a:sym typeface="Calibri"/>
              </a:rPr>
              <a:t>Übliche Text-Mining Techniken (2)</a:t>
            </a:r>
            <a:endParaRPr b="0" i="0" sz="1400" u="none" cap="none" strike="noStrike">
              <a:solidFill>
                <a:srgbClr val="000000"/>
              </a:solidFill>
              <a:latin typeface="Arial"/>
              <a:ea typeface="Arial"/>
              <a:cs typeface="Arial"/>
              <a:sym typeface="Arial"/>
            </a:endParaRPr>
          </a:p>
        </p:txBody>
      </p:sp>
      <p:sp>
        <p:nvSpPr>
          <p:cNvPr id="286" name="Google Shape;286;p7"/>
          <p:cNvSpPr txBox="1"/>
          <p:nvPr/>
        </p:nvSpPr>
        <p:spPr>
          <a:xfrm>
            <a:off x="1219200" y="3238500"/>
            <a:ext cx="16459200" cy="4834745"/>
          </a:xfrm>
          <a:prstGeom prst="rect">
            <a:avLst/>
          </a:prstGeom>
          <a:noFill/>
          <a:ln>
            <a:noFill/>
          </a:ln>
        </p:spPr>
        <p:txBody>
          <a:bodyPr anchorCtr="0" anchor="t" bIns="45700" lIns="91425" spcFirstLastPara="1" rIns="91425" wrap="square" tIns="45700">
            <a:spAutoFit/>
          </a:bodyPr>
          <a:lstStyle/>
          <a:p>
            <a:pPr indent="-457200" lvl="0" marL="457200" marR="0" rtl="0" algn="l">
              <a:lnSpc>
                <a:spcPct val="107000"/>
              </a:lnSpc>
              <a:spcBef>
                <a:spcPts val="0"/>
              </a:spcBef>
              <a:spcAft>
                <a:spcPts val="0"/>
              </a:spcAft>
              <a:buClr>
                <a:schemeClr val="dk1"/>
              </a:buClr>
              <a:buSzPts val="3200"/>
              <a:buFont typeface="Noto Sans Symbols"/>
              <a:buChar char="⮚"/>
            </a:pPr>
            <a:r>
              <a:rPr b="1" i="0" lang="de" sz="3200" u="none" cap="none" strike="noStrike">
                <a:solidFill>
                  <a:schemeClr val="dk1"/>
                </a:solidFill>
                <a:latin typeface="Calibri"/>
                <a:ea typeface="Calibri"/>
                <a:cs typeface="Calibri"/>
                <a:sym typeface="Calibri"/>
              </a:rPr>
              <a:t>Die Themenerkennung </a:t>
            </a:r>
            <a:r>
              <a:rPr b="0" i="0" lang="de" sz="3200" u="none" cap="none" strike="noStrike">
                <a:solidFill>
                  <a:schemeClr val="dk1"/>
                </a:solidFill>
                <a:latin typeface="Calibri"/>
                <a:ea typeface="Calibri"/>
                <a:cs typeface="Calibri"/>
                <a:sym typeface="Calibri"/>
              </a:rPr>
              <a:t>bezieht sich auf die Ermittlung und Überprüfung von Textthemen (hochaktuelle Themen), die für die Analyse der öffentlichen Meinung, des Social Media Computing und der personalisierten Informationsdienste zuverlässig sind.</a:t>
            </a:r>
            <a:endParaRPr b="0" i="0" sz="1400" u="none" cap="none" strike="noStrike">
              <a:solidFill>
                <a:schemeClr val="dk1"/>
              </a:solidFill>
              <a:latin typeface="Arial"/>
              <a:ea typeface="Arial"/>
              <a:cs typeface="Arial"/>
              <a:sym typeface="Arial"/>
            </a:endParaRPr>
          </a:p>
          <a:p>
            <a:pPr indent="-457200" lvl="0" marL="457200" marR="0" rtl="0" algn="l">
              <a:lnSpc>
                <a:spcPct val="107000"/>
              </a:lnSpc>
              <a:spcBef>
                <a:spcPts val="0"/>
              </a:spcBef>
              <a:spcAft>
                <a:spcPts val="0"/>
              </a:spcAft>
              <a:buClr>
                <a:schemeClr val="dk1"/>
              </a:buClr>
              <a:buSzPts val="3200"/>
              <a:buFont typeface="Noto Sans Symbols"/>
              <a:buChar char="⮚"/>
            </a:pPr>
            <a:r>
              <a:rPr b="1" i="0" lang="de" sz="3200" u="none" cap="none" strike="noStrike">
                <a:solidFill>
                  <a:schemeClr val="dk1"/>
                </a:solidFill>
                <a:latin typeface="Calibri"/>
                <a:ea typeface="Calibri"/>
                <a:cs typeface="Calibri"/>
                <a:sym typeface="Calibri"/>
              </a:rPr>
              <a:t>Informationsextraktion bezieht sich </a:t>
            </a:r>
            <a:r>
              <a:rPr b="0" i="0" lang="de" sz="3200" u="none" cap="none" strike="noStrike">
                <a:solidFill>
                  <a:schemeClr val="dk1"/>
                </a:solidFill>
                <a:latin typeface="Calibri"/>
                <a:ea typeface="Calibri"/>
                <a:cs typeface="Calibri"/>
                <a:sym typeface="Calibri"/>
              </a:rPr>
              <a:t>auf die Extrahierung von Sachinformationen wie z.B. Entitäten, Entitätsattributen, Beziehungen zwischen Entitäten und Ereignissen aus unstrukturiertem und halbstrukturiertem Text in natürlicher Sprache, die sie in eine strukturierte Datenausgabe umwandeln.</a:t>
            </a:r>
            <a:endParaRPr b="0" i="0" sz="1400" u="none" cap="none" strike="noStrike">
              <a:solidFill>
                <a:schemeClr val="dk1"/>
              </a:solidFill>
              <a:latin typeface="Arial"/>
              <a:ea typeface="Arial"/>
              <a:cs typeface="Arial"/>
              <a:sym typeface="Arial"/>
            </a:endParaRPr>
          </a:p>
          <a:p>
            <a:pPr indent="-457200" lvl="0" marL="457200" marR="0" rtl="0" algn="l">
              <a:lnSpc>
                <a:spcPct val="107000"/>
              </a:lnSpc>
              <a:spcBef>
                <a:spcPts val="0"/>
              </a:spcBef>
              <a:spcAft>
                <a:spcPts val="0"/>
              </a:spcAft>
              <a:buClr>
                <a:schemeClr val="dk1"/>
              </a:buClr>
              <a:buSzPts val="3200"/>
              <a:buFont typeface="Noto Sans Symbols"/>
              <a:buChar char="⮚"/>
            </a:pPr>
            <a:r>
              <a:rPr b="1" i="0" lang="de" sz="3200" u="none" cap="none" strike="noStrike">
                <a:solidFill>
                  <a:schemeClr val="dk1"/>
                </a:solidFill>
                <a:latin typeface="Calibri"/>
                <a:ea typeface="Calibri"/>
                <a:cs typeface="Calibri"/>
                <a:sym typeface="Calibri"/>
              </a:rPr>
              <a:t>Die automatische Textzusammenfassung </a:t>
            </a:r>
            <a:r>
              <a:rPr b="0" i="0" lang="de" sz="3200" u="none" cap="none" strike="noStrike">
                <a:solidFill>
                  <a:schemeClr val="dk1"/>
                </a:solidFill>
                <a:latin typeface="Calibri"/>
                <a:ea typeface="Calibri"/>
                <a:cs typeface="Calibri"/>
                <a:sym typeface="Calibri"/>
              </a:rPr>
              <a:t>generiert automatisch Zusammenfassungen unter Verwendung natürlicher Sprachverarbeitungsmethoden.</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8"/>
          <p:cNvSpPr txBox="1"/>
          <p:nvPr/>
        </p:nvSpPr>
        <p:spPr>
          <a:xfrm>
            <a:off x="1473200" y="1162625"/>
            <a:ext cx="8382000" cy="1385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1" i="0" lang="de" sz="4400" u="none" cap="none" strike="noStrike">
                <a:solidFill>
                  <a:srgbClr val="E7686A"/>
                </a:solidFill>
                <a:latin typeface="Calibri"/>
                <a:ea typeface="Calibri"/>
                <a:cs typeface="Calibri"/>
                <a:sym typeface="Calibri"/>
              </a:rPr>
              <a:t>Einheit 2: Text-Mining Techniken</a:t>
            </a:r>
            <a:endParaRPr b="1" i="0" sz="4400" u="none" cap="none" strike="noStrike">
              <a:solidFill>
                <a:srgbClr val="E7686A"/>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4000"/>
              <a:buFont typeface="Arial"/>
              <a:buNone/>
            </a:pPr>
            <a:r>
              <a:t/>
            </a:r>
            <a:endParaRPr b="1" i="0" sz="4000" u="none" cap="none" strike="noStrike">
              <a:solidFill>
                <a:srgbClr val="E7686A"/>
              </a:solidFill>
              <a:latin typeface="Calibri"/>
              <a:ea typeface="Calibri"/>
              <a:cs typeface="Calibri"/>
              <a:sym typeface="Calibri"/>
            </a:endParaRPr>
          </a:p>
        </p:txBody>
      </p:sp>
      <p:sp>
        <p:nvSpPr>
          <p:cNvPr id="292" name="Google Shape;292;p8"/>
          <p:cNvSpPr txBox="1"/>
          <p:nvPr/>
        </p:nvSpPr>
        <p:spPr>
          <a:xfrm>
            <a:off x="1473200" y="2024400"/>
            <a:ext cx="14325600" cy="95410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de" sz="2800" u="none" cap="none" strike="noStrike">
                <a:solidFill>
                  <a:srgbClr val="238791"/>
                </a:solidFill>
                <a:latin typeface="Calibri"/>
                <a:ea typeface="Calibri"/>
                <a:cs typeface="Calibri"/>
                <a:sym typeface="Calibri"/>
              </a:rPr>
              <a:t>Techniken zur Datenaufbereitung und -transformation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t/>
            </a:r>
            <a:endParaRPr b="1" i="0" sz="2800" u="none" cap="none" strike="noStrike">
              <a:solidFill>
                <a:srgbClr val="238791"/>
              </a:solidFill>
              <a:latin typeface="Calibri"/>
              <a:ea typeface="Calibri"/>
              <a:cs typeface="Calibri"/>
              <a:sym typeface="Calibri"/>
            </a:endParaRPr>
          </a:p>
        </p:txBody>
      </p:sp>
      <p:sp>
        <p:nvSpPr>
          <p:cNvPr id="293" name="Google Shape;293;p8"/>
          <p:cNvSpPr txBox="1"/>
          <p:nvPr/>
        </p:nvSpPr>
        <p:spPr>
          <a:xfrm>
            <a:off x="1219200" y="2738973"/>
            <a:ext cx="16840200" cy="7496499"/>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7000"/>
              </a:lnSpc>
              <a:spcBef>
                <a:spcPts val="0"/>
              </a:spcBef>
              <a:spcAft>
                <a:spcPts val="0"/>
              </a:spcAft>
              <a:buClr>
                <a:schemeClr val="dk1"/>
              </a:buClr>
              <a:buSzPts val="3200"/>
              <a:buFont typeface="Arial"/>
              <a:buChar char="•"/>
            </a:pPr>
            <a:r>
              <a:rPr b="1" i="0" lang="de" sz="3200" u="none" cap="none" strike="noStrike">
                <a:solidFill>
                  <a:schemeClr val="dk1"/>
                </a:solidFill>
                <a:latin typeface="Calibri"/>
                <a:ea typeface="Calibri"/>
                <a:cs typeface="Calibri"/>
                <a:sym typeface="Calibri"/>
              </a:rPr>
              <a:t>Tokenisierung </a:t>
            </a:r>
            <a:r>
              <a:rPr b="0" i="0" lang="de" sz="3200" u="none" cap="none" strike="noStrike">
                <a:solidFill>
                  <a:schemeClr val="dk1"/>
                </a:solidFill>
                <a:latin typeface="Calibri"/>
                <a:ea typeface="Calibri"/>
                <a:cs typeface="Calibri"/>
                <a:sym typeface="Calibri"/>
              </a:rPr>
              <a:t>bezieht sich auf einen Prozess der Segmentierung eines gegebenen Textes in lexikalische Einheiten (isolierte Wörter).</a:t>
            </a:r>
            <a:endParaRPr b="0" i="0" sz="1400" u="none" cap="none" strike="noStrike">
              <a:solidFill>
                <a:schemeClr val="dk1"/>
              </a:solidFill>
              <a:latin typeface="Arial"/>
              <a:ea typeface="Arial"/>
              <a:cs typeface="Arial"/>
              <a:sym typeface="Arial"/>
            </a:endParaRPr>
          </a:p>
          <a:p>
            <a:pPr indent="-342900" lvl="0" marL="342900" marR="0" rtl="0" algn="l">
              <a:lnSpc>
                <a:spcPct val="107000"/>
              </a:lnSpc>
              <a:spcBef>
                <a:spcPts val="0"/>
              </a:spcBef>
              <a:spcAft>
                <a:spcPts val="0"/>
              </a:spcAft>
              <a:buClr>
                <a:schemeClr val="dk1"/>
              </a:buClr>
              <a:buSzPts val="3200"/>
              <a:buFont typeface="Arial"/>
              <a:buChar char="•"/>
            </a:pPr>
            <a:r>
              <a:rPr b="1" i="0" lang="de" sz="3200" u="none" cap="none" strike="noStrike">
                <a:solidFill>
                  <a:schemeClr val="dk1"/>
                </a:solidFill>
                <a:latin typeface="Calibri"/>
                <a:ea typeface="Calibri"/>
                <a:cs typeface="Calibri"/>
                <a:sym typeface="Calibri"/>
              </a:rPr>
              <a:t>Entfernen von Stoppwörtern:</a:t>
            </a:r>
            <a:r>
              <a:rPr b="0" i="0" lang="de" sz="3200" u="none" cap="none" strike="noStrike">
                <a:solidFill>
                  <a:schemeClr val="dk1"/>
                </a:solidFill>
                <a:latin typeface="Calibri"/>
                <a:ea typeface="Calibri"/>
                <a:cs typeface="Calibri"/>
                <a:sym typeface="Calibri"/>
              </a:rPr>
              <a:t> Stoppwörter beziehen sich hauptsächlich auf funktionale Wörter, einschließlich Hilfswörter, Präpositionen, Konjunktionen, Modalwörter und andere häufig vorkommende Wörter.</a:t>
            </a:r>
            <a:endParaRPr b="0" i="0" sz="1400" u="none" cap="none" strike="noStrike">
              <a:solidFill>
                <a:schemeClr val="dk1"/>
              </a:solidFill>
              <a:latin typeface="Arial"/>
              <a:ea typeface="Arial"/>
              <a:cs typeface="Arial"/>
              <a:sym typeface="Arial"/>
            </a:endParaRPr>
          </a:p>
          <a:p>
            <a:pPr indent="-342900" lvl="0" marL="342900" marR="0" rtl="0" algn="l">
              <a:lnSpc>
                <a:spcPct val="107000"/>
              </a:lnSpc>
              <a:spcBef>
                <a:spcPts val="0"/>
              </a:spcBef>
              <a:spcAft>
                <a:spcPts val="0"/>
              </a:spcAft>
              <a:buClr>
                <a:schemeClr val="dk1"/>
              </a:buClr>
              <a:buSzPts val="3200"/>
              <a:buFont typeface="Arial"/>
              <a:buChar char="•"/>
            </a:pPr>
            <a:r>
              <a:rPr b="1" i="0" lang="de" sz="3200" u="none" cap="none" strike="noStrike">
                <a:solidFill>
                  <a:schemeClr val="dk1"/>
                </a:solidFill>
                <a:latin typeface="Calibri"/>
                <a:ea typeface="Calibri"/>
                <a:cs typeface="Calibri"/>
                <a:sym typeface="Calibri"/>
              </a:rPr>
              <a:t>Wortformnormalisierung </a:t>
            </a:r>
            <a:r>
              <a:rPr b="0" i="0" lang="de" sz="3200" u="none" cap="none" strike="noStrike">
                <a:solidFill>
                  <a:schemeClr val="dk1"/>
                </a:solidFill>
                <a:latin typeface="Calibri"/>
                <a:ea typeface="Calibri"/>
                <a:cs typeface="Calibri"/>
                <a:sym typeface="Calibri"/>
              </a:rPr>
              <a:t>zur Verbesserung der Effizienz der Textverarbeitung</a:t>
            </a:r>
            <a:r>
              <a:rPr b="1" i="0" lang="de" sz="3200" u="none" cap="none" strike="noStrike">
                <a:solidFill>
                  <a:schemeClr val="dk1"/>
                </a:solidFill>
                <a:latin typeface="Calibri"/>
                <a:ea typeface="Calibri"/>
                <a:cs typeface="Calibri"/>
                <a:sym typeface="Calibri"/>
              </a:rPr>
              <a:t>. </a:t>
            </a:r>
            <a:r>
              <a:rPr b="0" i="0" lang="de" sz="3200" u="none" cap="none" strike="noStrike">
                <a:solidFill>
                  <a:schemeClr val="dk1"/>
                </a:solidFill>
                <a:latin typeface="Calibri"/>
                <a:ea typeface="Calibri"/>
                <a:cs typeface="Calibri"/>
                <a:sym typeface="Calibri"/>
              </a:rPr>
              <a:t>Normalisierung der Wortform</a:t>
            </a:r>
            <a:r>
              <a:rPr b="1" i="0" lang="de" sz="3200" u="none" cap="none" strike="noStrike">
                <a:solidFill>
                  <a:schemeClr val="dk1"/>
                </a:solidFill>
                <a:latin typeface="Calibri"/>
                <a:ea typeface="Calibri"/>
                <a:cs typeface="Calibri"/>
                <a:sym typeface="Calibri"/>
              </a:rPr>
              <a:t> </a:t>
            </a:r>
            <a:r>
              <a:rPr b="0" i="0" lang="de" sz="3200" u="none" cap="none" strike="noStrike">
                <a:solidFill>
                  <a:schemeClr val="dk1"/>
                </a:solidFill>
                <a:latin typeface="Calibri"/>
                <a:ea typeface="Calibri"/>
                <a:cs typeface="Calibri"/>
                <a:sym typeface="Calibri"/>
              </a:rPr>
              <a:t>umfasst zwei Grundkonzepte:</a:t>
            </a:r>
            <a:endParaRPr b="0" i="0" sz="1400" u="none" cap="none" strike="noStrike">
              <a:solidFill>
                <a:schemeClr val="dk1"/>
              </a:solidFill>
              <a:latin typeface="Arial"/>
              <a:ea typeface="Arial"/>
              <a:cs typeface="Arial"/>
              <a:sym typeface="Arial"/>
            </a:endParaRPr>
          </a:p>
          <a:p>
            <a:pPr indent="-457200" lvl="1" marL="914400" marR="0" rtl="0" algn="l">
              <a:lnSpc>
                <a:spcPct val="107000"/>
              </a:lnSpc>
              <a:spcBef>
                <a:spcPts val="0"/>
              </a:spcBef>
              <a:spcAft>
                <a:spcPts val="0"/>
              </a:spcAft>
              <a:buClr>
                <a:schemeClr val="dk1"/>
              </a:buClr>
              <a:buSzPts val="3200"/>
              <a:buFont typeface="Noto Sans Symbols"/>
              <a:buChar char="⮚"/>
            </a:pPr>
            <a:r>
              <a:rPr b="1" i="0" lang="de" sz="3200" u="none" cap="none" strike="noStrike">
                <a:solidFill>
                  <a:schemeClr val="dk1"/>
                </a:solidFill>
                <a:latin typeface="Calibri"/>
                <a:ea typeface="Calibri"/>
                <a:cs typeface="Calibri"/>
                <a:sym typeface="Calibri"/>
              </a:rPr>
              <a:t>Lemmatization </a:t>
            </a:r>
            <a:r>
              <a:rPr b="0" i="0" lang="de" sz="3200" u="none" cap="none" strike="noStrike">
                <a:solidFill>
                  <a:schemeClr val="dk1"/>
                </a:solidFill>
                <a:latin typeface="Calibri"/>
                <a:ea typeface="Calibri"/>
                <a:cs typeface="Calibri"/>
                <a:sym typeface="Calibri"/>
              </a:rPr>
              <a:t>- die Wiederherstellung deformierter Wörter in ihre ursprüngliche Formen, um semantische Vollständigkeit zu gewährleisten</a:t>
            </a:r>
            <a:endParaRPr b="0" i="0" sz="3200" u="none" cap="none" strike="noStrike">
              <a:solidFill>
                <a:schemeClr val="dk1"/>
              </a:solidFill>
              <a:latin typeface="Calibri"/>
              <a:ea typeface="Calibri"/>
              <a:cs typeface="Calibri"/>
              <a:sym typeface="Calibri"/>
            </a:endParaRPr>
          </a:p>
          <a:p>
            <a:pPr indent="-457200" lvl="1" marL="914400" marR="0" rtl="0" algn="l">
              <a:lnSpc>
                <a:spcPct val="107000"/>
              </a:lnSpc>
              <a:spcBef>
                <a:spcPts val="0"/>
              </a:spcBef>
              <a:spcAft>
                <a:spcPts val="0"/>
              </a:spcAft>
              <a:buClr>
                <a:schemeClr val="dk1"/>
              </a:buClr>
              <a:buSzPts val="3200"/>
              <a:buFont typeface="Noto Sans Symbols"/>
              <a:buChar char="⮚"/>
            </a:pPr>
            <a:r>
              <a:rPr b="1" i="0" lang="de" sz="3200" u="none" cap="none" strike="noStrike">
                <a:solidFill>
                  <a:schemeClr val="dk1"/>
                </a:solidFill>
                <a:latin typeface="Calibri"/>
                <a:ea typeface="Calibri"/>
                <a:cs typeface="Calibri"/>
                <a:sym typeface="Calibri"/>
              </a:rPr>
              <a:t>Stemming </a:t>
            </a:r>
            <a:r>
              <a:rPr b="0" i="0" lang="de" sz="3200" u="none" cap="none" strike="noStrike">
                <a:solidFill>
                  <a:schemeClr val="dk1"/>
                </a:solidFill>
                <a:latin typeface="Calibri"/>
                <a:ea typeface="Calibri"/>
                <a:cs typeface="Calibri"/>
                <a:sym typeface="Calibri"/>
              </a:rPr>
              <a:t>- der Prozess des Entfernens von Affixen, um Wurzeln zu erhalten.</a:t>
            </a:r>
            <a:endParaRPr b="0" i="0" sz="1400" u="none" cap="none" strike="noStrike">
              <a:solidFill>
                <a:schemeClr val="dk1"/>
              </a:solidFill>
              <a:latin typeface="Arial"/>
              <a:ea typeface="Arial"/>
              <a:cs typeface="Arial"/>
              <a:sym typeface="Arial"/>
            </a:endParaRPr>
          </a:p>
          <a:p>
            <a:pPr indent="-342900" lvl="0" marL="342900" marR="0" rtl="0" algn="l">
              <a:lnSpc>
                <a:spcPct val="107000"/>
              </a:lnSpc>
              <a:spcBef>
                <a:spcPts val="0"/>
              </a:spcBef>
              <a:spcAft>
                <a:spcPts val="0"/>
              </a:spcAft>
              <a:buClr>
                <a:schemeClr val="dk1"/>
              </a:buClr>
              <a:buSzPts val="3200"/>
              <a:buFont typeface="Arial"/>
              <a:buChar char="•"/>
            </a:pPr>
            <a:r>
              <a:rPr b="1" i="0" lang="de" sz="3200" u="none" cap="none" strike="noStrike">
                <a:solidFill>
                  <a:schemeClr val="dk1"/>
                </a:solidFill>
                <a:latin typeface="Calibri"/>
                <a:ea typeface="Calibri"/>
                <a:cs typeface="Calibri"/>
                <a:sym typeface="Calibri"/>
              </a:rPr>
              <a:t>Die Annotierung von Daten </a:t>
            </a:r>
            <a:r>
              <a:rPr b="0" i="0" lang="de" sz="3200" u="none" cap="none" strike="noStrike">
                <a:solidFill>
                  <a:schemeClr val="dk1"/>
                </a:solidFill>
                <a:latin typeface="Calibri"/>
                <a:ea typeface="Calibri"/>
                <a:cs typeface="Calibri"/>
                <a:sym typeface="Calibri"/>
              </a:rPr>
              <a:t>stellt eine wesentliche Phase des </a:t>
            </a:r>
            <a:r>
              <a:rPr b="1" i="0" lang="de" sz="3200" u="none" cap="none" strike="noStrike">
                <a:solidFill>
                  <a:schemeClr val="dk1"/>
                </a:solidFill>
                <a:latin typeface="Calibri"/>
                <a:ea typeface="Calibri"/>
                <a:cs typeface="Calibri"/>
                <a:sym typeface="Calibri"/>
              </a:rPr>
              <a:t>Überwachten Lernens</a:t>
            </a:r>
            <a:r>
              <a:rPr b="0" i="0" lang="de" sz="3200" u="none" cap="none" strike="noStrike">
                <a:solidFill>
                  <a:schemeClr val="dk1"/>
                </a:solidFill>
                <a:latin typeface="Calibri"/>
                <a:ea typeface="Calibri"/>
                <a:cs typeface="Calibri"/>
                <a:sym typeface="Calibri"/>
              </a:rPr>
              <a:t> (Supervised Learning)</a:t>
            </a:r>
            <a:r>
              <a:rPr b="1" i="0" lang="de" sz="3200" u="none" cap="none" strike="noStrike">
                <a:solidFill>
                  <a:schemeClr val="dk1"/>
                </a:solidFill>
                <a:latin typeface="Calibri"/>
                <a:ea typeface="Calibri"/>
                <a:cs typeface="Calibri"/>
                <a:sym typeface="Calibri"/>
              </a:rPr>
              <a:t> </a:t>
            </a:r>
            <a:r>
              <a:rPr b="0" i="0" lang="de" sz="3200" u="none" cap="none" strike="noStrike">
                <a:solidFill>
                  <a:schemeClr val="dk1"/>
                </a:solidFill>
                <a:latin typeface="Calibri"/>
                <a:ea typeface="Calibri"/>
                <a:cs typeface="Calibri"/>
                <a:sym typeface="Calibri"/>
              </a:rPr>
              <a:t>dar. Wenn der Umfang der annotierten Daten größer ist, ist die Qualität höher, und wenn die Abdeckung breiter ist, ist die Leistung des trainierten Modells besser.</a:t>
            </a:r>
            <a:endParaRPr b="0" i="0" sz="1400" u="none" cap="none" strike="noStrike">
              <a:solidFill>
                <a:schemeClr val="dk1"/>
              </a:solidFill>
              <a:latin typeface="Arial"/>
              <a:ea typeface="Arial"/>
              <a:cs typeface="Arial"/>
              <a:sym typeface="Arial"/>
            </a:endParaRPr>
          </a:p>
          <a:p>
            <a:pPr indent="-190500" lvl="0" marL="342900" marR="0" rtl="0" algn="l">
              <a:lnSpc>
                <a:spcPct val="150000"/>
              </a:lnSpc>
              <a:spcBef>
                <a:spcPts val="0"/>
              </a:spcBef>
              <a:spcAft>
                <a:spcPts val="0"/>
              </a:spcAft>
              <a:buClr>
                <a:schemeClr val="dk1"/>
              </a:buClr>
              <a:buSzPts val="2400"/>
              <a:buFont typeface="Arial"/>
              <a:buNone/>
            </a:pPr>
            <a:r>
              <a:t/>
            </a:r>
            <a:endParaRPr b="0" i="0" sz="2400" u="none" cap="none" strike="noStrike">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p9"/>
          <p:cNvSpPr txBox="1"/>
          <p:nvPr/>
        </p:nvSpPr>
        <p:spPr>
          <a:xfrm>
            <a:off x="1447800" y="1411535"/>
            <a:ext cx="9220200" cy="1385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1" i="0" lang="de" sz="4400" u="none" cap="none" strike="noStrike">
                <a:solidFill>
                  <a:srgbClr val="E7686A"/>
                </a:solidFill>
                <a:latin typeface="Calibri"/>
                <a:ea typeface="Calibri"/>
                <a:cs typeface="Calibri"/>
                <a:sym typeface="Calibri"/>
              </a:rPr>
              <a:t>Einheit 2: Text-Mining Techniken</a:t>
            </a:r>
            <a:endParaRPr b="1" i="0" sz="4400" u="none" cap="none" strike="noStrike">
              <a:solidFill>
                <a:srgbClr val="E7686A"/>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4000"/>
              <a:buFont typeface="Arial"/>
              <a:buNone/>
            </a:pPr>
            <a:r>
              <a:t/>
            </a:r>
            <a:endParaRPr b="1" i="0" sz="4000" u="none" cap="none" strike="noStrike">
              <a:solidFill>
                <a:srgbClr val="E7686A"/>
              </a:solidFill>
              <a:latin typeface="Calibri"/>
              <a:ea typeface="Calibri"/>
              <a:cs typeface="Calibri"/>
              <a:sym typeface="Calibri"/>
            </a:endParaRPr>
          </a:p>
        </p:txBody>
      </p:sp>
      <p:sp>
        <p:nvSpPr>
          <p:cNvPr id="299" name="Google Shape;299;p9"/>
          <p:cNvSpPr txBox="1"/>
          <p:nvPr/>
        </p:nvSpPr>
        <p:spPr>
          <a:xfrm>
            <a:off x="1442720" y="2468604"/>
            <a:ext cx="10040186"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de" sz="2800" u="none" cap="none" strike="noStrike">
                <a:solidFill>
                  <a:srgbClr val="238791"/>
                </a:solidFill>
                <a:latin typeface="Calibri"/>
                <a:ea typeface="Calibri"/>
                <a:cs typeface="Calibri"/>
                <a:sym typeface="Calibri"/>
              </a:rPr>
              <a:t>Grundlagen der Textdarstellung (Text Representation)</a:t>
            </a:r>
            <a:endParaRPr b="1" i="0" sz="2800" u="none" cap="none" strike="noStrike">
              <a:solidFill>
                <a:srgbClr val="238791"/>
              </a:solidFill>
              <a:latin typeface="Calibri"/>
              <a:ea typeface="Calibri"/>
              <a:cs typeface="Calibri"/>
              <a:sym typeface="Calibri"/>
            </a:endParaRPr>
          </a:p>
        </p:txBody>
      </p:sp>
      <p:sp>
        <p:nvSpPr>
          <p:cNvPr id="300" name="Google Shape;300;p9"/>
          <p:cNvSpPr txBox="1"/>
          <p:nvPr/>
        </p:nvSpPr>
        <p:spPr>
          <a:xfrm>
            <a:off x="1442720" y="3937695"/>
            <a:ext cx="16074000" cy="3757500"/>
          </a:xfrm>
          <a:prstGeom prst="rect">
            <a:avLst/>
          </a:prstGeom>
          <a:noFill/>
          <a:ln>
            <a:noFill/>
          </a:ln>
        </p:spPr>
        <p:txBody>
          <a:bodyPr anchorCtr="0" anchor="t" bIns="45700" lIns="91425" spcFirstLastPara="1" rIns="91425" wrap="square" tIns="45700">
            <a:spAutoFit/>
          </a:bodyPr>
          <a:lstStyle/>
          <a:p>
            <a:pPr indent="-457200" lvl="0" marL="457200" marR="0" rtl="0" algn="l">
              <a:lnSpc>
                <a:spcPct val="107000"/>
              </a:lnSpc>
              <a:spcBef>
                <a:spcPts val="0"/>
              </a:spcBef>
              <a:spcAft>
                <a:spcPts val="0"/>
              </a:spcAft>
              <a:buClr>
                <a:schemeClr val="dk1"/>
              </a:buClr>
              <a:buSzPts val="3200"/>
              <a:buFont typeface="Arial"/>
              <a:buChar char="•"/>
            </a:pPr>
            <a:r>
              <a:rPr b="0" i="0" lang="de" sz="3200" u="none" cap="none" strike="noStrike">
                <a:solidFill>
                  <a:schemeClr val="dk1"/>
                </a:solidFill>
                <a:latin typeface="Calibri"/>
                <a:ea typeface="Calibri"/>
                <a:cs typeface="Calibri"/>
                <a:sym typeface="Calibri"/>
              </a:rPr>
              <a:t>Verwandte </a:t>
            </a:r>
            <a:r>
              <a:rPr b="1" i="0" lang="de" sz="3200" u="none" cap="none" strike="noStrike">
                <a:solidFill>
                  <a:schemeClr val="dk1"/>
                </a:solidFill>
                <a:latin typeface="Calibri"/>
                <a:ea typeface="Calibri"/>
                <a:cs typeface="Calibri"/>
                <a:sym typeface="Calibri"/>
              </a:rPr>
              <a:t>grundlegende Konzepte </a:t>
            </a:r>
            <a:r>
              <a:rPr b="0" i="0" lang="de" sz="3200" u="none" cap="none" strike="noStrike">
                <a:solidFill>
                  <a:schemeClr val="dk1"/>
                </a:solidFill>
                <a:latin typeface="Calibri"/>
                <a:ea typeface="Calibri"/>
                <a:cs typeface="Calibri"/>
                <a:sym typeface="Calibri"/>
              </a:rPr>
              <a:t>:</a:t>
            </a:r>
            <a:endParaRPr b="0" i="0" sz="1400" u="none" cap="none" strike="noStrike">
              <a:solidFill>
                <a:schemeClr val="dk1"/>
              </a:solidFill>
              <a:latin typeface="Arial"/>
              <a:ea typeface="Arial"/>
              <a:cs typeface="Arial"/>
              <a:sym typeface="Arial"/>
            </a:endParaRPr>
          </a:p>
          <a:p>
            <a:pPr indent="-457200" lvl="1" marL="914400" marR="0" rtl="0" algn="l">
              <a:lnSpc>
                <a:spcPct val="107000"/>
              </a:lnSpc>
              <a:spcBef>
                <a:spcPts val="0"/>
              </a:spcBef>
              <a:spcAft>
                <a:spcPts val="0"/>
              </a:spcAft>
              <a:buClr>
                <a:schemeClr val="dk1"/>
              </a:buClr>
              <a:buSzPts val="3200"/>
              <a:buFont typeface="Noto Sans Symbols"/>
              <a:buChar char="⮚"/>
            </a:pPr>
            <a:r>
              <a:rPr b="1" i="0" lang="de" sz="3200" u="none" cap="none" strike="noStrike">
                <a:solidFill>
                  <a:schemeClr val="dk1"/>
                </a:solidFill>
                <a:latin typeface="Calibri"/>
                <a:ea typeface="Calibri"/>
                <a:cs typeface="Calibri"/>
                <a:sym typeface="Calibri"/>
              </a:rPr>
              <a:t>Text </a:t>
            </a:r>
            <a:r>
              <a:rPr b="0" i="0" lang="de" sz="3200" u="none" cap="none" strike="noStrike">
                <a:solidFill>
                  <a:schemeClr val="dk1"/>
                </a:solidFill>
                <a:latin typeface="Calibri"/>
                <a:ea typeface="Calibri"/>
                <a:cs typeface="Calibri"/>
                <a:sym typeface="Calibri"/>
              </a:rPr>
              <a:t>ist eine Folge von Zeichen mit bestimmter Granularität, wie zum Beispiel Phrasen, Sätzen, Absätzen oder ganzen Dokumenten.</a:t>
            </a:r>
            <a:endParaRPr b="0" i="0" sz="1400" u="none" cap="none" strike="noStrike">
              <a:solidFill>
                <a:schemeClr val="dk1"/>
              </a:solidFill>
              <a:latin typeface="Arial"/>
              <a:ea typeface="Arial"/>
              <a:cs typeface="Arial"/>
              <a:sym typeface="Arial"/>
            </a:endParaRPr>
          </a:p>
          <a:p>
            <a:pPr indent="-457200" lvl="1" marL="914400" marR="0" rtl="0" algn="l">
              <a:lnSpc>
                <a:spcPct val="107000"/>
              </a:lnSpc>
              <a:spcBef>
                <a:spcPts val="0"/>
              </a:spcBef>
              <a:spcAft>
                <a:spcPts val="0"/>
              </a:spcAft>
              <a:buClr>
                <a:schemeClr val="dk1"/>
              </a:buClr>
              <a:buSzPts val="3200"/>
              <a:buFont typeface="Noto Sans Symbols"/>
              <a:buChar char="⮚"/>
            </a:pPr>
            <a:r>
              <a:rPr b="1" i="0" lang="de" sz="3200" u="none" cap="none" strike="noStrike">
                <a:solidFill>
                  <a:schemeClr val="dk1"/>
                </a:solidFill>
                <a:latin typeface="Calibri"/>
                <a:ea typeface="Calibri"/>
                <a:cs typeface="Calibri"/>
                <a:sym typeface="Calibri"/>
              </a:rPr>
              <a:t>Begriff </a:t>
            </a:r>
            <a:r>
              <a:rPr b="0" i="0" lang="de" sz="3200" u="none" cap="none" strike="noStrike">
                <a:solidFill>
                  <a:schemeClr val="dk1"/>
                </a:solidFill>
                <a:latin typeface="Calibri"/>
                <a:ea typeface="Calibri"/>
                <a:cs typeface="Calibri"/>
                <a:sym typeface="Calibri"/>
              </a:rPr>
              <a:t>ist die kleinste untrennbare Spracheinheit, die Zeichen, Wörter, Sätze usw. bezeichnen kann.</a:t>
            </a:r>
            <a:endParaRPr b="0" i="0" sz="1400" u="none" cap="none" strike="noStrike">
              <a:solidFill>
                <a:schemeClr val="dk1"/>
              </a:solidFill>
              <a:latin typeface="Arial"/>
              <a:ea typeface="Arial"/>
              <a:cs typeface="Arial"/>
              <a:sym typeface="Arial"/>
            </a:endParaRPr>
          </a:p>
          <a:p>
            <a:pPr indent="-457200" lvl="1" marL="914400" marR="0" rtl="0" algn="l">
              <a:lnSpc>
                <a:spcPct val="107000"/>
              </a:lnSpc>
              <a:spcBef>
                <a:spcPts val="0"/>
              </a:spcBef>
              <a:spcAft>
                <a:spcPts val="0"/>
              </a:spcAft>
              <a:buClr>
                <a:schemeClr val="dk1"/>
              </a:buClr>
              <a:buSzPts val="3200"/>
              <a:buFont typeface="Noto Sans Symbols"/>
              <a:buChar char="⮚"/>
            </a:pPr>
            <a:r>
              <a:rPr b="1" i="0" lang="de" sz="3200" u="none" cap="none" strike="noStrike">
                <a:solidFill>
                  <a:schemeClr val="dk1"/>
                </a:solidFill>
                <a:latin typeface="Calibri"/>
                <a:ea typeface="Calibri"/>
                <a:cs typeface="Calibri"/>
                <a:sym typeface="Calibri"/>
              </a:rPr>
              <a:t>Begriffsgewichtung </a:t>
            </a:r>
            <a:r>
              <a:rPr b="0" i="0" lang="de" sz="3200" u="none" cap="none" strike="noStrike">
                <a:solidFill>
                  <a:schemeClr val="dk1"/>
                </a:solidFill>
                <a:latin typeface="Calibri"/>
                <a:ea typeface="Calibri"/>
                <a:cs typeface="Calibri"/>
                <a:sym typeface="Calibri"/>
              </a:rPr>
              <a:t>ist die Gewichtung, die einem Begriff nach bestimmten Prinzipien zugewiesen wird und die Bedeutung und Relevanz dieses Begriffs im Text angibt.</a:t>
            </a:r>
            <a:endParaRPr b="0" i="0" sz="3200" u="none" cap="none" strike="noStrike">
              <a:solidFill>
                <a:schemeClr val="dk1"/>
              </a:solidFill>
              <a:latin typeface="Calibri"/>
              <a:ea typeface="Calibri"/>
              <a:cs typeface="Calibri"/>
              <a:sym typeface="Calibri"/>
            </a:endParaRPr>
          </a:p>
        </p:txBody>
      </p:sp>
      <p:sp>
        <p:nvSpPr>
          <p:cNvPr id="301" name="Google Shape;301;p9"/>
          <p:cNvSpPr txBox="1"/>
          <p:nvPr/>
        </p:nvSpPr>
        <p:spPr>
          <a:xfrm>
            <a:off x="1429484" y="3279300"/>
            <a:ext cx="16645258" cy="584735"/>
          </a:xfrm>
          <a:prstGeom prst="rect">
            <a:avLst/>
          </a:prstGeom>
          <a:noFill/>
          <a:ln>
            <a:noFill/>
          </a:ln>
        </p:spPr>
        <p:txBody>
          <a:bodyPr anchorCtr="0" anchor="t" bIns="45700" lIns="91425" spcFirstLastPara="1" rIns="91425" wrap="square" tIns="45700">
            <a:spAutoFit/>
          </a:bodyPr>
          <a:lstStyle/>
          <a:p>
            <a:pPr indent="-457200" lvl="0" marL="457200" marR="0" rtl="0" algn="l">
              <a:lnSpc>
                <a:spcPct val="100000"/>
              </a:lnSpc>
              <a:spcBef>
                <a:spcPts val="0"/>
              </a:spcBef>
              <a:spcAft>
                <a:spcPts val="0"/>
              </a:spcAft>
              <a:buClr>
                <a:schemeClr val="dk1"/>
              </a:buClr>
              <a:buSzPts val="3200"/>
              <a:buFont typeface="Arial"/>
              <a:buChar char="•"/>
            </a:pPr>
            <a:r>
              <a:rPr b="1" i="0" lang="de" sz="3200" u="none" cap="none" strike="noStrike">
                <a:solidFill>
                  <a:schemeClr val="dk1"/>
                </a:solidFill>
                <a:latin typeface="Calibri"/>
                <a:ea typeface="Calibri"/>
                <a:cs typeface="Calibri"/>
                <a:sym typeface="Calibri"/>
              </a:rPr>
              <a:t>Das Vektorraummodell (Vector Space Model) </a:t>
            </a:r>
            <a:r>
              <a:rPr b="0" i="0" lang="de" sz="3200" u="none" cap="none" strike="noStrike">
                <a:solidFill>
                  <a:schemeClr val="dk1"/>
                </a:solidFill>
                <a:latin typeface="Calibri"/>
                <a:ea typeface="Calibri"/>
                <a:cs typeface="Calibri"/>
                <a:sym typeface="Calibri"/>
              </a:rPr>
              <a:t>ist die einfachste Methode der Textdarstellung</a:t>
            </a:r>
            <a:endParaRPr b="0" i="0" sz="3200" u="none" cap="none" strike="noStrike">
              <a:solidFill>
                <a:schemeClr val="dk1"/>
              </a:solidFill>
              <a:latin typeface="Calibri"/>
              <a:ea typeface="Calibri"/>
              <a:cs typeface="Calibri"/>
              <a:sym typeface="Calibri"/>
            </a:endParaRPr>
          </a:p>
        </p:txBody>
      </p:sp>
      <p:sp>
        <p:nvSpPr>
          <p:cNvPr id="302" name="Google Shape;302;p9"/>
          <p:cNvSpPr txBox="1"/>
          <p:nvPr/>
        </p:nvSpPr>
        <p:spPr>
          <a:xfrm>
            <a:off x="1442720" y="7696200"/>
            <a:ext cx="15902836" cy="1077218"/>
          </a:xfrm>
          <a:prstGeom prst="rect">
            <a:avLst/>
          </a:prstGeom>
          <a:noFill/>
          <a:ln>
            <a:noFill/>
          </a:ln>
        </p:spPr>
        <p:txBody>
          <a:bodyPr anchorCtr="0" anchor="t" bIns="45700" lIns="91425" spcFirstLastPara="1" rIns="91425" wrap="square" tIns="45700">
            <a:spAutoFit/>
          </a:bodyPr>
          <a:lstStyle/>
          <a:p>
            <a:pPr indent="-457200" lvl="0" marL="457200" marR="0" rtl="0" algn="l">
              <a:lnSpc>
                <a:spcPct val="100000"/>
              </a:lnSpc>
              <a:spcBef>
                <a:spcPts val="0"/>
              </a:spcBef>
              <a:spcAft>
                <a:spcPts val="0"/>
              </a:spcAft>
              <a:buClr>
                <a:schemeClr val="dk1"/>
              </a:buClr>
              <a:buSzPts val="3200"/>
              <a:buFont typeface="Arial"/>
              <a:buChar char="•"/>
            </a:pPr>
            <a:r>
              <a:rPr b="0" i="0" lang="de" sz="3200" u="none" cap="none" strike="noStrike">
                <a:solidFill>
                  <a:schemeClr val="dk1"/>
                </a:solidFill>
                <a:latin typeface="Calibri"/>
                <a:ea typeface="Calibri"/>
                <a:cs typeface="Calibri"/>
                <a:sym typeface="Calibri"/>
              </a:rPr>
              <a:t>Das Vektorraummodell geht davon aus, dass ein Text die folgenden zwei Anforderungen erfüllt: (1) jeder Begriff </a:t>
            </a:r>
            <a:r>
              <a:rPr b="0" i="1" lang="de" sz="3200" u="none" cap="none" strike="noStrike">
                <a:solidFill>
                  <a:schemeClr val="dk1"/>
                </a:solidFill>
                <a:latin typeface="Calibri"/>
                <a:ea typeface="Calibri"/>
                <a:cs typeface="Calibri"/>
                <a:sym typeface="Calibri"/>
              </a:rPr>
              <a:t>ti </a:t>
            </a:r>
            <a:r>
              <a:rPr b="0" i="0" lang="de" sz="3200" u="none" cap="none" strike="noStrike">
                <a:solidFill>
                  <a:schemeClr val="dk1"/>
                </a:solidFill>
                <a:latin typeface="Calibri"/>
                <a:ea typeface="Calibri"/>
                <a:cs typeface="Calibri"/>
                <a:sym typeface="Calibri"/>
              </a:rPr>
              <a:t>ist einzigartig, (2) Begriffe haben keine Reihenfolge.</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Diseño personalizado">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Diseño personalizado">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2022-05-03T15:33:59Z</dcterms:created>
  <dc:creator>Monia Coppola</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2022-05-03T00:00:00Z</vt:filetime>
  </property>
  <property fmtid="{D5CDD505-2E9C-101B-9397-08002B2CF9AE}" pid="3" name="Creator">
    <vt:lpwstr>Canva</vt:lpwstr>
  </property>
  <property fmtid="{D5CDD505-2E9C-101B-9397-08002B2CF9AE}" pid="4" name="LastSaved">
    <vt:filetime>2022-05-03T00:00:00Z</vt:filetime>
  </property>
  <property fmtid="{D5CDD505-2E9C-101B-9397-08002B2CF9AE}" pid="5" name="ContentTypeId">
    <vt:lpwstr>0x0101008BA70C69BED3724697D2FD679F55D5AA</vt:lpwstr>
  </property>
  <property fmtid="{D5CDD505-2E9C-101B-9397-08002B2CF9AE}" pid="6" name="MediaServiceImageTags">
    <vt:lpwstr/>
  </property>
</Properties>
</file>