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10287000" cx="18288000"/>
  <p:notesSz cx="18288000" cy="10287000"/>
  <p:embeddedFontLst>
    <p:embeddedFont>
      <p:font typeface="Ubuntu"/>
      <p:regular r:id="rId56"/>
      <p:bold r:id="rId57"/>
      <p:italic r:id="rId58"/>
      <p:boldItalic r:id="rId59"/>
    </p:embeddedFont>
    <p:embeddedFont>
      <p:font typeface="Oxygen"/>
      <p:regular r:id="rId60"/>
      <p:bold r:id="rId61"/>
    </p:embeddedFont>
    <p:embeddedFont>
      <p:font typeface="Helvetica Neue"/>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66" roundtripDataSignature="AMtx7mg1B7dt/TEv+Klh0hH5IU1dBg+E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regular.fntdata"/><Relationship Id="rId61" Type="http://schemas.openxmlformats.org/officeDocument/2006/relationships/font" Target="fonts/Oxygen-bold.fntdata"/><Relationship Id="rId20" Type="http://schemas.openxmlformats.org/officeDocument/2006/relationships/slide" Target="slides/slide14.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HelveticaNeue-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xygen-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Ubuntu-bold.fntdata"/><Relationship Id="rId12" Type="http://schemas.openxmlformats.org/officeDocument/2006/relationships/slide" Target="slides/slide6.xml"/><Relationship Id="rId56" Type="http://schemas.openxmlformats.org/officeDocument/2006/relationships/font" Target="fonts/Ubuntu-regular.fntdata"/><Relationship Id="rId15" Type="http://schemas.openxmlformats.org/officeDocument/2006/relationships/slide" Target="slides/slide9.xml"/><Relationship Id="rId59" Type="http://schemas.openxmlformats.org/officeDocument/2006/relationships/font" Target="fonts/Ubuntu-boldItalic.fntdata"/><Relationship Id="rId14" Type="http://schemas.openxmlformats.org/officeDocument/2006/relationships/slide" Target="slides/slide8.xml"/><Relationship Id="rId58" Type="http://schemas.openxmlformats.org/officeDocument/2006/relationships/font" Target="fonts/Ubuntu-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32" name="Shape 32"/>
        <p:cNvGrpSpPr/>
        <p:nvPr/>
      </p:nvGrpSpPr>
      <p:grpSpPr>
        <a:xfrm>
          <a:off x="0" y="0"/>
          <a:ext cx="0" cy="0"/>
          <a:chOff x="0" y="0"/>
          <a:chExt cx="0" cy="0"/>
        </a:xfrm>
      </p:grpSpPr>
      <p:sp>
        <p:nvSpPr>
          <p:cNvPr id="33" name="Google Shape;33;p51"/>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51"/>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marR="0" rtl="0" algn="l">
              <a:spcBef>
                <a:spcPts val="0"/>
              </a:spcBef>
              <a:spcAft>
                <a:spcPts val="0"/>
              </a:spcAft>
              <a:buSzPts val="1400"/>
              <a:buNone/>
              <a:defRPr b="0" i="0" sz="1800" u="none" cap="none" strike="noStrike">
                <a:latin typeface="Calibri"/>
                <a:ea typeface="Calibri"/>
                <a:cs typeface="Calibri"/>
                <a:sym typeface="Calibri"/>
              </a:defRPr>
            </a:lvl2pPr>
            <a:lvl3pPr lvl="2" marR="0" rtl="0" algn="l">
              <a:spcBef>
                <a:spcPts val="0"/>
              </a:spcBef>
              <a:spcAft>
                <a:spcPts val="0"/>
              </a:spcAft>
              <a:buSzPts val="1400"/>
              <a:buNone/>
              <a:defRPr b="0" i="0" sz="1800" u="none" cap="none" strike="noStrike">
                <a:latin typeface="Calibri"/>
                <a:ea typeface="Calibri"/>
                <a:cs typeface="Calibri"/>
                <a:sym typeface="Calibri"/>
              </a:defRPr>
            </a:lvl3pPr>
            <a:lvl4pPr lvl="3" marR="0" rtl="0" algn="l">
              <a:spcBef>
                <a:spcPts val="0"/>
              </a:spcBef>
              <a:spcAft>
                <a:spcPts val="0"/>
              </a:spcAft>
              <a:buSzPts val="1400"/>
              <a:buNone/>
              <a:defRPr b="0" i="0" sz="1800" u="none" cap="none" strike="noStrike">
                <a:latin typeface="Calibri"/>
                <a:ea typeface="Calibri"/>
                <a:cs typeface="Calibri"/>
                <a:sym typeface="Calibri"/>
              </a:defRPr>
            </a:lvl4pPr>
            <a:lvl5pPr lvl="4" marR="0" rtl="0" algn="l">
              <a:spcBef>
                <a:spcPts val="0"/>
              </a:spcBef>
              <a:spcAft>
                <a:spcPts val="0"/>
              </a:spcAft>
              <a:buSzPts val="1400"/>
              <a:buNone/>
              <a:defRPr b="0" i="0" sz="1800" u="none" cap="none" strike="noStrike">
                <a:latin typeface="Calibri"/>
                <a:ea typeface="Calibri"/>
                <a:cs typeface="Calibri"/>
                <a:sym typeface="Calibri"/>
              </a:defRPr>
            </a:lvl5pPr>
            <a:lvl6pPr lvl="5" marR="0" rtl="0" algn="l">
              <a:spcBef>
                <a:spcPts val="0"/>
              </a:spcBef>
              <a:spcAft>
                <a:spcPts val="0"/>
              </a:spcAft>
              <a:buSzPts val="1400"/>
              <a:buNone/>
              <a:defRPr b="0" i="0" sz="1800" u="none" cap="none" strike="noStrike">
                <a:latin typeface="Calibri"/>
                <a:ea typeface="Calibri"/>
                <a:cs typeface="Calibri"/>
                <a:sym typeface="Calibri"/>
              </a:defRPr>
            </a:lvl6pPr>
            <a:lvl7pPr lvl="6" marR="0" rtl="0" algn="l">
              <a:spcBef>
                <a:spcPts val="0"/>
              </a:spcBef>
              <a:spcAft>
                <a:spcPts val="0"/>
              </a:spcAft>
              <a:buSzPts val="1400"/>
              <a:buNone/>
              <a:defRPr b="0" i="0" sz="1800" u="none" cap="none" strike="noStrike">
                <a:latin typeface="Calibri"/>
                <a:ea typeface="Calibri"/>
                <a:cs typeface="Calibri"/>
                <a:sym typeface="Calibri"/>
              </a:defRPr>
            </a:lvl7pPr>
            <a:lvl8pPr lvl="7" marR="0" rtl="0" algn="l">
              <a:spcBef>
                <a:spcPts val="0"/>
              </a:spcBef>
              <a:spcAft>
                <a:spcPts val="0"/>
              </a:spcAft>
              <a:buSzPts val="1400"/>
              <a:buNone/>
              <a:defRPr b="0" i="0" sz="1800" u="none" cap="none" strike="noStrike">
                <a:latin typeface="Calibri"/>
                <a:ea typeface="Calibri"/>
                <a:cs typeface="Calibri"/>
                <a:sym typeface="Calibri"/>
              </a:defRPr>
            </a:lvl8pPr>
            <a:lvl9pPr lvl="8"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5" name="Shape 85"/>
        <p:cNvGrpSpPr/>
        <p:nvPr/>
      </p:nvGrpSpPr>
      <p:grpSpPr>
        <a:xfrm>
          <a:off x="0" y="0"/>
          <a:ext cx="0" cy="0"/>
          <a:chOff x="0" y="0"/>
          <a:chExt cx="0" cy="0"/>
        </a:xfrm>
      </p:grpSpPr>
      <p:sp>
        <p:nvSpPr>
          <p:cNvPr id="86" name="Google Shape;86;p61"/>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61"/>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61"/>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61"/>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61"/>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6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6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6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4" name="Shape 94"/>
        <p:cNvGrpSpPr/>
        <p:nvPr/>
      </p:nvGrpSpPr>
      <p:grpSpPr>
        <a:xfrm>
          <a:off x="0" y="0"/>
          <a:ext cx="0" cy="0"/>
          <a:chOff x="0" y="0"/>
          <a:chExt cx="0" cy="0"/>
        </a:xfrm>
      </p:grpSpPr>
      <p:sp>
        <p:nvSpPr>
          <p:cNvPr id="95" name="Google Shape;95;p6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Google Shape;96;p6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6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6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9" name="Shape 99"/>
        <p:cNvGrpSpPr/>
        <p:nvPr/>
      </p:nvGrpSpPr>
      <p:grpSpPr>
        <a:xfrm>
          <a:off x="0" y="0"/>
          <a:ext cx="0" cy="0"/>
          <a:chOff x="0" y="0"/>
          <a:chExt cx="0" cy="0"/>
        </a:xfrm>
      </p:grpSpPr>
      <p:sp>
        <p:nvSpPr>
          <p:cNvPr id="100" name="Google Shape;100;p6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6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6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3" name="Shape 103"/>
        <p:cNvGrpSpPr/>
        <p:nvPr/>
      </p:nvGrpSpPr>
      <p:grpSpPr>
        <a:xfrm>
          <a:off x="0" y="0"/>
          <a:ext cx="0" cy="0"/>
          <a:chOff x="0" y="0"/>
          <a:chExt cx="0" cy="0"/>
        </a:xfrm>
      </p:grpSpPr>
      <p:sp>
        <p:nvSpPr>
          <p:cNvPr id="104" name="Google Shape;104;p64"/>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64"/>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64"/>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7" name="Google Shape;107;p64"/>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64"/>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64"/>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0" name="Shape 110"/>
        <p:cNvGrpSpPr/>
        <p:nvPr/>
      </p:nvGrpSpPr>
      <p:grpSpPr>
        <a:xfrm>
          <a:off x="0" y="0"/>
          <a:ext cx="0" cy="0"/>
          <a:chOff x="0" y="0"/>
          <a:chExt cx="0" cy="0"/>
        </a:xfrm>
      </p:grpSpPr>
      <p:sp>
        <p:nvSpPr>
          <p:cNvPr id="111" name="Google Shape;111;p65"/>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2" name="Google Shape;112;p65"/>
          <p:cNvSpPr/>
          <p:nvPr>
            <p:ph idx="2" type="pic"/>
          </p:nvPr>
        </p:nvSpPr>
        <p:spPr>
          <a:xfrm>
            <a:off x="7775575" y="1481138"/>
            <a:ext cx="9258300" cy="7310437"/>
          </a:xfrm>
          <a:prstGeom prst="rect">
            <a:avLst/>
          </a:prstGeom>
          <a:noFill/>
          <a:ln>
            <a:noFill/>
          </a:ln>
        </p:spPr>
      </p:sp>
      <p:sp>
        <p:nvSpPr>
          <p:cNvPr id="113" name="Google Shape;113;p65"/>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4" name="Google Shape;114;p6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6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6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7" name="Shape 117"/>
        <p:cNvGrpSpPr/>
        <p:nvPr/>
      </p:nvGrpSpPr>
      <p:grpSpPr>
        <a:xfrm>
          <a:off x="0" y="0"/>
          <a:ext cx="0" cy="0"/>
          <a:chOff x="0" y="0"/>
          <a:chExt cx="0" cy="0"/>
        </a:xfrm>
      </p:grpSpPr>
      <p:sp>
        <p:nvSpPr>
          <p:cNvPr id="118" name="Google Shape;118;p6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9" name="Google Shape;119;p66"/>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6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6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6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3" name="Shape 123"/>
        <p:cNvGrpSpPr/>
        <p:nvPr/>
      </p:nvGrpSpPr>
      <p:grpSpPr>
        <a:xfrm>
          <a:off x="0" y="0"/>
          <a:ext cx="0" cy="0"/>
          <a:chOff x="0" y="0"/>
          <a:chExt cx="0" cy="0"/>
        </a:xfrm>
      </p:grpSpPr>
      <p:sp>
        <p:nvSpPr>
          <p:cNvPr id="124" name="Google Shape;124;p67"/>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5" name="Google Shape;125;p67"/>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6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6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6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sp>
        <p:nvSpPr>
          <p:cNvPr id="36" name="Google Shape;36;p55"/>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55"/>
          <p:cNvSpPr txBox="1"/>
          <p:nvPr>
            <p:ph idx="1" type="body"/>
          </p:nvPr>
        </p:nvSpPr>
        <p:spPr>
          <a:xfrm>
            <a:off x="914400" y="2366010"/>
            <a:ext cx="16459200" cy="67894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56"/>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5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41" name="Google Shape;41;p5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7"/>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4"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60" name="Shape 60"/>
        <p:cNvGrpSpPr/>
        <p:nvPr/>
      </p:nvGrpSpPr>
      <p:grpSpPr>
        <a:xfrm>
          <a:off x="0" y="0"/>
          <a:ext cx="0" cy="0"/>
          <a:chOff x="0" y="0"/>
          <a:chExt cx="0" cy="0"/>
        </a:xfrm>
      </p:grpSpPr>
      <p:sp>
        <p:nvSpPr>
          <p:cNvPr id="61" name="Google Shape;61;p53"/>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53"/>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3" name="Google Shape;63;p5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5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5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6" name="Shape 66"/>
        <p:cNvGrpSpPr/>
        <p:nvPr/>
      </p:nvGrpSpPr>
      <p:grpSpPr>
        <a:xfrm>
          <a:off x="0" y="0"/>
          <a:ext cx="0" cy="0"/>
          <a:chOff x="0" y="0"/>
          <a:chExt cx="0" cy="0"/>
        </a:xfrm>
      </p:grpSpPr>
      <p:sp>
        <p:nvSpPr>
          <p:cNvPr id="67" name="Google Shape;67;p54"/>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54"/>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54"/>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54"/>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54"/>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2" name="Shape 72"/>
        <p:cNvGrpSpPr/>
        <p:nvPr/>
      </p:nvGrpSpPr>
      <p:grpSpPr>
        <a:xfrm>
          <a:off x="0" y="0"/>
          <a:ext cx="0" cy="0"/>
          <a:chOff x="0" y="0"/>
          <a:chExt cx="0" cy="0"/>
        </a:xfrm>
      </p:grpSpPr>
      <p:sp>
        <p:nvSpPr>
          <p:cNvPr id="73" name="Google Shape;73;p59"/>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59"/>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5" name="Google Shape;75;p5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5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5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8" name="Shape 78"/>
        <p:cNvGrpSpPr/>
        <p:nvPr/>
      </p:nvGrpSpPr>
      <p:grpSpPr>
        <a:xfrm>
          <a:off x="0" y="0"/>
          <a:ext cx="0" cy="0"/>
          <a:chOff x="0" y="0"/>
          <a:chExt cx="0" cy="0"/>
        </a:xfrm>
      </p:grpSpPr>
      <p:sp>
        <p:nvSpPr>
          <p:cNvPr id="79" name="Google Shape;79;p6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60"/>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60"/>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6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6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6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1.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50"/>
          <p:cNvPicPr preferRelativeResize="0"/>
          <p:nvPr/>
        </p:nvPicPr>
        <p:blipFill rotWithShape="1">
          <a:blip r:embed="rId1">
            <a:alphaModFix/>
          </a:blip>
          <a:srcRect b="0" l="0" r="0" t="0"/>
          <a:stretch/>
        </p:blipFill>
        <p:spPr>
          <a:xfrm>
            <a:off x="1447800" y="9243313"/>
            <a:ext cx="3200399" cy="676274"/>
          </a:xfrm>
          <a:prstGeom prst="rect">
            <a:avLst/>
          </a:prstGeom>
          <a:noFill/>
          <a:ln>
            <a:noFill/>
          </a:ln>
        </p:spPr>
      </p:pic>
      <p:sp>
        <p:nvSpPr>
          <p:cNvPr id="7" name="Google Shape;7;p50"/>
          <p:cNvSpPr/>
          <p:nvPr/>
        </p:nvSpPr>
        <p:spPr>
          <a:xfrm>
            <a:off x="177057" y="982569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50"/>
          <p:cNvSpPr/>
          <p:nvPr/>
        </p:nvSpPr>
        <p:spPr>
          <a:xfrm>
            <a:off x="177057" y="882545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50"/>
          <p:cNvSpPr/>
          <p:nvPr/>
        </p:nvSpPr>
        <p:spPr>
          <a:xfrm>
            <a:off x="187762" y="757441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50"/>
          <p:cNvSpPr/>
          <p:nvPr/>
        </p:nvSpPr>
        <p:spPr>
          <a:xfrm>
            <a:off x="177057" y="6897618"/>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50"/>
          <p:cNvSpPr/>
          <p:nvPr/>
        </p:nvSpPr>
        <p:spPr>
          <a:xfrm>
            <a:off x="177057" y="589737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50"/>
          <p:cNvSpPr/>
          <p:nvPr/>
        </p:nvSpPr>
        <p:spPr>
          <a:xfrm>
            <a:off x="187762" y="464633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50"/>
          <p:cNvSpPr/>
          <p:nvPr/>
        </p:nvSpPr>
        <p:spPr>
          <a:xfrm>
            <a:off x="177057" y="3969542"/>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50"/>
          <p:cNvSpPr/>
          <p:nvPr/>
        </p:nvSpPr>
        <p:spPr>
          <a:xfrm>
            <a:off x="177057" y="296930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50"/>
          <p:cNvSpPr/>
          <p:nvPr/>
        </p:nvSpPr>
        <p:spPr>
          <a:xfrm>
            <a:off x="187762" y="1718263"/>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 name="Google Shape;16;p50"/>
          <p:cNvSpPr/>
          <p:nvPr/>
        </p:nvSpPr>
        <p:spPr>
          <a:xfrm>
            <a:off x="177057" y="104146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 name="Google Shape;17;p50"/>
          <p:cNvSpPr/>
          <p:nvPr/>
        </p:nvSpPr>
        <p:spPr>
          <a:xfrm>
            <a:off x="177057" y="41226"/>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50"/>
          <p:cNvPicPr preferRelativeResize="0"/>
          <p:nvPr/>
        </p:nvPicPr>
        <p:blipFill rotWithShape="1">
          <a:blip r:embed="rId2">
            <a:alphaModFix/>
          </a:blip>
          <a:srcRect b="0" l="0" r="0" t="0"/>
          <a:stretch/>
        </p:blipFill>
        <p:spPr>
          <a:xfrm>
            <a:off x="5797230" y="2851504"/>
            <a:ext cx="6741318" cy="2179240"/>
          </a:xfrm>
          <a:prstGeom prst="rect">
            <a:avLst/>
          </a:prstGeom>
          <a:noFill/>
          <a:ln>
            <a:noFill/>
          </a:ln>
        </p:spPr>
      </p:pic>
      <p:sp>
        <p:nvSpPr>
          <p:cNvPr id="19" name="Google Shape;19;p50"/>
          <p:cNvSpPr txBox="1"/>
          <p:nvPr/>
        </p:nvSpPr>
        <p:spPr>
          <a:xfrm>
            <a:off x="7539626" y="5470518"/>
            <a:ext cx="3209290" cy="37782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50"/>
          <p:cNvSpPr/>
          <p:nvPr/>
        </p:nvSpPr>
        <p:spPr>
          <a:xfrm>
            <a:off x="17798045" y="982569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 name="Google Shape;21;p50"/>
          <p:cNvSpPr/>
          <p:nvPr/>
        </p:nvSpPr>
        <p:spPr>
          <a:xfrm>
            <a:off x="17798045" y="882545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50"/>
          <p:cNvSpPr/>
          <p:nvPr/>
        </p:nvSpPr>
        <p:spPr>
          <a:xfrm>
            <a:off x="17808748" y="757441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50"/>
          <p:cNvSpPr/>
          <p:nvPr/>
        </p:nvSpPr>
        <p:spPr>
          <a:xfrm>
            <a:off x="17798045" y="6897618"/>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50"/>
          <p:cNvSpPr/>
          <p:nvPr/>
        </p:nvSpPr>
        <p:spPr>
          <a:xfrm>
            <a:off x="17798045" y="589737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 name="Google Shape;25;p50"/>
          <p:cNvSpPr/>
          <p:nvPr/>
        </p:nvSpPr>
        <p:spPr>
          <a:xfrm>
            <a:off x="17808748" y="464633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50"/>
          <p:cNvSpPr/>
          <p:nvPr/>
        </p:nvSpPr>
        <p:spPr>
          <a:xfrm>
            <a:off x="17798045" y="3969542"/>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50"/>
          <p:cNvSpPr/>
          <p:nvPr/>
        </p:nvSpPr>
        <p:spPr>
          <a:xfrm>
            <a:off x="17798045" y="296930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 name="Google Shape;28;p50"/>
          <p:cNvSpPr/>
          <p:nvPr/>
        </p:nvSpPr>
        <p:spPr>
          <a:xfrm>
            <a:off x="17808748" y="1718263"/>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50"/>
          <p:cNvSpPr/>
          <p:nvPr/>
        </p:nvSpPr>
        <p:spPr>
          <a:xfrm>
            <a:off x="17798045" y="104146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50"/>
          <p:cNvSpPr/>
          <p:nvPr/>
        </p:nvSpPr>
        <p:spPr>
          <a:xfrm>
            <a:off x="17798045" y="41226"/>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50"/>
          <p:cNvSpPr txBox="1"/>
          <p:nvPr/>
        </p:nvSpPr>
        <p:spPr>
          <a:xfrm>
            <a:off x="4876800" y="9180923"/>
            <a:ext cx="11049000"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52"/>
          <p:cNvSpPr/>
          <p:nvPr/>
        </p:nvSpPr>
        <p:spPr>
          <a:xfrm>
            <a:off x="177057" y="9847729"/>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52"/>
          <p:cNvSpPr/>
          <p:nvPr/>
        </p:nvSpPr>
        <p:spPr>
          <a:xfrm>
            <a:off x="177057" y="8847488"/>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52"/>
          <p:cNvSpPr/>
          <p:nvPr/>
        </p:nvSpPr>
        <p:spPr>
          <a:xfrm>
            <a:off x="187762" y="7596451"/>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52"/>
          <p:cNvSpPr/>
          <p:nvPr/>
        </p:nvSpPr>
        <p:spPr>
          <a:xfrm>
            <a:off x="177057" y="6919654"/>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52"/>
          <p:cNvSpPr/>
          <p:nvPr/>
        </p:nvSpPr>
        <p:spPr>
          <a:xfrm>
            <a:off x="177057" y="5919413"/>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52"/>
          <p:cNvSpPr/>
          <p:nvPr/>
        </p:nvSpPr>
        <p:spPr>
          <a:xfrm>
            <a:off x="187762" y="4668374"/>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52"/>
          <p:cNvSpPr/>
          <p:nvPr/>
        </p:nvSpPr>
        <p:spPr>
          <a:xfrm>
            <a:off x="177057" y="3991576"/>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52"/>
          <p:cNvSpPr/>
          <p:nvPr/>
        </p:nvSpPr>
        <p:spPr>
          <a:xfrm>
            <a:off x="177057" y="2991337"/>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52"/>
          <p:cNvSpPr/>
          <p:nvPr/>
        </p:nvSpPr>
        <p:spPr>
          <a:xfrm>
            <a:off x="187762" y="1740299"/>
            <a:ext cx="228600" cy="1009650"/>
          </a:xfrm>
          <a:custGeom>
            <a:rect b="b" l="l" r="r" t="t"/>
            <a:pathLst>
              <a:path extrusionOk="0" h="1009650" w="228600">
                <a:moveTo>
                  <a:pt x="228600" y="1009207"/>
                </a:moveTo>
                <a:lnTo>
                  <a:pt x="0" y="1009207"/>
                </a:lnTo>
                <a:lnTo>
                  <a:pt x="0" y="0"/>
                </a:lnTo>
                <a:lnTo>
                  <a:pt x="228600" y="0"/>
                </a:lnTo>
                <a:lnTo>
                  <a:pt x="228600" y="1009207"/>
                </a:lnTo>
                <a:close/>
              </a:path>
            </a:pathLst>
          </a:custGeom>
          <a:solidFill>
            <a:srgbClr val="23879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52"/>
          <p:cNvSpPr/>
          <p:nvPr/>
        </p:nvSpPr>
        <p:spPr>
          <a:xfrm>
            <a:off x="177057" y="1063501"/>
            <a:ext cx="238125" cy="438150"/>
          </a:xfrm>
          <a:custGeom>
            <a:rect b="b" l="l" r="r" t="t"/>
            <a:pathLst>
              <a:path extrusionOk="0" h="438150" w="238125">
                <a:moveTo>
                  <a:pt x="238124" y="437960"/>
                </a:moveTo>
                <a:lnTo>
                  <a:pt x="0" y="437960"/>
                </a:lnTo>
                <a:lnTo>
                  <a:pt x="0" y="0"/>
                </a:lnTo>
                <a:lnTo>
                  <a:pt x="238124" y="0"/>
                </a:lnTo>
                <a:lnTo>
                  <a:pt x="238124" y="437960"/>
                </a:lnTo>
                <a:close/>
              </a:path>
            </a:pathLst>
          </a:custGeom>
          <a:solidFill>
            <a:srgbClr val="FDBD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52"/>
          <p:cNvSpPr/>
          <p:nvPr/>
        </p:nvSpPr>
        <p:spPr>
          <a:xfrm>
            <a:off x="177057" y="63261"/>
            <a:ext cx="238125" cy="762000"/>
          </a:xfrm>
          <a:custGeom>
            <a:rect b="b" l="l" r="r" t="t"/>
            <a:pathLst>
              <a:path extrusionOk="0" h="762000" w="238125">
                <a:moveTo>
                  <a:pt x="238124" y="761717"/>
                </a:moveTo>
                <a:lnTo>
                  <a:pt x="0" y="761717"/>
                </a:lnTo>
                <a:lnTo>
                  <a:pt x="0" y="0"/>
                </a:lnTo>
                <a:lnTo>
                  <a:pt x="238124" y="0"/>
                </a:lnTo>
                <a:lnTo>
                  <a:pt x="238124" y="761717"/>
                </a:lnTo>
                <a:close/>
              </a:path>
            </a:pathLst>
          </a:custGeom>
          <a:solidFill>
            <a:srgbClr val="E867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7" name="Google Shape;57;p52"/>
          <p:cNvPicPr preferRelativeResize="0"/>
          <p:nvPr/>
        </p:nvPicPr>
        <p:blipFill rotWithShape="1">
          <a:blip r:embed="rId1">
            <a:alphaModFix/>
          </a:blip>
          <a:srcRect b="0" l="0" r="0" t="0"/>
          <a:stretch/>
        </p:blipFill>
        <p:spPr>
          <a:xfrm>
            <a:off x="15011400" y="419100"/>
            <a:ext cx="2891670" cy="932139"/>
          </a:xfrm>
          <a:prstGeom prst="rect">
            <a:avLst/>
          </a:prstGeom>
          <a:noFill/>
          <a:ln>
            <a:noFill/>
          </a:ln>
        </p:spPr>
      </p:pic>
      <p:sp>
        <p:nvSpPr>
          <p:cNvPr id="58" name="Google Shape;58;p52"/>
          <p:cNvSpPr txBox="1"/>
          <p:nvPr/>
        </p:nvSpPr>
        <p:spPr>
          <a:xfrm>
            <a:off x="4876800" y="9180923"/>
            <a:ext cx="11049000"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52"/>
          <p:cNvPicPr preferRelativeResize="0"/>
          <p:nvPr/>
        </p:nvPicPr>
        <p:blipFill rotWithShape="1">
          <a:blip r:embed="rId2">
            <a:alphaModFix/>
          </a:blip>
          <a:srcRect b="0" l="0" r="0" t="0"/>
          <a:stretch/>
        </p:blipFill>
        <p:spPr>
          <a:xfrm>
            <a:off x="1447800" y="9243313"/>
            <a:ext cx="3200399" cy="6762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rstudio.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r-project.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nvSpPr>
        <p:spPr>
          <a:xfrm>
            <a:off x="1733550" y="6591300"/>
            <a:ext cx="1655445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E7686A"/>
                </a:solidFill>
                <a:latin typeface="Calibri"/>
                <a:ea typeface="Calibri"/>
                <a:cs typeface="Calibri"/>
                <a:sym typeface="Calibri"/>
              </a:rPr>
              <a:t>Introduction to RStudio software</a:t>
            </a:r>
            <a:endParaRPr/>
          </a:p>
          <a:p>
            <a:pPr indent="0" lvl="0" marL="0" marR="0" rtl="0" algn="ctr">
              <a:spcBef>
                <a:spcPts val="5"/>
              </a:spcBef>
              <a:spcAft>
                <a:spcPts val="0"/>
              </a:spcAft>
              <a:buNone/>
            </a:pPr>
            <a:r>
              <a:rPr b="1" lang="en-US" sz="3600">
                <a:solidFill>
                  <a:srgbClr val="E7686A"/>
                </a:solidFill>
                <a:latin typeface="Calibri"/>
                <a:ea typeface="Calibri"/>
                <a:cs typeface="Calibri"/>
                <a:sym typeface="Calibri"/>
              </a:rPr>
              <a:t>By [UNISALENTO]</a:t>
            </a:r>
            <a:endParaRPr b="1" sz="320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01" name="Google Shape;201;p10"/>
          <p:cNvSpPr txBox="1"/>
          <p:nvPr/>
        </p:nvSpPr>
        <p:spPr>
          <a:xfrm>
            <a:off x="1447800" y="2552700"/>
            <a:ext cx="1004018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Let's explore RStudio</a:t>
            </a:r>
            <a:br>
              <a:rPr b="1" lang="en-US" sz="2800">
                <a:solidFill>
                  <a:srgbClr val="238791"/>
                </a:solidFill>
                <a:latin typeface="Calibri"/>
                <a:ea typeface="Calibri"/>
                <a:cs typeface="Calibri"/>
                <a:sym typeface="Calibri"/>
              </a:rPr>
            </a:br>
            <a:endParaRPr b="1" sz="2800">
              <a:solidFill>
                <a:srgbClr val="238791"/>
              </a:solidFill>
              <a:latin typeface="Calibri"/>
              <a:ea typeface="Calibri"/>
              <a:cs typeface="Calibri"/>
              <a:sym typeface="Calibri"/>
            </a:endParaRPr>
          </a:p>
        </p:txBody>
      </p:sp>
      <p:sp>
        <p:nvSpPr>
          <p:cNvPr id="202" name="Google Shape;202;p10"/>
          <p:cNvSpPr txBox="1"/>
          <p:nvPr/>
        </p:nvSpPr>
        <p:spPr>
          <a:xfrm>
            <a:off x="1447800" y="3361372"/>
            <a:ext cx="15240000" cy="649408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The most commonly used and most accessible interface is RStudio, downloadable from the </a:t>
            </a:r>
            <a:r>
              <a:rPr lang="en-US" sz="3200" u="sng">
                <a:solidFill>
                  <a:schemeClr val="dk1"/>
                </a:solidFill>
                <a:latin typeface="Calibri"/>
                <a:ea typeface="Calibri"/>
                <a:cs typeface="Calibri"/>
                <a:sym typeface="Calibri"/>
                <a:hlinkClick r:id="rId3">
                  <a:extLst>
                    <a:ext uri="{A12FA001-AC4F-418D-AE19-62706E023703}">
                      <ahyp:hlinkClr val="tx"/>
                    </a:ext>
                  </a:extLst>
                </a:hlinkClick>
              </a:rPr>
              <a:t>https://www.rstudio.com/</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RStudio uses a user-friendly interface to facilitate its use;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Click on Download (RStudio);</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Choose the free version;</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Start the download;</a:t>
            </a:r>
            <a:endParaRPr sz="3200">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a:p>
            <a:pPr indent="-254000" lvl="0" marL="457200" marR="0" rtl="0" algn="l">
              <a:spcBef>
                <a:spcPts val="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08" name="Google Shape;208;p11"/>
          <p:cNvSpPr txBox="1"/>
          <p:nvPr/>
        </p:nvSpPr>
        <p:spPr>
          <a:xfrm>
            <a:off x="1447800" y="3361372"/>
            <a:ext cx="15240000" cy="39096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Integrated Development Environment (IDE) for R;</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The RStudio working environment consists of 4 windows:</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457200" marR="0" rtl="0" algn="l">
              <a:spcBef>
                <a:spcPts val="0"/>
              </a:spcBef>
              <a:spcAft>
                <a:spcPts val="0"/>
              </a:spcAft>
              <a:buNone/>
            </a:pPr>
            <a:r>
              <a:rPr b="1" lang="en-US" sz="3000">
                <a:solidFill>
                  <a:schemeClr val="dk1"/>
                </a:solidFill>
                <a:latin typeface="Calibri"/>
                <a:ea typeface="Calibri"/>
                <a:cs typeface="Calibri"/>
                <a:sym typeface="Calibri"/>
              </a:rPr>
              <a:t>Code</a:t>
            </a:r>
            <a:r>
              <a:rPr lang="en-US" sz="3000">
                <a:solidFill>
                  <a:schemeClr val="dk1"/>
                </a:solidFill>
                <a:latin typeface="Calibri"/>
                <a:ea typeface="Calibri"/>
                <a:cs typeface="Calibri"/>
                <a:sym typeface="Calibri"/>
              </a:rPr>
              <a:t> window (write//execute scripts)</a:t>
            </a:r>
            <a:br>
              <a:rPr lang="en-US" sz="3000">
                <a:solidFill>
                  <a:schemeClr val="dk1"/>
                </a:solidFill>
                <a:latin typeface="Calibri"/>
                <a:ea typeface="Calibri"/>
                <a:cs typeface="Calibri"/>
                <a:sym typeface="Calibri"/>
              </a:rPr>
            </a:br>
            <a:r>
              <a:rPr b="1" lang="en-US" sz="3000">
                <a:solidFill>
                  <a:schemeClr val="dk1"/>
                </a:solidFill>
                <a:latin typeface="Calibri"/>
                <a:ea typeface="Calibri"/>
                <a:cs typeface="Calibri"/>
                <a:sym typeface="Calibri"/>
              </a:rPr>
              <a:t>Console</a:t>
            </a:r>
            <a:r>
              <a:rPr lang="en-US" sz="3000">
                <a:solidFill>
                  <a:schemeClr val="dk1"/>
                </a:solidFill>
                <a:latin typeface="Calibri"/>
                <a:ea typeface="Calibri"/>
                <a:cs typeface="Calibri"/>
                <a:sym typeface="Calibri"/>
              </a:rPr>
              <a:t> (Command Line//Output View)</a:t>
            </a:r>
            <a:br>
              <a:rPr lang="en-US" sz="3000">
                <a:solidFill>
                  <a:schemeClr val="dk1"/>
                </a:solidFill>
                <a:latin typeface="Calibri"/>
                <a:ea typeface="Calibri"/>
                <a:cs typeface="Calibri"/>
                <a:sym typeface="Calibri"/>
              </a:rPr>
            </a:br>
            <a:r>
              <a:rPr b="1" lang="en-US" sz="3000">
                <a:solidFill>
                  <a:schemeClr val="dk1"/>
                </a:solidFill>
                <a:latin typeface="Calibri"/>
                <a:ea typeface="Calibri"/>
                <a:cs typeface="Calibri"/>
                <a:sym typeface="Calibri"/>
              </a:rPr>
              <a:t>Object</a:t>
            </a:r>
            <a:r>
              <a:rPr lang="en-US" sz="3000">
                <a:solidFill>
                  <a:schemeClr val="dk1"/>
                </a:solidFill>
                <a:latin typeface="Calibri"/>
                <a:ea typeface="Calibri"/>
                <a:cs typeface="Calibri"/>
                <a:sym typeface="Calibri"/>
              </a:rPr>
              <a:t> window (object list//command history)</a:t>
            </a:r>
            <a:br>
              <a:rPr lang="en-US" sz="3000">
                <a:solidFill>
                  <a:schemeClr val="dk1"/>
                </a:solidFill>
                <a:latin typeface="Calibri"/>
                <a:ea typeface="Calibri"/>
                <a:cs typeface="Calibri"/>
                <a:sym typeface="Calibri"/>
              </a:rPr>
            </a:br>
            <a:r>
              <a:rPr b="1" lang="en-US" sz="3000">
                <a:solidFill>
                  <a:schemeClr val="dk1"/>
                </a:solidFill>
                <a:latin typeface="Calibri"/>
                <a:ea typeface="Calibri"/>
                <a:cs typeface="Calibri"/>
                <a:sym typeface="Calibri"/>
              </a:rPr>
              <a:t>Package</a:t>
            </a:r>
            <a:r>
              <a:rPr lang="en-US" sz="3000">
                <a:solidFill>
                  <a:schemeClr val="dk1"/>
                </a:solidFill>
                <a:latin typeface="Calibri"/>
                <a:ea typeface="Calibri"/>
                <a:cs typeface="Calibri"/>
                <a:sym typeface="Calibri"/>
              </a:rPr>
              <a:t> window//charts//help</a:t>
            </a:r>
            <a:endParaRPr b="1" sz="3000">
              <a:solidFill>
                <a:schemeClr val="dk1"/>
              </a:solidFill>
              <a:latin typeface="Calibri"/>
              <a:ea typeface="Calibri"/>
              <a:cs typeface="Calibri"/>
              <a:sym typeface="Calibri"/>
            </a:endParaRPr>
          </a:p>
        </p:txBody>
      </p:sp>
      <p:sp>
        <p:nvSpPr>
          <p:cNvPr id="209" name="Google Shape;209;p11"/>
          <p:cNvSpPr txBox="1"/>
          <p:nvPr/>
        </p:nvSpPr>
        <p:spPr>
          <a:xfrm>
            <a:off x="1432560" y="2551906"/>
            <a:ext cx="1004018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Let's explore RStudio</a:t>
            </a:r>
            <a:br>
              <a:rPr b="1" lang="en-US" sz="2800">
                <a:solidFill>
                  <a:srgbClr val="238791"/>
                </a:solidFill>
                <a:latin typeface="Calibri"/>
                <a:ea typeface="Calibri"/>
                <a:cs typeface="Calibri"/>
                <a:sym typeface="Calibri"/>
              </a:rPr>
            </a:br>
            <a:endParaRPr b="1" sz="2800">
              <a:solidFill>
                <a:srgbClr val="23879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nvSpPr>
        <p:spPr>
          <a:xfrm>
            <a:off x="1295400" y="342900"/>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15" name="Google Shape;215;p12"/>
          <p:cNvSpPr txBox="1"/>
          <p:nvPr/>
        </p:nvSpPr>
        <p:spPr>
          <a:xfrm>
            <a:off x="1295400" y="972999"/>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Let's explore RStudio</a:t>
            </a:r>
            <a:endParaRPr b="1" sz="2800">
              <a:solidFill>
                <a:srgbClr val="238791"/>
              </a:solidFill>
              <a:latin typeface="Calibri"/>
              <a:ea typeface="Calibri"/>
              <a:cs typeface="Calibri"/>
              <a:sym typeface="Calibri"/>
            </a:endParaRPr>
          </a:p>
        </p:txBody>
      </p:sp>
      <p:pic>
        <p:nvPicPr>
          <p:cNvPr id="216" name="Google Shape;216;p12"/>
          <p:cNvPicPr preferRelativeResize="0"/>
          <p:nvPr/>
        </p:nvPicPr>
        <p:blipFill rotWithShape="1">
          <a:blip r:embed="rId3">
            <a:alphaModFix/>
          </a:blip>
          <a:srcRect b="0" l="0" r="0" t="0"/>
          <a:stretch/>
        </p:blipFill>
        <p:spPr>
          <a:xfrm>
            <a:off x="685801" y="1704110"/>
            <a:ext cx="17602200" cy="8239990"/>
          </a:xfrm>
          <a:prstGeom prst="rect">
            <a:avLst/>
          </a:prstGeom>
          <a:noFill/>
          <a:ln>
            <a:noFill/>
          </a:ln>
        </p:spPr>
      </p:pic>
      <p:sp>
        <p:nvSpPr>
          <p:cNvPr id="217" name="Google Shape;217;p12"/>
          <p:cNvSpPr txBox="1"/>
          <p:nvPr/>
        </p:nvSpPr>
        <p:spPr>
          <a:xfrm>
            <a:off x="5943600" y="3009900"/>
            <a:ext cx="41148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Code window: run scripts, view data structures</a:t>
            </a:r>
            <a:br>
              <a:rPr b="1" lang="en-US" sz="2800">
                <a:solidFill>
                  <a:srgbClr val="FF0000"/>
                </a:solidFill>
                <a:latin typeface="Calibri"/>
                <a:ea typeface="Calibri"/>
                <a:cs typeface="Calibri"/>
                <a:sym typeface="Calibri"/>
              </a:rPr>
            </a:br>
            <a:endParaRPr b="1" sz="2800">
              <a:solidFill>
                <a:srgbClr val="FF0000"/>
              </a:solidFill>
              <a:latin typeface="Calibri"/>
              <a:ea typeface="Calibri"/>
              <a:cs typeface="Calibri"/>
              <a:sym typeface="Calibri"/>
            </a:endParaRPr>
          </a:p>
        </p:txBody>
      </p:sp>
      <p:sp>
        <p:nvSpPr>
          <p:cNvPr id="218" name="Google Shape;218;p12"/>
          <p:cNvSpPr txBox="1"/>
          <p:nvPr/>
        </p:nvSpPr>
        <p:spPr>
          <a:xfrm>
            <a:off x="5943600" y="7615159"/>
            <a:ext cx="384983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Calibri"/>
                <a:ea typeface="Calibri"/>
                <a:cs typeface="Calibri"/>
                <a:sym typeface="Calibri"/>
              </a:rPr>
              <a:t>Console: Run scripts and view output</a:t>
            </a:r>
            <a:br>
              <a:rPr b="1" lang="en-US" sz="2800">
                <a:solidFill>
                  <a:srgbClr val="002060"/>
                </a:solidFill>
                <a:latin typeface="Calibri"/>
                <a:ea typeface="Calibri"/>
                <a:cs typeface="Calibri"/>
                <a:sym typeface="Calibri"/>
              </a:rPr>
            </a:br>
            <a:endParaRPr b="1" sz="2800">
              <a:solidFill>
                <a:srgbClr val="002060"/>
              </a:solidFill>
              <a:latin typeface="Calibri"/>
              <a:ea typeface="Calibri"/>
              <a:cs typeface="Calibri"/>
              <a:sym typeface="Calibri"/>
            </a:endParaRPr>
          </a:p>
        </p:txBody>
      </p:sp>
      <p:sp>
        <p:nvSpPr>
          <p:cNvPr id="219" name="Google Shape;219;p12"/>
          <p:cNvSpPr txBox="1"/>
          <p:nvPr/>
        </p:nvSpPr>
        <p:spPr>
          <a:xfrm>
            <a:off x="14173200" y="3852484"/>
            <a:ext cx="41148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B050"/>
                </a:solidFill>
                <a:latin typeface="Calibri"/>
                <a:ea typeface="Calibri"/>
                <a:cs typeface="Calibri"/>
                <a:sym typeface="Calibri"/>
              </a:rPr>
              <a:t>Workspace: View Available Data Structures</a:t>
            </a:r>
            <a:br>
              <a:rPr b="1" lang="en-US" sz="2800">
                <a:solidFill>
                  <a:srgbClr val="00B050"/>
                </a:solidFill>
                <a:latin typeface="Calibri"/>
                <a:ea typeface="Calibri"/>
                <a:cs typeface="Calibri"/>
                <a:sym typeface="Calibri"/>
              </a:rPr>
            </a:br>
            <a:endParaRPr b="1" sz="2800">
              <a:solidFill>
                <a:srgbClr val="00B050"/>
              </a:solidFill>
              <a:latin typeface="Calibri"/>
              <a:ea typeface="Calibri"/>
              <a:cs typeface="Calibri"/>
              <a:sym typeface="Calibri"/>
            </a:endParaRPr>
          </a:p>
        </p:txBody>
      </p:sp>
      <p:sp>
        <p:nvSpPr>
          <p:cNvPr id="220" name="Google Shape;220;p12"/>
          <p:cNvSpPr txBox="1"/>
          <p:nvPr/>
        </p:nvSpPr>
        <p:spPr>
          <a:xfrm>
            <a:off x="11905384" y="6230164"/>
            <a:ext cx="453563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030A0"/>
                </a:solidFill>
                <a:latin typeface="Calibri"/>
                <a:ea typeface="Calibri"/>
                <a:cs typeface="Calibri"/>
                <a:sym typeface="Calibri"/>
              </a:rPr>
              <a:t>Multitab window: graphs, packages, help on installed functions</a:t>
            </a:r>
            <a:br>
              <a:rPr b="1" lang="en-US" sz="2800">
                <a:solidFill>
                  <a:srgbClr val="7030A0"/>
                </a:solidFill>
                <a:latin typeface="Calibri"/>
                <a:ea typeface="Calibri"/>
                <a:cs typeface="Calibri"/>
                <a:sym typeface="Calibri"/>
              </a:rPr>
            </a:br>
            <a:endParaRPr b="1" sz="2800">
              <a:solidFill>
                <a:srgbClr val="7030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26" name="Google Shape;226;p13"/>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Let's explore Rstudio: Multi Tab Window</a:t>
            </a:r>
            <a:endParaRPr b="1" sz="2800">
              <a:solidFill>
                <a:srgbClr val="238791"/>
              </a:solidFill>
              <a:latin typeface="Calibri"/>
              <a:ea typeface="Calibri"/>
              <a:cs typeface="Calibri"/>
              <a:sym typeface="Calibri"/>
            </a:endParaRPr>
          </a:p>
        </p:txBody>
      </p:sp>
      <p:sp>
        <p:nvSpPr>
          <p:cNvPr id="227" name="Google Shape;227;p13"/>
          <p:cNvSpPr txBox="1"/>
          <p:nvPr/>
        </p:nvSpPr>
        <p:spPr>
          <a:xfrm>
            <a:off x="1447800" y="3361372"/>
            <a:ext cx="15240000" cy="452431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Noto Sans Symbols"/>
              <a:buChar char="⮚"/>
            </a:pPr>
            <a:r>
              <a:rPr b="1" lang="en-US" sz="3200">
                <a:solidFill>
                  <a:schemeClr val="dk1"/>
                </a:solidFill>
                <a:latin typeface="Calibri"/>
                <a:ea typeface="Calibri"/>
                <a:cs typeface="Calibri"/>
                <a:sym typeface="Calibri"/>
              </a:rPr>
              <a:t>Packages</a:t>
            </a:r>
            <a:r>
              <a:rPr lang="en-US" sz="3200">
                <a:solidFill>
                  <a:schemeClr val="dk1"/>
                </a:solidFill>
                <a:latin typeface="Calibri"/>
                <a:ea typeface="Calibri"/>
                <a:cs typeface="Calibri"/>
                <a:sym typeface="Calibri"/>
              </a:rPr>
              <a:t>: allows you to download packages that allow you to perform statistical analysis, such as Analysis in Main Components.</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Example: click </a:t>
            </a:r>
            <a:r>
              <a:rPr b="1" lang="en-US" sz="3200">
                <a:solidFill>
                  <a:schemeClr val="dk1"/>
                </a:solidFill>
                <a:latin typeface="Calibri"/>
                <a:ea typeface="Calibri"/>
                <a:cs typeface="Calibri"/>
                <a:sym typeface="Calibri"/>
              </a:rPr>
              <a:t>Install</a:t>
            </a:r>
            <a:r>
              <a:rPr lang="en-US" sz="3200">
                <a:solidFill>
                  <a:schemeClr val="dk1"/>
                </a:solidFill>
                <a:latin typeface="Calibri"/>
                <a:ea typeface="Calibri"/>
                <a:cs typeface="Calibri"/>
                <a:sym typeface="Calibri"/>
              </a:rPr>
              <a:t> and install the</a:t>
            </a:r>
            <a:r>
              <a:rPr b="1" lang="en-US" sz="3200">
                <a:solidFill>
                  <a:schemeClr val="dk1"/>
                </a:solidFill>
                <a:latin typeface="Calibri"/>
                <a:ea typeface="Calibri"/>
                <a:cs typeface="Calibri"/>
                <a:sym typeface="Calibri"/>
              </a:rPr>
              <a:t> ggplot2 </a:t>
            </a:r>
            <a:r>
              <a:rPr lang="en-US" sz="3200">
                <a:solidFill>
                  <a:schemeClr val="dk1"/>
                </a:solidFill>
                <a:latin typeface="Calibri"/>
                <a:ea typeface="Calibri"/>
                <a:cs typeface="Calibri"/>
                <a:sym typeface="Calibri"/>
              </a:rPr>
              <a:t>package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b="1" lang="en-US" sz="3200">
                <a:solidFill>
                  <a:schemeClr val="dk1"/>
                </a:solidFill>
                <a:latin typeface="Calibri"/>
                <a:ea typeface="Calibri"/>
                <a:cs typeface="Calibri"/>
                <a:sym typeface="Calibri"/>
              </a:rPr>
              <a:t>Help</a:t>
            </a:r>
            <a:r>
              <a:rPr lang="en-US" sz="3200">
                <a:solidFill>
                  <a:schemeClr val="dk1"/>
                </a:solidFill>
                <a:latin typeface="Calibri"/>
                <a:ea typeface="Calibri"/>
                <a:cs typeface="Calibri"/>
                <a:sym typeface="Calibri"/>
              </a:rPr>
              <a:t>: allows you to have the description of the package.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Example: Type </a:t>
            </a:r>
            <a:r>
              <a:rPr b="1" i="1" lang="en-US" sz="3200">
                <a:solidFill>
                  <a:schemeClr val="dk1"/>
                </a:solidFill>
                <a:latin typeface="Calibri"/>
                <a:ea typeface="Calibri"/>
                <a:cs typeface="Calibri"/>
                <a:sym typeface="Calibri"/>
              </a:rPr>
              <a:t>ggplot2</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33" name="Google Shape;233;p14"/>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Let's explore Rstudio: Multi Tab Window</a:t>
            </a:r>
            <a:endParaRPr b="1" sz="2800">
              <a:solidFill>
                <a:srgbClr val="238791"/>
              </a:solidFill>
              <a:latin typeface="Calibri"/>
              <a:ea typeface="Calibri"/>
              <a:cs typeface="Calibri"/>
              <a:sym typeface="Calibri"/>
            </a:endParaRPr>
          </a:p>
        </p:txBody>
      </p:sp>
      <p:sp>
        <p:nvSpPr>
          <p:cNvPr id="234" name="Google Shape;234;p14"/>
          <p:cNvSpPr txBox="1"/>
          <p:nvPr/>
        </p:nvSpPr>
        <p:spPr>
          <a:xfrm>
            <a:off x="1447800" y="3361372"/>
            <a:ext cx="15240000" cy="10772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Noto Sans Symbols"/>
              <a:buChar char="⮚"/>
            </a:pPr>
            <a:r>
              <a:rPr b="1" lang="en-US" sz="3200">
                <a:solidFill>
                  <a:schemeClr val="dk1"/>
                </a:solidFill>
                <a:latin typeface="Calibri"/>
                <a:ea typeface="Calibri"/>
                <a:cs typeface="Calibri"/>
                <a:sym typeface="Calibri"/>
              </a:rPr>
              <a:t>Files</a:t>
            </a:r>
            <a:r>
              <a:rPr lang="en-US" sz="3200">
                <a:solidFill>
                  <a:schemeClr val="dk1"/>
                </a:solidFill>
                <a:latin typeface="Calibri"/>
                <a:ea typeface="Calibri"/>
                <a:cs typeface="Calibri"/>
                <a:sym typeface="Calibri"/>
              </a:rPr>
              <a:t>: allows you to quickly access saved files after creating an R project</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235" name="Google Shape;235;p14"/>
          <p:cNvPicPr preferRelativeResize="0"/>
          <p:nvPr/>
        </p:nvPicPr>
        <p:blipFill rotWithShape="1">
          <a:blip r:embed="rId3">
            <a:alphaModFix/>
          </a:blip>
          <a:srcRect b="0" l="0" r="0" t="0"/>
          <a:stretch/>
        </p:blipFill>
        <p:spPr>
          <a:xfrm>
            <a:off x="4419600" y="4152900"/>
            <a:ext cx="7703127" cy="45816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41" name="Google Shape;241;p15"/>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2: Creating a Project</a:t>
            </a:r>
            <a:endParaRPr b="1" sz="2800">
              <a:solidFill>
                <a:srgbClr val="238791"/>
              </a:solidFill>
              <a:latin typeface="Calibri"/>
              <a:ea typeface="Calibri"/>
              <a:cs typeface="Calibri"/>
              <a:sym typeface="Calibri"/>
            </a:endParaRPr>
          </a:p>
        </p:txBody>
      </p:sp>
      <p:sp>
        <p:nvSpPr>
          <p:cNvPr id="242" name="Google Shape;242;p15"/>
          <p:cNvSpPr txBox="1"/>
          <p:nvPr/>
        </p:nvSpPr>
        <p:spPr>
          <a:xfrm>
            <a:off x="1447800" y="3361372"/>
            <a:ext cx="7239000" cy="4031873"/>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With RStudio you can create a project in order to define the working directory, have all the data, packages and codes inside.</a:t>
            </a:r>
            <a:endParaRPr/>
          </a:p>
          <a:p>
            <a:pPr indent="0" lvl="0" marL="0" marR="0" rtl="0" algn="just">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To create a new project, go to the menu at the top left and select </a:t>
            </a:r>
            <a:r>
              <a:rPr b="1" lang="en-US" sz="3200">
                <a:solidFill>
                  <a:schemeClr val="dk1"/>
                </a:solidFill>
                <a:latin typeface="Calibri"/>
                <a:ea typeface="Calibri"/>
                <a:cs typeface="Calibri"/>
                <a:sym typeface="Calibri"/>
              </a:rPr>
              <a:t>File -&gt; New Project</a:t>
            </a:r>
            <a:endParaRPr/>
          </a:p>
        </p:txBody>
      </p:sp>
      <p:pic>
        <p:nvPicPr>
          <p:cNvPr id="243" name="Google Shape;243;p15"/>
          <p:cNvPicPr preferRelativeResize="0"/>
          <p:nvPr/>
        </p:nvPicPr>
        <p:blipFill rotWithShape="1">
          <a:blip r:embed="rId3">
            <a:alphaModFix/>
          </a:blip>
          <a:srcRect b="0" l="0" r="0" t="0"/>
          <a:stretch/>
        </p:blipFill>
        <p:spPr>
          <a:xfrm>
            <a:off x="9144000" y="2552700"/>
            <a:ext cx="8158275" cy="5807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49" name="Google Shape;249;p16"/>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2: Creating a Project</a:t>
            </a:r>
            <a:endParaRPr b="1" sz="2800">
              <a:solidFill>
                <a:srgbClr val="238791"/>
              </a:solidFill>
              <a:latin typeface="Calibri"/>
              <a:ea typeface="Calibri"/>
              <a:cs typeface="Calibri"/>
              <a:sym typeface="Calibri"/>
            </a:endParaRPr>
          </a:p>
        </p:txBody>
      </p:sp>
      <p:pic>
        <p:nvPicPr>
          <p:cNvPr id="250" name="Google Shape;250;p16"/>
          <p:cNvPicPr preferRelativeResize="0"/>
          <p:nvPr/>
        </p:nvPicPr>
        <p:blipFill rotWithShape="1">
          <a:blip r:embed="rId3">
            <a:alphaModFix/>
          </a:blip>
          <a:srcRect b="0" l="0" r="0" t="0"/>
          <a:stretch/>
        </p:blipFill>
        <p:spPr>
          <a:xfrm>
            <a:off x="1219200" y="3387204"/>
            <a:ext cx="6553200" cy="5507945"/>
          </a:xfrm>
          <a:prstGeom prst="rect">
            <a:avLst/>
          </a:prstGeom>
          <a:noFill/>
          <a:ln>
            <a:noFill/>
          </a:ln>
        </p:spPr>
      </p:pic>
      <p:pic>
        <p:nvPicPr>
          <p:cNvPr id="251" name="Google Shape;251;p16"/>
          <p:cNvPicPr preferRelativeResize="0"/>
          <p:nvPr/>
        </p:nvPicPr>
        <p:blipFill rotWithShape="1">
          <a:blip r:embed="rId4">
            <a:alphaModFix/>
          </a:blip>
          <a:srcRect b="0" l="0" r="0" t="0"/>
          <a:stretch/>
        </p:blipFill>
        <p:spPr>
          <a:xfrm>
            <a:off x="9525000" y="3418377"/>
            <a:ext cx="6553200" cy="54191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7"/>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57" name="Google Shape;257;p17"/>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2: Creating a Project</a:t>
            </a:r>
            <a:endParaRPr b="1" sz="2800">
              <a:solidFill>
                <a:srgbClr val="238791"/>
              </a:solidFill>
              <a:latin typeface="Calibri"/>
              <a:ea typeface="Calibri"/>
              <a:cs typeface="Calibri"/>
              <a:sym typeface="Calibri"/>
            </a:endParaRPr>
          </a:p>
        </p:txBody>
      </p:sp>
      <p:sp>
        <p:nvSpPr>
          <p:cNvPr id="258" name="Google Shape;258;p17"/>
          <p:cNvSpPr txBox="1"/>
          <p:nvPr/>
        </p:nvSpPr>
        <p:spPr>
          <a:xfrm>
            <a:off x="1905000" y="3362960"/>
            <a:ext cx="12954000" cy="4524315"/>
          </a:xfrm>
          <a:prstGeom prst="rect">
            <a:avLst/>
          </a:prstGeom>
          <a:noFill/>
          <a:ln>
            <a:noFill/>
          </a:ln>
        </p:spPr>
        <p:txBody>
          <a:bodyPr anchorCtr="0" anchor="t" bIns="45700" lIns="91425" spcFirstLastPara="1" rIns="91425" wrap="square" tIns="45700">
            <a:spAutoFit/>
          </a:bodyPr>
          <a:lstStyle/>
          <a:p>
            <a:pPr indent="-254000" lvl="0" marL="457200" marR="0" rtl="0" algn="just">
              <a:spcBef>
                <a:spcPts val="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Getting Started: </a:t>
            </a:r>
            <a:r>
              <a:rPr lang="en-US" sz="3200" u="sng">
                <a:solidFill>
                  <a:schemeClr val="dk1"/>
                </a:solidFill>
                <a:latin typeface="Calibri"/>
                <a:ea typeface="Calibri"/>
                <a:cs typeface="Calibri"/>
                <a:sym typeface="Calibri"/>
              </a:rPr>
              <a:t>Loading Data</a:t>
            </a:r>
            <a:endParaRPr/>
          </a:p>
          <a:p>
            <a:pPr indent="0" lvl="0" marL="0" marR="0" rtl="0" algn="just">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R can read different types of data (TXT, CSV, XLS, XLSX, SPSS, STATA), but the simplest and most immediate way is the CSV format (Comma Separated Value).</a:t>
            </a:r>
            <a:endParaRPr/>
          </a:p>
          <a:p>
            <a:pPr indent="0" lvl="0" marL="0" marR="0" rtl="0" algn="just">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To upload a CSV file select Environment from the menu on the top right -&gt; </a:t>
            </a:r>
            <a:r>
              <a:rPr b="1" lang="en-US" sz="3200">
                <a:solidFill>
                  <a:schemeClr val="dk1"/>
                </a:solidFill>
                <a:latin typeface="Calibri"/>
                <a:ea typeface="Calibri"/>
                <a:cs typeface="Calibri"/>
                <a:sym typeface="Calibri"/>
              </a:rPr>
              <a:t>Import Dataset </a:t>
            </a:r>
            <a:r>
              <a:rPr lang="en-US" sz="3200">
                <a:solidFill>
                  <a:schemeClr val="dk1"/>
                </a:solidFill>
                <a:latin typeface="Calibri"/>
                <a:ea typeface="Calibri"/>
                <a:cs typeface="Calibri"/>
                <a:sym typeface="Calibri"/>
              </a:rPr>
              <a:t>-&gt; </a:t>
            </a:r>
            <a:r>
              <a:rPr b="1" lang="en-US" sz="3200">
                <a:solidFill>
                  <a:schemeClr val="dk1"/>
                </a:solidFill>
                <a:latin typeface="Calibri"/>
                <a:ea typeface="Calibri"/>
                <a:cs typeface="Calibri"/>
                <a:sym typeface="Calibri"/>
              </a:rPr>
              <a:t>From Text File</a:t>
            </a:r>
            <a:r>
              <a:rPr lang="en-US" sz="3200">
                <a:solidFill>
                  <a:schemeClr val="dk1"/>
                </a:solidFill>
                <a:latin typeface="Calibri"/>
                <a:ea typeface="Calibri"/>
                <a:cs typeface="Calibri"/>
                <a:sym typeface="Calibri"/>
              </a:rPr>
              <a:t>, Then select the directory and file.</a:t>
            </a:r>
            <a:endParaRPr b="1" sz="3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8"/>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264" name="Google Shape;264;p18"/>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3: R Notebook &amp; R Script</a:t>
            </a:r>
            <a:endParaRPr b="1" sz="2800">
              <a:solidFill>
                <a:srgbClr val="238791"/>
              </a:solidFill>
              <a:latin typeface="Calibri"/>
              <a:ea typeface="Calibri"/>
              <a:cs typeface="Calibri"/>
              <a:sym typeface="Calibri"/>
            </a:endParaRPr>
          </a:p>
        </p:txBody>
      </p:sp>
      <p:sp>
        <p:nvSpPr>
          <p:cNvPr id="265" name="Google Shape;265;p18"/>
          <p:cNvSpPr txBox="1"/>
          <p:nvPr/>
        </p:nvSpPr>
        <p:spPr>
          <a:xfrm>
            <a:off x="1447800" y="3361372"/>
            <a:ext cx="12954000" cy="2062103"/>
          </a:xfrm>
          <a:prstGeom prst="rect">
            <a:avLst/>
          </a:prstGeom>
          <a:noFill/>
          <a:ln>
            <a:noFill/>
          </a:ln>
        </p:spPr>
        <p:txBody>
          <a:bodyPr anchorCtr="0" anchor="t" bIns="45700" lIns="91425" spcFirstLastPara="1" rIns="91425" wrap="square" tIns="45700">
            <a:spAutoFit/>
          </a:bodyPr>
          <a:lstStyle/>
          <a:p>
            <a:pPr indent="-254000" lvl="0" marL="457200" marR="0" rtl="0" algn="just">
              <a:spcBef>
                <a:spcPts val="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They allow you to keep track of the codes and analyzes carried out within the R project and save them on the PC for further consultations. </a:t>
            </a:r>
            <a:br>
              <a:rPr lang="en-US" sz="3200">
                <a:solidFill>
                  <a:schemeClr val="dk1"/>
                </a:solidFill>
                <a:latin typeface="Calibri"/>
                <a:ea typeface="Calibri"/>
                <a:cs typeface="Calibri"/>
                <a:sym typeface="Calibri"/>
              </a:rPr>
            </a:br>
            <a:endParaRPr b="1" sz="3200">
              <a:solidFill>
                <a:schemeClr val="dk1"/>
              </a:solidFill>
              <a:latin typeface="Calibri"/>
              <a:ea typeface="Calibri"/>
              <a:cs typeface="Calibri"/>
              <a:sym typeface="Calibri"/>
            </a:endParaRPr>
          </a:p>
        </p:txBody>
      </p:sp>
      <p:pic>
        <p:nvPicPr>
          <p:cNvPr id="266" name="Google Shape;266;p18"/>
          <p:cNvPicPr preferRelativeResize="0"/>
          <p:nvPr/>
        </p:nvPicPr>
        <p:blipFill rotWithShape="1">
          <a:blip r:embed="rId3">
            <a:alphaModFix/>
          </a:blip>
          <a:srcRect b="0" l="0" r="0" t="0"/>
          <a:stretch/>
        </p:blipFill>
        <p:spPr>
          <a:xfrm>
            <a:off x="2466973" y="5426938"/>
            <a:ext cx="10810406" cy="1621561"/>
          </a:xfrm>
          <a:prstGeom prst="rect">
            <a:avLst/>
          </a:prstGeom>
          <a:noFill/>
          <a:ln>
            <a:noFill/>
          </a:ln>
        </p:spPr>
      </p:pic>
      <p:sp>
        <p:nvSpPr>
          <p:cNvPr id="267" name="Google Shape;267;p18"/>
          <p:cNvSpPr/>
          <p:nvPr/>
        </p:nvSpPr>
        <p:spPr>
          <a:xfrm>
            <a:off x="2133600" y="6237718"/>
            <a:ext cx="1066800" cy="810781"/>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8" name="Google Shape;268;p18"/>
          <p:cNvCxnSpPr/>
          <p:nvPr/>
        </p:nvCxnSpPr>
        <p:spPr>
          <a:xfrm flipH="1" rot="10800000">
            <a:off x="2113682" y="7353300"/>
            <a:ext cx="353291" cy="1858843"/>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9"/>
          <p:cNvPicPr preferRelativeResize="0"/>
          <p:nvPr/>
        </p:nvPicPr>
        <p:blipFill rotWithShape="1">
          <a:blip r:embed="rId3">
            <a:alphaModFix/>
          </a:blip>
          <a:srcRect b="0" l="0" r="0" t="0"/>
          <a:stretch/>
        </p:blipFill>
        <p:spPr>
          <a:xfrm>
            <a:off x="1371600" y="1257300"/>
            <a:ext cx="14621307" cy="8666039"/>
          </a:xfrm>
          <a:prstGeom prst="rect">
            <a:avLst/>
          </a:prstGeom>
          <a:noFill/>
          <a:ln>
            <a:noFill/>
          </a:ln>
        </p:spPr>
      </p:pic>
      <p:cxnSp>
        <p:nvCxnSpPr>
          <p:cNvPr id="274" name="Google Shape;274;p19"/>
          <p:cNvCxnSpPr/>
          <p:nvPr/>
        </p:nvCxnSpPr>
        <p:spPr>
          <a:xfrm flipH="1" rot="10800000">
            <a:off x="838200" y="1738745"/>
            <a:ext cx="706582" cy="3394364"/>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Index</a:t>
            </a:r>
            <a:endParaRPr b="1" sz="4000">
              <a:solidFill>
                <a:srgbClr val="E7686A"/>
              </a:solidFill>
              <a:latin typeface="Calibri"/>
              <a:ea typeface="Calibri"/>
              <a:cs typeface="Calibri"/>
              <a:sym typeface="Calibri"/>
            </a:endParaRPr>
          </a:p>
        </p:txBody>
      </p:sp>
      <p:sp>
        <p:nvSpPr>
          <p:cNvPr id="139" name="Google Shape;139;p2"/>
          <p:cNvSpPr txBox="1"/>
          <p:nvPr/>
        </p:nvSpPr>
        <p:spPr>
          <a:xfrm>
            <a:off x="2240049" y="5829057"/>
            <a:ext cx="328422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Unit 1: Introduction</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history</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The computing environment</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Analysis Techniques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Community</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40" name="Google Shape;140;p2"/>
          <p:cNvSpPr/>
          <p:nvPr/>
        </p:nvSpPr>
        <p:spPr>
          <a:xfrm>
            <a:off x="2825750" y="3688183"/>
            <a:ext cx="1600200" cy="1800552"/>
          </a:xfrm>
          <a:prstGeom prst="verticalScroll">
            <a:avLst>
              <a:gd fmla="val 12500" name="adj"/>
            </a:avLst>
          </a:prstGeom>
          <a:solidFill>
            <a:srgbClr val="238791"/>
          </a:solidFill>
          <a:ln cap="flat" cmpd="sng" w="127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2"/>
          <p:cNvSpPr/>
          <p:nvPr/>
        </p:nvSpPr>
        <p:spPr>
          <a:xfrm>
            <a:off x="8087360" y="3548028"/>
            <a:ext cx="2407920" cy="1695876"/>
          </a:xfrm>
          <a:prstGeom prst="wedgeEllipseCallout">
            <a:avLst>
              <a:gd fmla="val -20833" name="adj1"/>
              <a:gd fmla="val 62500" name="adj2"/>
            </a:avLst>
          </a:prstGeom>
          <a:solidFill>
            <a:srgbClr val="E867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
          <p:cNvSpPr/>
          <p:nvPr/>
        </p:nvSpPr>
        <p:spPr>
          <a:xfrm>
            <a:off x="13385800" y="3370200"/>
            <a:ext cx="2133600" cy="2248540"/>
          </a:xfrm>
          <a:prstGeom prst="star5">
            <a:avLst>
              <a:gd fmla="val 19098" name="adj"/>
              <a:gd fmla="val 105146" name="hf"/>
              <a:gd fmla="val 110557" name="vf"/>
            </a:avLst>
          </a:prstGeom>
          <a:solidFill>
            <a:srgbClr val="FDBD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2"/>
          <p:cNvSpPr txBox="1"/>
          <p:nvPr/>
        </p:nvSpPr>
        <p:spPr>
          <a:xfrm>
            <a:off x="7882774" y="5829057"/>
            <a:ext cx="392938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Unit 2: The R Software </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How to install R</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What does R look like?</a:t>
            </a:r>
            <a:endParaRPr sz="2400">
              <a:solidFill>
                <a:schemeClr val="dk1"/>
              </a:solidFill>
              <a:latin typeface="Calibri"/>
              <a:ea typeface="Calibri"/>
              <a:cs typeface="Calibri"/>
              <a:sym typeface="Calibri"/>
            </a:endParaRPr>
          </a:p>
        </p:txBody>
      </p:sp>
      <p:sp>
        <p:nvSpPr>
          <p:cNvPr id="144" name="Google Shape;144;p2"/>
          <p:cNvSpPr txBox="1"/>
          <p:nvPr/>
        </p:nvSpPr>
        <p:spPr>
          <a:xfrm>
            <a:off x="12977611" y="5829057"/>
            <a:ext cx="3711977"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Unit 3: RStudio</a:t>
            </a:r>
            <a:endParaRPr b="1" sz="2800">
              <a:solidFill>
                <a:srgbClr val="23879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Let's explore RStudio</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Creating a Project</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Notebook &amp; Scripts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Statistics in R</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Graphs in 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45" name="Google Shape;145;p2"/>
          <p:cNvSpPr txBox="1"/>
          <p:nvPr/>
        </p:nvSpPr>
        <p:spPr>
          <a:xfrm>
            <a:off x="3535680" y="3934301"/>
            <a:ext cx="1447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156690" y="4091156"/>
            <a:ext cx="13716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20"/>
          <p:cNvPicPr preferRelativeResize="0"/>
          <p:nvPr/>
        </p:nvPicPr>
        <p:blipFill rotWithShape="1">
          <a:blip r:embed="rId3">
            <a:alphaModFix/>
          </a:blip>
          <a:srcRect b="0" l="0" r="0" t="0"/>
          <a:stretch/>
        </p:blipFill>
        <p:spPr>
          <a:xfrm>
            <a:off x="1295400" y="1953518"/>
            <a:ext cx="14564988" cy="8111056"/>
          </a:xfrm>
          <a:prstGeom prst="rect">
            <a:avLst/>
          </a:prstGeom>
          <a:noFill/>
          <a:ln>
            <a:noFill/>
          </a:ln>
        </p:spPr>
      </p:pic>
      <p:sp>
        <p:nvSpPr>
          <p:cNvPr id="280" name="Google Shape;280;p20"/>
          <p:cNvSpPr txBox="1"/>
          <p:nvPr/>
        </p:nvSpPr>
        <p:spPr>
          <a:xfrm>
            <a:off x="1612466" y="876300"/>
            <a:ext cx="1295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R Notebook Allows you to create a report of a project by entering all the steps, operations and graphs created.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1"/>
          <p:cNvSpPr txBox="1"/>
          <p:nvPr/>
        </p:nvSpPr>
        <p:spPr>
          <a:xfrm>
            <a:off x="1612466" y="876300"/>
            <a:ext cx="12954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R Notebook:</a:t>
            </a:r>
            <a:r>
              <a:rPr lang="en-US" sz="3200">
                <a:solidFill>
                  <a:schemeClr val="dk1"/>
                </a:solidFill>
                <a:latin typeface="Calibri"/>
                <a:ea typeface="Calibri"/>
                <a:cs typeface="Calibri"/>
                <a:sym typeface="Calibri"/>
              </a:rPr>
              <a:t> The commands must be inserted inside special chunk (ALT + CTRL + I), the descriptions out</a:t>
            </a:r>
            <a:endParaRPr sz="3200">
              <a:solidFill>
                <a:schemeClr val="dk1"/>
              </a:solidFill>
              <a:latin typeface="Calibri"/>
              <a:ea typeface="Calibri"/>
              <a:cs typeface="Calibri"/>
              <a:sym typeface="Calibri"/>
            </a:endParaRPr>
          </a:p>
        </p:txBody>
      </p:sp>
      <p:pic>
        <p:nvPicPr>
          <p:cNvPr id="286" name="Google Shape;286;p21"/>
          <p:cNvPicPr preferRelativeResize="0"/>
          <p:nvPr/>
        </p:nvPicPr>
        <p:blipFill rotWithShape="1">
          <a:blip r:embed="rId3">
            <a:alphaModFix/>
          </a:blip>
          <a:srcRect b="0" l="0" r="0" t="0"/>
          <a:stretch/>
        </p:blipFill>
        <p:spPr>
          <a:xfrm>
            <a:off x="935184" y="2153448"/>
            <a:ext cx="16840200" cy="5673507"/>
          </a:xfrm>
          <a:prstGeom prst="rect">
            <a:avLst/>
          </a:prstGeom>
          <a:noFill/>
          <a:ln>
            <a:noFill/>
          </a:ln>
        </p:spPr>
      </p:pic>
      <p:sp>
        <p:nvSpPr>
          <p:cNvPr id="287" name="Google Shape;287;p21"/>
          <p:cNvSpPr txBox="1"/>
          <p:nvPr/>
        </p:nvSpPr>
        <p:spPr>
          <a:xfrm>
            <a:off x="13553209" y="7313548"/>
            <a:ext cx="3962400"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Calibri"/>
                <a:ea typeface="Calibri"/>
                <a:cs typeface="Calibri"/>
                <a:sym typeface="Calibri"/>
              </a:rPr>
              <a:t>Command description</a:t>
            </a:r>
            <a:br>
              <a:rPr b="1" lang="en-US" sz="3200">
                <a:solidFill>
                  <a:schemeClr val="dk1"/>
                </a:solidFill>
                <a:latin typeface="Calibri"/>
                <a:ea typeface="Calibri"/>
                <a:cs typeface="Calibri"/>
                <a:sym typeface="Calibri"/>
              </a:rPr>
            </a:br>
            <a:endParaRPr/>
          </a:p>
        </p:txBody>
      </p:sp>
      <p:sp>
        <p:nvSpPr>
          <p:cNvPr id="288" name="Google Shape;288;p21"/>
          <p:cNvSpPr txBox="1"/>
          <p:nvPr/>
        </p:nvSpPr>
        <p:spPr>
          <a:xfrm>
            <a:off x="3983182" y="7196571"/>
            <a:ext cx="167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Chunk</a:t>
            </a:r>
            <a:endParaRPr b="1" sz="3200">
              <a:solidFill>
                <a:schemeClr val="dk1"/>
              </a:solidFill>
              <a:latin typeface="Calibri"/>
              <a:ea typeface="Calibri"/>
              <a:cs typeface="Calibri"/>
              <a:sym typeface="Calibri"/>
            </a:endParaRPr>
          </a:p>
        </p:txBody>
      </p:sp>
      <p:sp>
        <p:nvSpPr>
          <p:cNvPr id="289" name="Google Shape;289;p21"/>
          <p:cNvSpPr txBox="1"/>
          <p:nvPr/>
        </p:nvSpPr>
        <p:spPr>
          <a:xfrm>
            <a:off x="9355284" y="3573840"/>
            <a:ext cx="3276600"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Calibri"/>
                <a:ea typeface="Calibri"/>
                <a:cs typeface="Calibri"/>
                <a:sym typeface="Calibri"/>
              </a:rPr>
              <a:t>Allow you to</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Process </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Commands</a:t>
            </a:r>
            <a:br>
              <a:rPr b="1" lang="en-US" sz="3200">
                <a:solidFill>
                  <a:schemeClr val="dk1"/>
                </a:solidFill>
                <a:latin typeface="Calibri"/>
                <a:ea typeface="Calibri"/>
                <a:cs typeface="Calibri"/>
                <a:sym typeface="Calibri"/>
              </a:rPr>
            </a:br>
            <a:endParaRPr b="1" sz="3200">
              <a:solidFill>
                <a:schemeClr val="dk1"/>
              </a:solidFill>
              <a:latin typeface="Calibri"/>
              <a:ea typeface="Calibri"/>
              <a:cs typeface="Calibri"/>
              <a:sym typeface="Calibri"/>
            </a:endParaRPr>
          </a:p>
        </p:txBody>
      </p:sp>
      <p:cxnSp>
        <p:nvCxnSpPr>
          <p:cNvPr id="290" name="Google Shape;290;p21"/>
          <p:cNvCxnSpPr/>
          <p:nvPr/>
        </p:nvCxnSpPr>
        <p:spPr>
          <a:xfrm flipH="1">
            <a:off x="6705600" y="4303993"/>
            <a:ext cx="2251364" cy="891729"/>
          </a:xfrm>
          <a:prstGeom prst="straightConnector1">
            <a:avLst/>
          </a:prstGeom>
          <a:noFill/>
          <a:ln cap="flat" cmpd="sng" w="38100">
            <a:solidFill>
              <a:srgbClr val="FF0000"/>
            </a:solidFill>
            <a:prstDash val="solid"/>
            <a:miter lim="800000"/>
            <a:headEnd len="sm" w="sm" type="none"/>
            <a:tailEnd len="med" w="med" type="triangle"/>
          </a:ln>
        </p:spPr>
      </p:cxnSp>
      <p:sp>
        <p:nvSpPr>
          <p:cNvPr id="291" name="Google Shape;291;p21"/>
          <p:cNvSpPr/>
          <p:nvPr/>
        </p:nvSpPr>
        <p:spPr>
          <a:xfrm>
            <a:off x="2306782" y="5408278"/>
            <a:ext cx="1676400" cy="1077217"/>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2" name="Google Shape;292;p21"/>
          <p:cNvCxnSpPr/>
          <p:nvPr/>
        </p:nvCxnSpPr>
        <p:spPr>
          <a:xfrm>
            <a:off x="2661369" y="6927210"/>
            <a:ext cx="967225" cy="271571"/>
          </a:xfrm>
          <a:prstGeom prst="straightConnector1">
            <a:avLst/>
          </a:prstGeom>
          <a:noFill/>
          <a:ln cap="flat" cmpd="sng" w="38100">
            <a:solidFill>
              <a:srgbClr val="FF0000"/>
            </a:solidFill>
            <a:prstDash val="solid"/>
            <a:miter lim="800000"/>
            <a:headEnd len="sm" w="sm" type="none"/>
            <a:tailEnd len="med" w="med" type="triangle"/>
          </a:ln>
        </p:spPr>
      </p:cxnSp>
      <p:sp>
        <p:nvSpPr>
          <p:cNvPr id="293" name="Google Shape;293;p21"/>
          <p:cNvSpPr/>
          <p:nvPr/>
        </p:nvSpPr>
        <p:spPr>
          <a:xfrm>
            <a:off x="16306800" y="5381984"/>
            <a:ext cx="1208809" cy="447316"/>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4" name="Google Shape;294;p21"/>
          <p:cNvCxnSpPr/>
          <p:nvPr/>
        </p:nvCxnSpPr>
        <p:spPr>
          <a:xfrm flipH="1">
            <a:off x="16601207" y="6136358"/>
            <a:ext cx="69273" cy="1117482"/>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nvSpPr>
        <p:spPr>
          <a:xfrm>
            <a:off x="1612466" y="876300"/>
            <a:ext cx="12954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pic>
        <p:nvPicPr>
          <p:cNvPr id="300" name="Google Shape;300;p22"/>
          <p:cNvPicPr preferRelativeResize="0"/>
          <p:nvPr/>
        </p:nvPicPr>
        <p:blipFill rotWithShape="1">
          <a:blip r:embed="rId3">
            <a:alphaModFix/>
          </a:blip>
          <a:srcRect b="0" l="0" r="0" t="0"/>
          <a:stretch/>
        </p:blipFill>
        <p:spPr>
          <a:xfrm>
            <a:off x="2666999" y="3379812"/>
            <a:ext cx="11706309" cy="3668688"/>
          </a:xfrm>
          <a:prstGeom prst="rect">
            <a:avLst/>
          </a:prstGeom>
          <a:noFill/>
          <a:ln>
            <a:noFill/>
          </a:ln>
        </p:spPr>
      </p:pic>
      <p:sp>
        <p:nvSpPr>
          <p:cNvPr id="301" name="Google Shape;301;p22"/>
          <p:cNvSpPr txBox="1"/>
          <p:nvPr/>
        </p:nvSpPr>
        <p:spPr>
          <a:xfrm>
            <a:off x="5943600" y="2114399"/>
            <a:ext cx="38739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Save R Notebook</a:t>
            </a:r>
            <a:endParaRPr/>
          </a:p>
        </p:txBody>
      </p:sp>
      <p:sp>
        <p:nvSpPr>
          <p:cNvPr id="302" name="Google Shape;302;p22"/>
          <p:cNvSpPr txBox="1"/>
          <p:nvPr/>
        </p:nvSpPr>
        <p:spPr>
          <a:xfrm>
            <a:off x="7391400" y="7023919"/>
            <a:ext cx="36672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Preview R Notebook</a:t>
            </a:r>
            <a:endParaRPr/>
          </a:p>
        </p:txBody>
      </p:sp>
      <p:cxnSp>
        <p:nvCxnSpPr>
          <p:cNvPr id="303" name="Google Shape;303;p22"/>
          <p:cNvCxnSpPr/>
          <p:nvPr/>
        </p:nvCxnSpPr>
        <p:spPr>
          <a:xfrm rot="10800000">
            <a:off x="6400800" y="4008810"/>
            <a:ext cx="1177636" cy="2410691"/>
          </a:xfrm>
          <a:prstGeom prst="straightConnector1">
            <a:avLst/>
          </a:prstGeom>
          <a:noFill/>
          <a:ln cap="flat" cmpd="sng" w="38100">
            <a:solidFill>
              <a:srgbClr val="FF0000"/>
            </a:solidFill>
            <a:prstDash val="solid"/>
            <a:miter lim="800000"/>
            <a:headEnd len="sm" w="sm" type="none"/>
            <a:tailEnd len="med" w="med" type="triangle"/>
          </a:ln>
        </p:spPr>
      </p:cxnSp>
      <p:cxnSp>
        <p:nvCxnSpPr>
          <p:cNvPr id="304" name="Google Shape;304;p22"/>
          <p:cNvCxnSpPr/>
          <p:nvPr/>
        </p:nvCxnSpPr>
        <p:spPr>
          <a:xfrm flipH="1">
            <a:off x="4405746" y="2819618"/>
            <a:ext cx="1371600" cy="1032335"/>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nvSpPr>
        <p:spPr>
          <a:xfrm>
            <a:off x="1612466" y="876300"/>
            <a:ext cx="12954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R Script:</a:t>
            </a:r>
            <a:r>
              <a:rPr lang="en-US" sz="3200">
                <a:solidFill>
                  <a:schemeClr val="dk1"/>
                </a:solidFill>
                <a:latin typeface="Calibri"/>
                <a:ea typeface="Calibri"/>
                <a:cs typeface="Calibri"/>
                <a:sym typeface="Calibri"/>
              </a:rPr>
              <a:t> </a:t>
            </a:r>
            <a:endParaRPr/>
          </a:p>
        </p:txBody>
      </p:sp>
      <p:pic>
        <p:nvPicPr>
          <p:cNvPr id="310" name="Google Shape;310;p23"/>
          <p:cNvPicPr preferRelativeResize="0"/>
          <p:nvPr/>
        </p:nvPicPr>
        <p:blipFill rotWithShape="1">
          <a:blip r:embed="rId3">
            <a:alphaModFix/>
          </a:blip>
          <a:srcRect b="0" l="0" r="0" t="0"/>
          <a:stretch/>
        </p:blipFill>
        <p:spPr>
          <a:xfrm>
            <a:off x="3200400" y="1505902"/>
            <a:ext cx="11021148" cy="72751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nvSpPr>
        <p:spPr>
          <a:xfrm>
            <a:off x="1612466" y="876300"/>
            <a:ext cx="12954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R Script:</a:t>
            </a:r>
            <a:r>
              <a:rPr lang="en-US" sz="3200">
                <a:solidFill>
                  <a:schemeClr val="dk1"/>
                </a:solidFill>
                <a:latin typeface="Calibri"/>
                <a:ea typeface="Calibri"/>
                <a:cs typeface="Calibri"/>
                <a:sym typeface="Calibri"/>
              </a:rPr>
              <a:t> </a:t>
            </a:r>
            <a:endParaRPr/>
          </a:p>
        </p:txBody>
      </p:sp>
      <p:sp>
        <p:nvSpPr>
          <p:cNvPr id="316" name="Google Shape;316;p24"/>
          <p:cNvSpPr txBox="1"/>
          <p:nvPr/>
        </p:nvSpPr>
        <p:spPr>
          <a:xfrm>
            <a:off x="3093294" y="2857500"/>
            <a:ext cx="12146705" cy="512151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Create a file where to insert all the codes useful for the appropriate analysis</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Descriptions between </a:t>
            </a:r>
            <a:r>
              <a:rPr b="1" lang="en-US" sz="3200">
                <a:solidFill>
                  <a:schemeClr val="dk1"/>
                </a:solidFill>
                <a:latin typeface="Calibri"/>
                <a:ea typeface="Calibri"/>
                <a:cs typeface="Calibri"/>
                <a:sym typeface="Calibri"/>
              </a:rPr>
              <a:t>#</a:t>
            </a:r>
            <a:r>
              <a:rPr lang="en-US" sz="3200">
                <a:solidFill>
                  <a:schemeClr val="dk1"/>
                </a:solidFill>
                <a:latin typeface="Calibri"/>
                <a:ea typeface="Calibri"/>
                <a:cs typeface="Calibri"/>
                <a:sym typeface="Calibri"/>
              </a:rPr>
              <a:t> are not considered by R as code to be implemented</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The Top Right </a:t>
            </a:r>
            <a:r>
              <a:rPr b="1" lang="en-US" sz="3200">
                <a:solidFill>
                  <a:schemeClr val="dk1"/>
                </a:solidFill>
                <a:latin typeface="Calibri"/>
                <a:ea typeface="Calibri"/>
                <a:cs typeface="Calibri"/>
                <a:sym typeface="Calibri"/>
              </a:rPr>
              <a:t>Run</a:t>
            </a:r>
            <a:r>
              <a:rPr lang="en-US" sz="3200">
                <a:solidFill>
                  <a:schemeClr val="dk1"/>
                </a:solidFill>
                <a:latin typeface="Calibri"/>
                <a:ea typeface="Calibri"/>
                <a:cs typeface="Calibri"/>
                <a:sym typeface="Calibri"/>
              </a:rPr>
              <a:t> button allows you to process codes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139700" lvl="0" marL="342900" marR="0" rtl="0" algn="just">
              <a:lnSpc>
                <a:spcPct val="90000"/>
              </a:lnSpc>
              <a:spcBef>
                <a:spcPts val="100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a:p>
            <a:pPr indent="-139700" lvl="0" marL="342900" marR="0" rtl="0" algn="just">
              <a:lnSpc>
                <a:spcPct val="90000"/>
              </a:lnSpc>
              <a:spcBef>
                <a:spcPts val="100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a:p>
            <a:pPr indent="-342900" lvl="0" marL="342900" marR="0" rtl="0" algn="just">
              <a:lnSpc>
                <a:spcPct val="90000"/>
              </a:lnSpc>
              <a:spcBef>
                <a:spcPts val="100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Codes can be selected all together and processed simultaneously</a:t>
            </a:r>
            <a:endParaRPr sz="3200">
              <a:solidFill>
                <a:schemeClr val="dk1"/>
              </a:solidFill>
              <a:latin typeface="Calibri"/>
              <a:ea typeface="Calibri"/>
              <a:cs typeface="Calibri"/>
              <a:sym typeface="Calibri"/>
            </a:endParaRPr>
          </a:p>
        </p:txBody>
      </p:sp>
      <p:pic>
        <p:nvPicPr>
          <p:cNvPr id="317" name="Google Shape;317;p24"/>
          <p:cNvPicPr preferRelativeResize="0"/>
          <p:nvPr/>
        </p:nvPicPr>
        <p:blipFill rotWithShape="1">
          <a:blip r:embed="rId3">
            <a:alphaModFix/>
          </a:blip>
          <a:srcRect b="0" l="0" r="0" t="0"/>
          <a:stretch/>
        </p:blipFill>
        <p:spPr>
          <a:xfrm>
            <a:off x="1143000" y="5486689"/>
            <a:ext cx="16816647" cy="1295400"/>
          </a:xfrm>
          <a:prstGeom prst="rect">
            <a:avLst/>
          </a:prstGeom>
          <a:noFill/>
          <a:ln>
            <a:noFill/>
          </a:ln>
        </p:spPr>
      </p:pic>
      <p:sp>
        <p:nvSpPr>
          <p:cNvPr id="318" name="Google Shape;318;p24"/>
          <p:cNvSpPr/>
          <p:nvPr/>
        </p:nvSpPr>
        <p:spPr>
          <a:xfrm>
            <a:off x="14173200" y="5714710"/>
            <a:ext cx="1317770" cy="1067379"/>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324" name="Google Shape;324;p25"/>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4: Loading a Dataset</a:t>
            </a:r>
            <a:endParaRPr b="1" sz="2800">
              <a:solidFill>
                <a:srgbClr val="238791"/>
              </a:solidFill>
              <a:latin typeface="Calibri"/>
              <a:ea typeface="Calibri"/>
              <a:cs typeface="Calibri"/>
              <a:sym typeface="Calibri"/>
            </a:endParaRPr>
          </a:p>
        </p:txBody>
      </p:sp>
      <p:sp>
        <p:nvSpPr>
          <p:cNvPr id="325" name="Google Shape;325;p25"/>
          <p:cNvSpPr txBox="1"/>
          <p:nvPr/>
        </p:nvSpPr>
        <p:spPr>
          <a:xfrm>
            <a:off x="4526280" y="7472690"/>
            <a:ext cx="914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From Text File, You can select the directory and file</a:t>
            </a:r>
            <a:endParaRPr b="1" sz="2800">
              <a:solidFill>
                <a:schemeClr val="dk1"/>
              </a:solidFill>
              <a:latin typeface="Calibri"/>
              <a:ea typeface="Calibri"/>
              <a:cs typeface="Calibri"/>
              <a:sym typeface="Calibri"/>
            </a:endParaRPr>
          </a:p>
        </p:txBody>
      </p:sp>
      <p:pic>
        <p:nvPicPr>
          <p:cNvPr id="326" name="Google Shape;326;p25"/>
          <p:cNvPicPr preferRelativeResize="0"/>
          <p:nvPr/>
        </p:nvPicPr>
        <p:blipFill rotWithShape="1">
          <a:blip r:embed="rId3">
            <a:alphaModFix/>
          </a:blip>
          <a:srcRect b="0" l="0" r="0" t="0"/>
          <a:stretch/>
        </p:blipFill>
        <p:spPr>
          <a:xfrm>
            <a:off x="1981199" y="3162299"/>
            <a:ext cx="11728158" cy="4048781"/>
          </a:xfrm>
          <a:prstGeom prst="rect">
            <a:avLst/>
          </a:prstGeom>
          <a:noFill/>
          <a:ln>
            <a:noFill/>
          </a:ln>
        </p:spPr>
      </p:pic>
      <p:cxnSp>
        <p:nvCxnSpPr>
          <p:cNvPr id="327" name="Google Shape;327;p25"/>
          <p:cNvCxnSpPr/>
          <p:nvPr/>
        </p:nvCxnSpPr>
        <p:spPr>
          <a:xfrm rot="10800000">
            <a:off x="4876800" y="4229100"/>
            <a:ext cx="443345" cy="2455715"/>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26"/>
          <p:cNvPicPr preferRelativeResize="0"/>
          <p:nvPr/>
        </p:nvPicPr>
        <p:blipFill rotWithShape="1">
          <a:blip r:embed="rId3">
            <a:alphaModFix/>
          </a:blip>
          <a:srcRect b="0" l="0" r="0" t="0"/>
          <a:stretch/>
        </p:blipFill>
        <p:spPr>
          <a:xfrm>
            <a:off x="2971800" y="190500"/>
            <a:ext cx="10591800" cy="8770585"/>
          </a:xfrm>
          <a:prstGeom prst="rect">
            <a:avLst/>
          </a:prstGeom>
          <a:noFill/>
          <a:ln>
            <a:noFill/>
          </a:ln>
        </p:spPr>
      </p:pic>
      <p:cxnSp>
        <p:nvCxnSpPr>
          <p:cNvPr id="333" name="Google Shape;333;p26"/>
          <p:cNvCxnSpPr/>
          <p:nvPr/>
        </p:nvCxnSpPr>
        <p:spPr>
          <a:xfrm flipH="1" rot="10800000">
            <a:off x="998389" y="2478232"/>
            <a:ext cx="1811486" cy="914400"/>
          </a:xfrm>
          <a:prstGeom prst="straightConnector1">
            <a:avLst/>
          </a:prstGeom>
          <a:noFill/>
          <a:ln cap="flat" cmpd="sng" w="38100">
            <a:solidFill>
              <a:srgbClr val="FF0000"/>
            </a:solidFill>
            <a:prstDash val="solid"/>
            <a:miter lim="800000"/>
            <a:headEnd len="sm" w="sm" type="none"/>
            <a:tailEnd len="med" w="med" type="triangle"/>
          </a:ln>
        </p:spPr>
      </p:cxnSp>
      <p:cxnSp>
        <p:nvCxnSpPr>
          <p:cNvPr id="334" name="Google Shape;334;p26"/>
          <p:cNvCxnSpPr/>
          <p:nvPr/>
        </p:nvCxnSpPr>
        <p:spPr>
          <a:xfrm flipH="1" rot="10800000">
            <a:off x="1236950" y="2935432"/>
            <a:ext cx="1653887" cy="931718"/>
          </a:xfrm>
          <a:prstGeom prst="straightConnector1">
            <a:avLst/>
          </a:prstGeom>
          <a:noFill/>
          <a:ln cap="flat" cmpd="sng" w="38100">
            <a:solidFill>
              <a:srgbClr val="FF0000"/>
            </a:solidFill>
            <a:prstDash val="solid"/>
            <a:miter lim="800000"/>
            <a:headEnd len="sm" w="sm" type="none"/>
            <a:tailEnd len="med" w="med" type="triangle"/>
          </a:ln>
        </p:spPr>
      </p:cxnSp>
      <p:cxnSp>
        <p:nvCxnSpPr>
          <p:cNvPr id="335" name="Google Shape;335;p26"/>
          <p:cNvCxnSpPr/>
          <p:nvPr/>
        </p:nvCxnSpPr>
        <p:spPr>
          <a:xfrm flipH="1" rot="10800000">
            <a:off x="1447800" y="3401291"/>
            <a:ext cx="1653889" cy="923059"/>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7"/>
          <p:cNvSpPr txBox="1"/>
          <p:nvPr/>
        </p:nvSpPr>
        <p:spPr>
          <a:xfrm>
            <a:off x="2209800" y="1181100"/>
            <a:ext cx="9144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RESULT</a:t>
            </a:r>
            <a:br>
              <a:rPr b="1"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pic>
        <p:nvPicPr>
          <p:cNvPr id="341" name="Google Shape;341;p27"/>
          <p:cNvPicPr preferRelativeResize="0"/>
          <p:nvPr/>
        </p:nvPicPr>
        <p:blipFill rotWithShape="1">
          <a:blip r:embed="rId3">
            <a:alphaModFix/>
          </a:blip>
          <a:srcRect b="0" l="0" r="0" t="0"/>
          <a:stretch/>
        </p:blipFill>
        <p:spPr>
          <a:xfrm>
            <a:off x="2971800" y="2526006"/>
            <a:ext cx="13063019" cy="6576430"/>
          </a:xfrm>
          <a:prstGeom prst="rect">
            <a:avLst/>
          </a:prstGeom>
          <a:noFill/>
          <a:ln>
            <a:noFill/>
          </a:ln>
        </p:spPr>
      </p:pic>
      <p:cxnSp>
        <p:nvCxnSpPr>
          <p:cNvPr id="342" name="Google Shape;342;p27"/>
          <p:cNvCxnSpPr/>
          <p:nvPr/>
        </p:nvCxnSpPr>
        <p:spPr>
          <a:xfrm>
            <a:off x="7772400" y="1514188"/>
            <a:ext cx="886692" cy="1413163"/>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8"/>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348" name="Google Shape;348;p28"/>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5: Descriptive Statistics "Summary" </a:t>
            </a:r>
            <a:endParaRPr b="1" sz="2800">
              <a:solidFill>
                <a:srgbClr val="238791"/>
              </a:solidFill>
              <a:latin typeface="Calibri"/>
              <a:ea typeface="Calibri"/>
              <a:cs typeface="Calibri"/>
              <a:sym typeface="Calibri"/>
            </a:endParaRPr>
          </a:p>
        </p:txBody>
      </p:sp>
      <p:sp>
        <p:nvSpPr>
          <p:cNvPr id="349" name="Google Shape;349;p28"/>
          <p:cNvSpPr txBox="1"/>
          <p:nvPr/>
        </p:nvSpPr>
        <p:spPr>
          <a:xfrm>
            <a:off x="3048000" y="3620006"/>
            <a:ext cx="13106399"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Calibri"/>
                <a:ea typeface="Calibri"/>
                <a:cs typeface="Calibri"/>
                <a:sym typeface="Calibri"/>
              </a:rPr>
              <a:t>A first exploration of the distribution of the variables contained in the countries dataset is obtained through the </a:t>
            </a:r>
            <a:r>
              <a:rPr b="1" lang="en-US" sz="3200">
                <a:solidFill>
                  <a:schemeClr val="dk1"/>
                </a:solidFill>
                <a:latin typeface="Calibri"/>
                <a:ea typeface="Calibri"/>
                <a:cs typeface="Calibri"/>
                <a:sym typeface="Calibri"/>
              </a:rPr>
              <a:t>summary</a:t>
            </a:r>
            <a:r>
              <a:rPr lang="en-US" sz="3200">
                <a:solidFill>
                  <a:schemeClr val="dk1"/>
                </a:solidFill>
                <a:latin typeface="Calibri"/>
                <a:ea typeface="Calibri"/>
                <a:cs typeface="Calibri"/>
                <a:sym typeface="Calibri"/>
              </a:rPr>
              <a:t> command, which must be inserted in the window called Console.</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The command structure is:</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Droid Sans Mono"/>
                <a:ea typeface="Droid Sans Mono"/>
                <a:cs typeface="Droid Sans Mono"/>
                <a:sym typeface="Droid Sans Mono"/>
              </a:rPr>
              <a:t>summary</a:t>
            </a:r>
            <a:r>
              <a:rPr lang="en-US" sz="3200">
                <a:solidFill>
                  <a:schemeClr val="dk1"/>
                </a:solidFill>
                <a:latin typeface="Droid Sans Mono"/>
                <a:ea typeface="Droid Sans Mono"/>
                <a:cs typeface="Droid Sans Mono"/>
                <a:sym typeface="Droid Sans Mono"/>
              </a:rPr>
              <a:t>(name dataset / or name variable)</a:t>
            </a:r>
            <a:endParaRPr sz="3200">
              <a:solidFill>
                <a:schemeClr val="dk1"/>
              </a:solidFill>
              <a:latin typeface="Droid Sans Mono"/>
              <a:ea typeface="Droid Sans Mono"/>
              <a:cs typeface="Droid Sans Mono"/>
              <a:sym typeface="Droid Sans Mono"/>
            </a:endParaRPr>
          </a:p>
        </p:txBody>
      </p:sp>
      <p:pic>
        <p:nvPicPr>
          <p:cNvPr id="350" name="Google Shape;350;p28"/>
          <p:cNvPicPr preferRelativeResize="0"/>
          <p:nvPr/>
        </p:nvPicPr>
        <p:blipFill rotWithShape="1">
          <a:blip r:embed="rId3">
            <a:alphaModFix/>
          </a:blip>
          <a:srcRect b="0" l="0" r="0" t="0"/>
          <a:stretch/>
        </p:blipFill>
        <p:spPr>
          <a:xfrm>
            <a:off x="5867400" y="7490481"/>
            <a:ext cx="4023014" cy="4876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9"/>
          <p:cNvPicPr preferRelativeResize="0"/>
          <p:nvPr/>
        </p:nvPicPr>
        <p:blipFill rotWithShape="1">
          <a:blip r:embed="rId3">
            <a:alphaModFix/>
          </a:blip>
          <a:srcRect b="0" l="0" r="0" t="0"/>
          <a:stretch/>
        </p:blipFill>
        <p:spPr>
          <a:xfrm>
            <a:off x="1981200" y="221672"/>
            <a:ext cx="11734799" cy="5648009"/>
          </a:xfrm>
          <a:prstGeom prst="rect">
            <a:avLst/>
          </a:prstGeom>
          <a:noFill/>
          <a:ln>
            <a:noFill/>
          </a:ln>
        </p:spPr>
      </p:pic>
      <p:sp>
        <p:nvSpPr>
          <p:cNvPr id="356" name="Google Shape;356;p29"/>
          <p:cNvSpPr txBox="1"/>
          <p:nvPr/>
        </p:nvSpPr>
        <p:spPr>
          <a:xfrm>
            <a:off x="5486400" y="5143500"/>
            <a:ext cx="9144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For each variable, the values of:</a:t>
            </a:r>
            <a:endParaRPr/>
          </a:p>
          <a:p>
            <a:pPr indent="-285750" lvl="0" marL="285750" marR="0" rtl="0" algn="l">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Minimum</a:t>
            </a:r>
            <a:br>
              <a:rPr b="1" lang="en-US" sz="2800">
                <a:solidFill>
                  <a:schemeClr val="dk1"/>
                </a:solidFill>
                <a:latin typeface="Calibri"/>
                <a:ea typeface="Calibri"/>
                <a:cs typeface="Calibri"/>
                <a:sym typeface="Calibri"/>
              </a:rPr>
            </a:br>
            <a:r>
              <a:rPr b="1" lang="en-US" sz="2800">
                <a:solidFill>
                  <a:schemeClr val="dk1"/>
                </a:solidFill>
                <a:latin typeface="Calibri"/>
                <a:ea typeface="Calibri"/>
                <a:cs typeface="Calibri"/>
                <a:sym typeface="Calibri"/>
              </a:rPr>
              <a:t>1st Quartile</a:t>
            </a:r>
            <a:br>
              <a:rPr b="1" lang="en-US" sz="2800">
                <a:solidFill>
                  <a:schemeClr val="dk1"/>
                </a:solidFill>
                <a:latin typeface="Calibri"/>
                <a:ea typeface="Calibri"/>
                <a:cs typeface="Calibri"/>
                <a:sym typeface="Calibri"/>
              </a:rPr>
            </a:br>
            <a:r>
              <a:rPr b="1" lang="en-US" sz="2800">
                <a:solidFill>
                  <a:schemeClr val="dk1"/>
                </a:solidFill>
                <a:latin typeface="Calibri"/>
                <a:ea typeface="Calibri"/>
                <a:cs typeface="Calibri"/>
                <a:sym typeface="Calibri"/>
              </a:rPr>
              <a:t>Median</a:t>
            </a:r>
            <a:br>
              <a:rPr b="1" lang="en-US" sz="2800">
                <a:solidFill>
                  <a:schemeClr val="dk1"/>
                </a:solidFill>
                <a:latin typeface="Calibri"/>
                <a:ea typeface="Calibri"/>
                <a:cs typeface="Calibri"/>
                <a:sym typeface="Calibri"/>
              </a:rPr>
            </a:br>
            <a:r>
              <a:rPr b="1" lang="en-US" sz="2800">
                <a:solidFill>
                  <a:schemeClr val="dk1"/>
                </a:solidFill>
                <a:latin typeface="Calibri"/>
                <a:ea typeface="Calibri"/>
                <a:cs typeface="Calibri"/>
                <a:sym typeface="Calibri"/>
              </a:rPr>
              <a:t>Average</a:t>
            </a:r>
            <a:br>
              <a:rPr b="1" lang="en-US" sz="2800">
                <a:solidFill>
                  <a:schemeClr val="dk1"/>
                </a:solidFill>
                <a:latin typeface="Calibri"/>
                <a:ea typeface="Calibri"/>
                <a:cs typeface="Calibri"/>
                <a:sym typeface="Calibri"/>
              </a:rPr>
            </a:br>
            <a:r>
              <a:rPr b="1" lang="en-US" sz="2800">
                <a:solidFill>
                  <a:schemeClr val="dk1"/>
                </a:solidFill>
                <a:latin typeface="Calibri"/>
                <a:ea typeface="Calibri"/>
                <a:cs typeface="Calibri"/>
                <a:sym typeface="Calibri"/>
              </a:rPr>
              <a:t>3rd Quartile</a:t>
            </a:r>
            <a:br>
              <a:rPr b="1" lang="en-US" sz="2800">
                <a:solidFill>
                  <a:schemeClr val="dk1"/>
                </a:solidFill>
                <a:latin typeface="Calibri"/>
                <a:ea typeface="Calibri"/>
                <a:cs typeface="Calibri"/>
                <a:sym typeface="Calibri"/>
              </a:rPr>
            </a:br>
            <a:r>
              <a:rPr b="1" lang="en-US" sz="2800">
                <a:solidFill>
                  <a:schemeClr val="dk1"/>
                </a:solidFill>
                <a:latin typeface="Calibri"/>
                <a:ea typeface="Calibri"/>
                <a:cs typeface="Calibri"/>
                <a:sym typeface="Calibri"/>
              </a:rPr>
              <a:t>Maximum</a:t>
            </a:r>
            <a:endParaRPr b="1"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1: Introduction</a:t>
            </a:r>
            <a:endParaRPr b="1" sz="400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a brief history</a:t>
            </a:r>
            <a:endParaRPr b="1" sz="2800">
              <a:solidFill>
                <a:srgbClr val="238791"/>
              </a:solidFill>
              <a:latin typeface="Calibri"/>
              <a:ea typeface="Calibri"/>
              <a:cs typeface="Calibri"/>
              <a:sym typeface="Calibri"/>
            </a:endParaRPr>
          </a:p>
        </p:txBody>
      </p:sp>
      <p:sp>
        <p:nvSpPr>
          <p:cNvPr id="154" name="Google Shape;154;p3"/>
          <p:cNvSpPr txBox="1"/>
          <p:nvPr/>
        </p:nvSpPr>
        <p:spPr>
          <a:xfrm>
            <a:off x="1447800" y="3361372"/>
            <a:ext cx="15240000" cy="5295000"/>
          </a:xfrm>
          <a:prstGeom prst="rect">
            <a:avLst/>
          </a:prstGeom>
          <a:noFill/>
          <a:ln>
            <a:noFill/>
          </a:ln>
        </p:spPr>
        <p:txBody>
          <a:bodyPr anchorCtr="0" anchor="t" bIns="45700" lIns="91425" spcFirstLastPara="1" rIns="91425" wrap="square" tIns="45700">
            <a:spAutoFit/>
          </a:bodyPr>
          <a:lstStyle/>
          <a:p>
            <a:pPr indent="-431800" lvl="0" marL="457200" marR="0" rtl="0" algn="just">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Project R was born in the statistics department of the University of Auckland, New Zealand;</a:t>
            </a:r>
            <a:endParaRPr sz="3200">
              <a:solidFill>
                <a:schemeClr val="dk1"/>
              </a:solidFill>
              <a:latin typeface="Calibri"/>
              <a:ea typeface="Calibri"/>
              <a:cs typeface="Calibri"/>
              <a:sym typeface="Calibri"/>
            </a:endParaRPr>
          </a:p>
          <a:p>
            <a:pPr indent="-431800" lvl="0" marL="457200" marR="0" rtl="0" algn="just">
              <a:spcBef>
                <a:spcPts val="0"/>
              </a:spcBef>
              <a:spcAft>
                <a:spcPts val="0"/>
              </a:spcAft>
              <a:buClr>
                <a:schemeClr val="dk1"/>
              </a:buClr>
              <a:buSzPts val="3200"/>
              <a:buFont typeface="Calibri"/>
              <a:buChar char="●"/>
            </a:pP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The founders of the project are Robert Gentleman and Ross Ihaka, now associate professors;</a:t>
            </a:r>
            <a:endParaRPr sz="3200">
              <a:solidFill>
                <a:schemeClr val="dk1"/>
              </a:solidFill>
              <a:latin typeface="Calibri"/>
              <a:ea typeface="Calibri"/>
              <a:cs typeface="Calibri"/>
              <a:sym typeface="Calibri"/>
            </a:endParaRPr>
          </a:p>
          <a:p>
            <a:pPr indent="-431800" lvl="0" marL="457200" marR="0" rtl="0" algn="just">
              <a:spcBef>
                <a:spcPts val="0"/>
              </a:spcBef>
              <a:spcAft>
                <a:spcPts val="0"/>
              </a:spcAft>
              <a:buClr>
                <a:schemeClr val="dk1"/>
              </a:buClr>
              <a:buSzPts val="3200"/>
              <a:buFont typeface="Calibri"/>
              <a:buChar char="●"/>
            </a:pP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The project started in 1991, but the first release was in 1996;</a:t>
            </a:r>
            <a:endParaRPr sz="3200">
              <a:solidFill>
                <a:schemeClr val="dk1"/>
              </a:solidFill>
              <a:latin typeface="Calibri"/>
              <a:ea typeface="Calibri"/>
              <a:cs typeface="Calibri"/>
              <a:sym typeface="Calibri"/>
            </a:endParaRPr>
          </a:p>
          <a:p>
            <a:pPr indent="-431800" lvl="0" marL="457200" marR="0" rtl="0" algn="just">
              <a:spcBef>
                <a:spcPts val="0"/>
              </a:spcBef>
              <a:spcAft>
                <a:spcPts val="0"/>
              </a:spcAft>
              <a:buClr>
                <a:schemeClr val="dk1"/>
              </a:buClr>
              <a:buSzPts val="3200"/>
              <a:buFont typeface="Calibri"/>
              <a:buChar char="●"/>
            </a:pP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R software is now considered the most powerful statistical computing language in the world;</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0"/>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362" name="Google Shape;362;p30"/>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5: Descriptive Statistics: Other Descriptive Statistics </a:t>
            </a:r>
            <a:endParaRPr b="1" sz="2800">
              <a:solidFill>
                <a:srgbClr val="238791"/>
              </a:solidFill>
              <a:latin typeface="Calibri"/>
              <a:ea typeface="Calibri"/>
              <a:cs typeface="Calibri"/>
              <a:sym typeface="Calibri"/>
            </a:endParaRPr>
          </a:p>
        </p:txBody>
      </p:sp>
      <p:sp>
        <p:nvSpPr>
          <p:cNvPr id="363" name="Google Shape;363;p30"/>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lang="en-US" sz="3200">
                <a:solidFill>
                  <a:schemeClr val="dk1"/>
                </a:solidFill>
                <a:latin typeface="Calibri"/>
                <a:ea typeface="Calibri"/>
                <a:cs typeface="Calibri"/>
                <a:sym typeface="Calibri"/>
              </a:rPr>
              <a:t>You can assign a name to each column of interest:</a:t>
            </a:r>
            <a:br>
              <a:rPr lang="en-US" sz="3200">
                <a:solidFill>
                  <a:schemeClr val="dk1"/>
                </a:solidFill>
                <a:latin typeface="Calibri"/>
                <a:ea typeface="Calibri"/>
                <a:cs typeface="Calibri"/>
                <a:sym typeface="Calibri"/>
              </a:rPr>
            </a:br>
            <a:r>
              <a:rPr lang="en-US" sz="3200">
                <a:solidFill>
                  <a:schemeClr val="dk1"/>
                </a:solidFill>
                <a:latin typeface="Droid Sans Mono"/>
                <a:ea typeface="Droid Sans Mono"/>
                <a:cs typeface="Droid Sans Mono"/>
                <a:sym typeface="Droid Sans Mono"/>
              </a:rPr>
              <a:t>PIL&lt;-nazioni$PIL.pro.capite</a:t>
            </a:r>
            <a:endParaRPr sz="3200">
              <a:solidFill>
                <a:schemeClr val="dk1"/>
              </a:solidFill>
              <a:latin typeface="Droid Sans Mono"/>
              <a:ea typeface="Droid Sans Mono"/>
              <a:cs typeface="Droid Sans Mono"/>
              <a:sym typeface="Droid Sans Mono"/>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lang="en-US" sz="3200">
                <a:solidFill>
                  <a:schemeClr val="dk1"/>
                </a:solidFill>
                <a:latin typeface="Calibri"/>
                <a:ea typeface="Calibri"/>
                <a:cs typeface="Calibri"/>
                <a:sym typeface="Calibri"/>
              </a:rPr>
              <a:t>The main synthesis indices for quantitative variables are: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57200" lvl="0" marL="457200" marR="0" rtl="0" algn="just">
              <a:lnSpc>
                <a:spcPct val="90000"/>
              </a:lnSpc>
              <a:spcBef>
                <a:spcPts val="1000"/>
              </a:spcBef>
              <a:spcAft>
                <a:spcPts val="0"/>
              </a:spcAft>
              <a:buClr>
                <a:schemeClr val="dk1"/>
              </a:buClr>
              <a:buSzPts val="3200"/>
              <a:buFont typeface="Noto Sans Symbols"/>
              <a:buChar char="⮚"/>
            </a:pPr>
            <a:r>
              <a:rPr b="1" lang="en-US" sz="3200">
                <a:solidFill>
                  <a:schemeClr val="dk1"/>
                </a:solidFill>
                <a:latin typeface="Calibri"/>
                <a:ea typeface="Calibri"/>
                <a:cs typeface="Calibri"/>
                <a:sym typeface="Calibri"/>
              </a:rPr>
              <a:t>Media</a:t>
            </a:r>
            <a:r>
              <a:rPr lang="en-US" sz="3200">
                <a:solidFill>
                  <a:schemeClr val="dk1"/>
                </a:solidFill>
                <a:latin typeface="Calibri"/>
                <a:ea typeface="Calibri"/>
                <a:cs typeface="Calibri"/>
                <a:sym typeface="Calibri"/>
              </a:rPr>
              <a:t>: </a:t>
            </a:r>
            <a:r>
              <a:rPr lang="en-US" sz="3200">
                <a:solidFill>
                  <a:schemeClr val="dk1"/>
                </a:solidFill>
                <a:latin typeface="Droid Sans Mono"/>
                <a:ea typeface="Droid Sans Mono"/>
                <a:cs typeface="Droid Sans Mono"/>
                <a:sym typeface="Droid Sans Mono"/>
              </a:rPr>
              <a:t>mean(PIL)</a:t>
            </a:r>
            <a:r>
              <a:rPr lang="en-US" sz="3200">
                <a:solidFill>
                  <a:schemeClr val="dk1"/>
                </a:solidFill>
                <a:latin typeface="Calibri"/>
                <a:ea typeface="Calibri"/>
                <a:cs typeface="Calibri"/>
                <a:sym typeface="Calibri"/>
              </a:rPr>
              <a:t> or </a:t>
            </a:r>
            <a:r>
              <a:rPr lang="en-US" sz="3200">
                <a:solidFill>
                  <a:schemeClr val="dk1"/>
                </a:solidFill>
                <a:latin typeface="Droid Sans Mono"/>
                <a:ea typeface="Droid Sans Mono"/>
                <a:cs typeface="Droid Sans Mono"/>
                <a:sym typeface="Droid Sans Mono"/>
              </a:rPr>
              <a:t>mean(nazioni$PIL.pro.capite)</a:t>
            </a:r>
            <a:r>
              <a:rPr lang="en-US" sz="3200">
                <a:solidFill>
                  <a:schemeClr val="dk1"/>
                </a:solidFill>
                <a:latin typeface="Calibri"/>
                <a:ea typeface="Calibri"/>
                <a:cs typeface="Calibri"/>
                <a:sym typeface="Calibri"/>
              </a:rPr>
              <a:t> or </a:t>
            </a:r>
            <a:r>
              <a:rPr lang="en-US" sz="3200">
                <a:solidFill>
                  <a:schemeClr val="dk1"/>
                </a:solidFill>
                <a:latin typeface="Droid Sans Mono"/>
                <a:ea typeface="Droid Sans Mono"/>
                <a:cs typeface="Droid Sans Mono"/>
                <a:sym typeface="Droid Sans Mono"/>
              </a:rPr>
              <a:t>mean(nazioni[,3])</a:t>
            </a:r>
            <a:endParaRPr/>
          </a:p>
          <a:p>
            <a:pPr indent="-457200" lvl="0" marL="457200" marR="0" rtl="0" algn="just">
              <a:lnSpc>
                <a:spcPct val="90000"/>
              </a:lnSpc>
              <a:spcBef>
                <a:spcPts val="1000"/>
              </a:spcBef>
              <a:spcAft>
                <a:spcPts val="0"/>
              </a:spcAft>
              <a:buClr>
                <a:schemeClr val="dk1"/>
              </a:buClr>
              <a:buSzPts val="3200"/>
              <a:buFont typeface="Noto Sans Symbols"/>
              <a:buChar char="⮚"/>
            </a:pPr>
            <a:r>
              <a:rPr b="1" lang="en-US" sz="3200">
                <a:solidFill>
                  <a:schemeClr val="dk1"/>
                </a:solidFill>
                <a:latin typeface="Calibri"/>
                <a:ea typeface="Calibri"/>
                <a:cs typeface="Calibri"/>
                <a:sym typeface="Calibri"/>
              </a:rPr>
              <a:t>Varianza</a:t>
            </a:r>
            <a:r>
              <a:rPr lang="en-US" sz="3200">
                <a:solidFill>
                  <a:schemeClr val="dk1"/>
                </a:solidFill>
                <a:latin typeface="Calibri"/>
                <a:ea typeface="Calibri"/>
                <a:cs typeface="Calibri"/>
                <a:sym typeface="Calibri"/>
              </a:rPr>
              <a:t>: </a:t>
            </a:r>
            <a:r>
              <a:rPr lang="en-US" sz="3200">
                <a:solidFill>
                  <a:schemeClr val="dk1"/>
                </a:solidFill>
                <a:latin typeface="Droid Sans Mono"/>
                <a:ea typeface="Droid Sans Mono"/>
                <a:cs typeface="Droid Sans Mono"/>
                <a:sym typeface="Droid Sans Mono"/>
              </a:rPr>
              <a:t>var(PIL)</a:t>
            </a:r>
            <a:r>
              <a:rPr lang="en-US" sz="3200">
                <a:solidFill>
                  <a:schemeClr val="dk1"/>
                </a:solidFill>
                <a:latin typeface="Calibri"/>
                <a:ea typeface="Calibri"/>
                <a:cs typeface="Calibri"/>
                <a:sym typeface="Calibri"/>
              </a:rPr>
              <a:t> or </a:t>
            </a:r>
            <a:r>
              <a:rPr lang="en-US" sz="3200">
                <a:solidFill>
                  <a:schemeClr val="dk1"/>
                </a:solidFill>
                <a:latin typeface="Droid Sans Mono"/>
                <a:ea typeface="Droid Sans Mono"/>
                <a:cs typeface="Droid Sans Mono"/>
                <a:sym typeface="Droid Sans Mono"/>
              </a:rPr>
              <a:t>var(nazioni$PIL.pro.capite)</a:t>
            </a:r>
            <a:r>
              <a:rPr lang="en-US" sz="3200">
                <a:solidFill>
                  <a:schemeClr val="dk1"/>
                </a:solidFill>
                <a:latin typeface="Calibri"/>
                <a:ea typeface="Calibri"/>
                <a:cs typeface="Calibri"/>
                <a:sym typeface="Calibri"/>
              </a:rPr>
              <a:t> or </a:t>
            </a:r>
            <a:r>
              <a:rPr lang="en-US" sz="3200">
                <a:solidFill>
                  <a:schemeClr val="dk1"/>
                </a:solidFill>
                <a:latin typeface="Droid Sans Mono"/>
                <a:ea typeface="Droid Sans Mono"/>
                <a:cs typeface="Droid Sans Mono"/>
                <a:sym typeface="Droid Sans Mono"/>
              </a:rPr>
              <a:t>var(nazioni[,3])</a:t>
            </a:r>
            <a:endParaRPr/>
          </a:p>
          <a:p>
            <a:pPr indent="-457200" lvl="0" marL="457200" marR="0" rtl="0" algn="just">
              <a:lnSpc>
                <a:spcPct val="90000"/>
              </a:lnSpc>
              <a:spcBef>
                <a:spcPts val="1000"/>
              </a:spcBef>
              <a:spcAft>
                <a:spcPts val="0"/>
              </a:spcAft>
              <a:buClr>
                <a:schemeClr val="dk1"/>
              </a:buClr>
              <a:buSzPts val="3200"/>
              <a:buFont typeface="Noto Sans Symbols"/>
              <a:buChar char="⮚"/>
            </a:pPr>
            <a:r>
              <a:rPr b="1" lang="en-US" sz="3200">
                <a:solidFill>
                  <a:schemeClr val="dk1"/>
                </a:solidFill>
                <a:latin typeface="Calibri"/>
                <a:ea typeface="Calibri"/>
                <a:cs typeface="Calibri"/>
                <a:sym typeface="Calibri"/>
              </a:rPr>
              <a:t>SQM</a:t>
            </a:r>
            <a:r>
              <a:rPr lang="en-US" sz="3200">
                <a:solidFill>
                  <a:schemeClr val="dk1"/>
                </a:solidFill>
                <a:latin typeface="Calibri"/>
                <a:ea typeface="Calibri"/>
                <a:cs typeface="Calibri"/>
                <a:sym typeface="Calibri"/>
              </a:rPr>
              <a:t> (Standard deviation): </a:t>
            </a:r>
            <a:r>
              <a:rPr lang="en-US" sz="3200">
                <a:solidFill>
                  <a:schemeClr val="dk1"/>
                </a:solidFill>
                <a:latin typeface="Droid Sans Mono"/>
                <a:ea typeface="Droid Sans Mono"/>
                <a:cs typeface="Droid Sans Mono"/>
                <a:sym typeface="Droid Sans Mono"/>
              </a:rPr>
              <a:t>sd(PIL)</a:t>
            </a:r>
            <a:r>
              <a:rPr lang="en-US" sz="3200">
                <a:solidFill>
                  <a:schemeClr val="dk1"/>
                </a:solidFill>
                <a:latin typeface="Calibri"/>
                <a:ea typeface="Calibri"/>
                <a:cs typeface="Calibri"/>
                <a:sym typeface="Calibri"/>
              </a:rPr>
              <a:t> or </a:t>
            </a:r>
            <a:r>
              <a:rPr lang="en-US" sz="3200">
                <a:solidFill>
                  <a:schemeClr val="dk1"/>
                </a:solidFill>
                <a:latin typeface="Droid Sans Mono"/>
                <a:ea typeface="Droid Sans Mono"/>
                <a:cs typeface="Droid Sans Mono"/>
                <a:sym typeface="Droid Sans Mono"/>
              </a:rPr>
              <a:t>(nazioni$PIL.pro.capite) </a:t>
            </a:r>
            <a:r>
              <a:rPr lang="en-US" sz="3200">
                <a:solidFill>
                  <a:schemeClr val="dk1"/>
                </a:solidFill>
                <a:latin typeface="Calibri"/>
                <a:ea typeface="Calibri"/>
                <a:cs typeface="Calibri"/>
                <a:sym typeface="Calibri"/>
              </a:rPr>
              <a:t>or </a:t>
            </a:r>
            <a:r>
              <a:rPr lang="en-US" sz="3200">
                <a:solidFill>
                  <a:schemeClr val="dk1"/>
                </a:solidFill>
                <a:latin typeface="Droid Sans Mono"/>
                <a:ea typeface="Droid Sans Mono"/>
                <a:cs typeface="Droid Sans Mono"/>
                <a:sym typeface="Droid Sans Mono"/>
              </a:rPr>
              <a:t>sd(nazioni[,3])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1"/>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369" name="Google Shape;369;p31"/>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370" name="Google Shape;370;p31"/>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BOX-PLOT: </a:t>
            </a:r>
            <a:endParaRPr/>
          </a:p>
          <a:p>
            <a:pPr indent="0" lvl="0" marL="0" marR="0" rtl="0" algn="just">
              <a:lnSpc>
                <a:spcPct val="90000"/>
              </a:lnSpc>
              <a:spcBef>
                <a:spcPts val="1000"/>
              </a:spcBef>
              <a:spcAft>
                <a:spcPts val="0"/>
              </a:spcAft>
              <a:buClr>
                <a:schemeClr val="dk1"/>
              </a:buClr>
              <a:buSzPts val="3600"/>
              <a:buFont typeface="Arial"/>
              <a:buNone/>
            </a:pPr>
            <a:r>
              <a:rPr lang="en-US" sz="3600">
                <a:solidFill>
                  <a:schemeClr val="dk1"/>
                </a:solidFill>
                <a:latin typeface="Calibri"/>
                <a:ea typeface="Calibri"/>
                <a:cs typeface="Calibri"/>
                <a:sym typeface="Calibri"/>
              </a:rPr>
              <a:t>The box-plot describes a quantitative variable through the graphical representation of the </a:t>
            </a:r>
            <a:r>
              <a:rPr b="1" lang="en-US" sz="3600">
                <a:solidFill>
                  <a:schemeClr val="dk1"/>
                </a:solidFill>
                <a:latin typeface="Calibri"/>
                <a:ea typeface="Calibri"/>
                <a:cs typeface="Calibri"/>
                <a:sym typeface="Calibri"/>
              </a:rPr>
              <a:t>minimum</a:t>
            </a:r>
            <a:r>
              <a:rPr lang="en-US" sz="3600">
                <a:solidFill>
                  <a:schemeClr val="dk1"/>
                </a:solidFill>
                <a:latin typeface="Calibri"/>
                <a:ea typeface="Calibri"/>
                <a:cs typeface="Calibri"/>
                <a:sym typeface="Calibri"/>
              </a:rPr>
              <a:t>, </a:t>
            </a:r>
            <a:r>
              <a:rPr b="1" lang="en-US" sz="3600">
                <a:solidFill>
                  <a:schemeClr val="dk1"/>
                </a:solidFill>
                <a:latin typeface="Calibri"/>
                <a:ea typeface="Calibri"/>
                <a:cs typeface="Calibri"/>
                <a:sym typeface="Calibri"/>
              </a:rPr>
              <a:t>maximum</a:t>
            </a:r>
            <a:r>
              <a:rPr lang="en-US" sz="3600">
                <a:solidFill>
                  <a:schemeClr val="dk1"/>
                </a:solidFill>
                <a:latin typeface="Calibri"/>
                <a:ea typeface="Calibri"/>
                <a:cs typeface="Calibri"/>
                <a:sym typeface="Calibri"/>
              </a:rPr>
              <a:t>, </a:t>
            </a:r>
            <a:r>
              <a:rPr b="1" lang="en-US" sz="3600">
                <a:solidFill>
                  <a:schemeClr val="dk1"/>
                </a:solidFill>
                <a:latin typeface="Calibri"/>
                <a:ea typeface="Calibri"/>
                <a:cs typeface="Calibri"/>
                <a:sym typeface="Calibri"/>
              </a:rPr>
              <a:t>quartiles</a:t>
            </a:r>
            <a:r>
              <a:rPr lang="en-US" sz="3600">
                <a:solidFill>
                  <a:schemeClr val="dk1"/>
                </a:solidFill>
                <a:latin typeface="Calibri"/>
                <a:ea typeface="Calibri"/>
                <a:cs typeface="Calibri"/>
                <a:sym typeface="Calibri"/>
              </a:rPr>
              <a:t> and </a:t>
            </a:r>
            <a:r>
              <a:rPr b="1" lang="en-US" sz="3600">
                <a:solidFill>
                  <a:schemeClr val="dk1"/>
                </a:solidFill>
                <a:latin typeface="Calibri"/>
                <a:ea typeface="Calibri"/>
                <a:cs typeface="Calibri"/>
                <a:sym typeface="Calibri"/>
              </a:rPr>
              <a:t>median</a:t>
            </a:r>
            <a:r>
              <a:rPr lang="en-US" sz="3600">
                <a:solidFill>
                  <a:schemeClr val="dk1"/>
                </a:solidFill>
                <a:latin typeface="Calibri"/>
                <a:ea typeface="Calibri"/>
                <a:cs typeface="Calibri"/>
                <a:sym typeface="Calibri"/>
              </a:rPr>
              <a:t>.</a:t>
            </a: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a:p>
            <a:pPr indent="-457200" lvl="0" marL="457200" marR="0" rtl="0" algn="just">
              <a:lnSpc>
                <a:spcPct val="90000"/>
              </a:lnSpc>
              <a:spcBef>
                <a:spcPts val="1000"/>
              </a:spcBef>
              <a:spcAft>
                <a:spcPts val="0"/>
              </a:spcAft>
              <a:buClr>
                <a:schemeClr val="dk1"/>
              </a:buClr>
              <a:buSzPts val="3200"/>
              <a:buFont typeface="Noto Sans Symbols"/>
              <a:buChar char="⮚"/>
            </a:pPr>
            <a:r>
              <a:rPr lang="en-US" sz="3200">
                <a:solidFill>
                  <a:schemeClr val="dk1"/>
                </a:solidFill>
                <a:latin typeface="Droid Sans Mono"/>
                <a:ea typeface="Droid Sans Mono"/>
                <a:cs typeface="Droid Sans Mono"/>
                <a:sym typeface="Droid Sans Mono"/>
              </a:rPr>
              <a:t>boxplot(nazioni$PIL.pro.capite, main = "Box-Plot del PIL pro capite") </a:t>
            </a:r>
            <a:endParaRPr/>
          </a:p>
          <a:p>
            <a:pPr indent="0" lvl="0" marL="0" marR="0" rtl="0" algn="just">
              <a:lnSpc>
                <a:spcPct val="90000"/>
              </a:lnSpc>
              <a:spcBef>
                <a:spcPts val="1000"/>
              </a:spcBef>
              <a:spcAft>
                <a:spcPts val="0"/>
              </a:spcAft>
              <a:buClr>
                <a:schemeClr val="dk1"/>
              </a:buClr>
              <a:buSzPts val="3600"/>
              <a:buFont typeface="Arial"/>
              <a:buNone/>
            </a:pPr>
            <a:r>
              <a:rPr lang="en-US" sz="3600">
                <a:solidFill>
                  <a:schemeClr val="dk1"/>
                </a:solidFill>
                <a:latin typeface="Calibri"/>
                <a:ea typeface="Calibri"/>
                <a:cs typeface="Calibri"/>
                <a:sym typeface="Calibri"/>
              </a:rPr>
              <a:t>or </a:t>
            </a:r>
            <a:endParaRPr/>
          </a:p>
          <a:p>
            <a:pPr indent="-457200" lvl="0" marL="457200" marR="0" rtl="0" algn="just">
              <a:lnSpc>
                <a:spcPct val="90000"/>
              </a:lnSpc>
              <a:spcBef>
                <a:spcPts val="1000"/>
              </a:spcBef>
              <a:spcAft>
                <a:spcPts val="0"/>
              </a:spcAft>
              <a:buClr>
                <a:schemeClr val="dk1"/>
              </a:buClr>
              <a:buSzPts val="3200"/>
              <a:buFont typeface="Noto Sans Symbols"/>
              <a:buChar char="⮚"/>
            </a:pPr>
            <a:r>
              <a:rPr lang="en-US" sz="3200">
                <a:solidFill>
                  <a:schemeClr val="dk1"/>
                </a:solidFill>
                <a:latin typeface="Droid Sans Mono"/>
                <a:ea typeface="Droid Sans Mono"/>
                <a:cs typeface="Droid Sans Mono"/>
                <a:sym typeface="Droid Sans Mono"/>
              </a:rPr>
              <a:t>boxplot (nazioni[,4], main = "Box-Plot del PIL pro capite")</a:t>
            </a:r>
            <a:endParaRPr sz="36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600"/>
              <a:buFont typeface="Arial"/>
              <a:buNone/>
            </a:pPr>
            <a:r>
              <a:rPr lang="en-US" sz="3600">
                <a:solidFill>
                  <a:schemeClr val="dk1"/>
                </a:solidFill>
                <a:latin typeface="Calibri"/>
                <a:ea typeface="Calibri"/>
                <a:cs typeface="Calibri"/>
                <a:sym typeface="Calibri"/>
              </a:rPr>
              <a:t>or</a:t>
            </a:r>
            <a:endParaRPr/>
          </a:p>
          <a:p>
            <a:pPr indent="-457200" lvl="0" marL="457200" marR="0" rtl="0" algn="just">
              <a:lnSpc>
                <a:spcPct val="90000"/>
              </a:lnSpc>
              <a:spcBef>
                <a:spcPts val="1000"/>
              </a:spcBef>
              <a:spcAft>
                <a:spcPts val="0"/>
              </a:spcAft>
              <a:buClr>
                <a:schemeClr val="dk1"/>
              </a:buClr>
              <a:buSzPts val="3200"/>
              <a:buFont typeface="Noto Sans Symbols"/>
              <a:buChar char="⮚"/>
            </a:pPr>
            <a:r>
              <a:rPr lang="en-US" sz="3200">
                <a:solidFill>
                  <a:schemeClr val="dk1"/>
                </a:solidFill>
                <a:latin typeface="Droid Sans Mono"/>
                <a:ea typeface="Droid Sans Mono"/>
                <a:cs typeface="Droid Sans Mono"/>
                <a:sym typeface="Droid Sans Mono"/>
              </a:rPr>
              <a:t>boxplot(PIL, main = "Box-plot del PIL pro capite")</a:t>
            </a:r>
            <a:endParaRPr sz="4400">
              <a:solidFill>
                <a:schemeClr val="dk1"/>
              </a:solidFill>
              <a:latin typeface="Droid Sans Mono"/>
              <a:ea typeface="Droid Sans Mono"/>
              <a:cs typeface="Droid Sans Mono"/>
              <a:sym typeface="Droid Sans Mono"/>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376" name="Google Shape;376;p32"/>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  </a:t>
            </a:r>
            <a:endParaRPr/>
          </a:p>
        </p:txBody>
      </p:sp>
      <p:pic>
        <p:nvPicPr>
          <p:cNvPr id="377" name="Google Shape;377;p32"/>
          <p:cNvPicPr preferRelativeResize="0"/>
          <p:nvPr/>
        </p:nvPicPr>
        <p:blipFill rotWithShape="1">
          <a:blip r:embed="rId3">
            <a:alphaModFix/>
          </a:blip>
          <a:srcRect b="0" l="0" r="0" t="0"/>
          <a:stretch/>
        </p:blipFill>
        <p:spPr>
          <a:xfrm>
            <a:off x="2971800" y="1363116"/>
            <a:ext cx="13265727" cy="78858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3"/>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383" name="Google Shape;383;p33"/>
          <p:cNvSpPr txBox="1"/>
          <p:nvPr>
            <p:ph idx="1" type="body"/>
          </p:nvPr>
        </p:nvSpPr>
        <p:spPr>
          <a:xfrm>
            <a:off x="1257300" y="2678045"/>
            <a:ext cx="15773400" cy="652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 </a:t>
            </a:r>
            <a:endParaRPr/>
          </a:p>
        </p:txBody>
      </p:sp>
      <p:pic>
        <p:nvPicPr>
          <p:cNvPr id="384" name="Google Shape;384;p33"/>
          <p:cNvPicPr preferRelativeResize="0"/>
          <p:nvPr/>
        </p:nvPicPr>
        <p:blipFill rotWithShape="1">
          <a:blip r:embed="rId3">
            <a:alphaModFix/>
          </a:blip>
          <a:srcRect b="0" l="0" r="0" t="0"/>
          <a:stretch/>
        </p:blipFill>
        <p:spPr>
          <a:xfrm>
            <a:off x="1257300" y="200524"/>
            <a:ext cx="16844345" cy="10422565"/>
          </a:xfrm>
          <a:prstGeom prst="rect">
            <a:avLst/>
          </a:prstGeom>
          <a:noFill/>
          <a:ln>
            <a:noFill/>
          </a:ln>
        </p:spPr>
      </p:pic>
      <p:sp>
        <p:nvSpPr>
          <p:cNvPr id="385" name="Google Shape;385;p33"/>
          <p:cNvSpPr txBox="1"/>
          <p:nvPr/>
        </p:nvSpPr>
        <p:spPr>
          <a:xfrm>
            <a:off x="3706477" y="1685943"/>
            <a:ext cx="29718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Maximum value</a:t>
            </a:r>
            <a:br>
              <a:rPr b="1" lang="en-US" sz="2800">
                <a:solidFill>
                  <a:schemeClr val="dk1"/>
                </a:solidFill>
                <a:latin typeface="Calibri"/>
                <a:ea typeface="Calibri"/>
                <a:cs typeface="Calibri"/>
                <a:sym typeface="Calibri"/>
              </a:rPr>
            </a:br>
            <a:endParaRPr/>
          </a:p>
        </p:txBody>
      </p:sp>
      <p:sp>
        <p:nvSpPr>
          <p:cNvPr id="386" name="Google Shape;386;p33"/>
          <p:cNvSpPr txBox="1"/>
          <p:nvPr/>
        </p:nvSpPr>
        <p:spPr>
          <a:xfrm>
            <a:off x="4059382" y="2958675"/>
            <a:ext cx="199330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3rd Quartile</a:t>
            </a:r>
            <a:br>
              <a:rPr b="1" lang="en-US" sz="2800">
                <a:solidFill>
                  <a:schemeClr val="dk1"/>
                </a:solidFill>
                <a:latin typeface="Calibri"/>
                <a:ea typeface="Calibri"/>
                <a:cs typeface="Calibri"/>
                <a:sym typeface="Calibri"/>
              </a:rPr>
            </a:br>
            <a:endParaRPr/>
          </a:p>
        </p:txBody>
      </p:sp>
      <p:sp>
        <p:nvSpPr>
          <p:cNvPr id="387" name="Google Shape;387;p33"/>
          <p:cNvSpPr txBox="1"/>
          <p:nvPr/>
        </p:nvSpPr>
        <p:spPr>
          <a:xfrm>
            <a:off x="4059382" y="4457700"/>
            <a:ext cx="133081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Median</a:t>
            </a:r>
            <a:br>
              <a:rPr b="1" lang="en-US" sz="2800">
                <a:solidFill>
                  <a:schemeClr val="dk1"/>
                </a:solidFill>
                <a:latin typeface="Calibri"/>
                <a:ea typeface="Calibri"/>
                <a:cs typeface="Calibri"/>
                <a:sym typeface="Calibri"/>
              </a:rPr>
            </a:br>
            <a:endParaRPr/>
          </a:p>
        </p:txBody>
      </p:sp>
      <p:sp>
        <p:nvSpPr>
          <p:cNvPr id="388" name="Google Shape;388;p33"/>
          <p:cNvSpPr txBox="1"/>
          <p:nvPr/>
        </p:nvSpPr>
        <p:spPr>
          <a:xfrm>
            <a:off x="4208460" y="6754247"/>
            <a:ext cx="19407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1st Quartile</a:t>
            </a:r>
            <a:br>
              <a:rPr b="1" lang="en-US" sz="2800">
                <a:solidFill>
                  <a:schemeClr val="dk1"/>
                </a:solidFill>
                <a:latin typeface="Calibri"/>
                <a:ea typeface="Calibri"/>
                <a:cs typeface="Calibri"/>
                <a:sym typeface="Calibri"/>
              </a:rPr>
            </a:br>
            <a:endParaRPr/>
          </a:p>
        </p:txBody>
      </p:sp>
      <p:sp>
        <p:nvSpPr>
          <p:cNvPr id="389" name="Google Shape;389;p33"/>
          <p:cNvSpPr txBox="1"/>
          <p:nvPr/>
        </p:nvSpPr>
        <p:spPr>
          <a:xfrm>
            <a:off x="3473729" y="8601057"/>
            <a:ext cx="257895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Minimum value</a:t>
            </a:r>
            <a:br>
              <a:rPr b="1" lang="en-US" sz="2800">
                <a:solidFill>
                  <a:schemeClr val="dk1"/>
                </a:solidFill>
                <a:latin typeface="Calibri"/>
                <a:ea typeface="Calibri"/>
                <a:cs typeface="Calibri"/>
                <a:sym typeface="Calibri"/>
              </a:rPr>
            </a:br>
            <a:endParaRPr/>
          </a:p>
        </p:txBody>
      </p:sp>
      <p:sp>
        <p:nvSpPr>
          <p:cNvPr id="390" name="Google Shape;390;p33"/>
          <p:cNvSpPr txBox="1"/>
          <p:nvPr/>
        </p:nvSpPr>
        <p:spPr>
          <a:xfrm>
            <a:off x="14228618" y="4612409"/>
            <a:ext cx="238298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Asymmetric distribution</a:t>
            </a:r>
            <a:br>
              <a:rPr b="1" lang="en-US" sz="2800">
                <a:solidFill>
                  <a:schemeClr val="dk1"/>
                </a:solidFill>
                <a:latin typeface="Calibri"/>
                <a:ea typeface="Calibri"/>
                <a:cs typeface="Calibri"/>
                <a:sym typeface="Calibri"/>
              </a:rPr>
            </a:br>
            <a:endParaRPr/>
          </a:p>
        </p:txBody>
      </p:sp>
      <p:sp>
        <p:nvSpPr>
          <p:cNvPr id="391" name="Google Shape;391;p33"/>
          <p:cNvSpPr/>
          <p:nvPr/>
        </p:nvSpPr>
        <p:spPr>
          <a:xfrm>
            <a:off x="13182600" y="3481895"/>
            <a:ext cx="45719" cy="3490405"/>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92" name="Google Shape;392;p33"/>
          <p:cNvCxnSpPr/>
          <p:nvPr/>
        </p:nvCxnSpPr>
        <p:spPr>
          <a:xfrm flipH="1" rot="10800000">
            <a:off x="6099551" y="8911240"/>
            <a:ext cx="1039091" cy="13854"/>
          </a:xfrm>
          <a:prstGeom prst="straightConnector1">
            <a:avLst/>
          </a:prstGeom>
          <a:noFill/>
          <a:ln cap="flat" cmpd="sng" w="28575">
            <a:solidFill>
              <a:srgbClr val="FF0000"/>
            </a:solidFill>
            <a:prstDash val="solid"/>
            <a:miter lim="800000"/>
            <a:headEnd len="sm" w="sm" type="none"/>
            <a:tailEnd len="med" w="med" type="triangle"/>
          </a:ln>
        </p:spPr>
      </p:cxnSp>
      <p:cxnSp>
        <p:nvCxnSpPr>
          <p:cNvPr id="393" name="Google Shape;393;p33"/>
          <p:cNvCxnSpPr/>
          <p:nvPr/>
        </p:nvCxnSpPr>
        <p:spPr>
          <a:xfrm flipH="1" rot="10800000">
            <a:off x="6099551" y="7262142"/>
            <a:ext cx="1039091" cy="13854"/>
          </a:xfrm>
          <a:prstGeom prst="straightConnector1">
            <a:avLst/>
          </a:prstGeom>
          <a:noFill/>
          <a:ln cap="flat" cmpd="sng" w="28575">
            <a:solidFill>
              <a:srgbClr val="FF0000"/>
            </a:solidFill>
            <a:prstDash val="solid"/>
            <a:miter lim="800000"/>
            <a:headEnd len="sm" w="sm" type="none"/>
            <a:tailEnd len="med" w="med" type="triangle"/>
          </a:ln>
        </p:spPr>
      </p:cxnSp>
      <p:cxnSp>
        <p:nvCxnSpPr>
          <p:cNvPr id="394" name="Google Shape;394;p33"/>
          <p:cNvCxnSpPr/>
          <p:nvPr/>
        </p:nvCxnSpPr>
        <p:spPr>
          <a:xfrm flipH="1" rot="10800000">
            <a:off x="5974317" y="4598555"/>
            <a:ext cx="1039091" cy="13854"/>
          </a:xfrm>
          <a:prstGeom prst="straightConnector1">
            <a:avLst/>
          </a:prstGeom>
          <a:noFill/>
          <a:ln cap="flat" cmpd="sng" w="28575">
            <a:solidFill>
              <a:srgbClr val="FF0000"/>
            </a:solidFill>
            <a:prstDash val="solid"/>
            <a:miter lim="800000"/>
            <a:headEnd len="sm" w="sm" type="none"/>
            <a:tailEnd len="med" w="med" type="triangle"/>
          </a:ln>
        </p:spPr>
      </p:cxnSp>
      <p:cxnSp>
        <p:nvCxnSpPr>
          <p:cNvPr id="395" name="Google Shape;395;p33"/>
          <p:cNvCxnSpPr/>
          <p:nvPr/>
        </p:nvCxnSpPr>
        <p:spPr>
          <a:xfrm flipH="1" rot="10800000">
            <a:off x="5999193" y="3053052"/>
            <a:ext cx="1039091" cy="13854"/>
          </a:xfrm>
          <a:prstGeom prst="straightConnector1">
            <a:avLst/>
          </a:prstGeom>
          <a:noFill/>
          <a:ln cap="flat" cmpd="sng" w="28575">
            <a:solidFill>
              <a:srgbClr val="FF0000"/>
            </a:solidFill>
            <a:prstDash val="solid"/>
            <a:miter lim="800000"/>
            <a:headEnd len="sm" w="sm" type="none"/>
            <a:tailEnd len="med" w="med" type="triangle"/>
          </a:ln>
        </p:spPr>
      </p:cxnSp>
      <p:cxnSp>
        <p:nvCxnSpPr>
          <p:cNvPr id="396" name="Google Shape;396;p33"/>
          <p:cNvCxnSpPr/>
          <p:nvPr/>
        </p:nvCxnSpPr>
        <p:spPr>
          <a:xfrm flipH="1" rot="10800000">
            <a:off x="6493862" y="1902768"/>
            <a:ext cx="1039091" cy="13854"/>
          </a:xfrm>
          <a:prstGeom prst="straightConnector1">
            <a:avLst/>
          </a:prstGeom>
          <a:noFill/>
          <a:ln cap="flat" cmpd="sng" w="28575">
            <a:solidFill>
              <a:srgbClr val="FF0000"/>
            </a:solidFill>
            <a:prstDash val="solid"/>
            <a:miter lim="800000"/>
            <a:headEnd len="sm" w="sm" type="none"/>
            <a:tailEnd len="med" w="med" type="triangle"/>
          </a:ln>
        </p:spPr>
      </p:cxnSp>
      <p:sp>
        <p:nvSpPr>
          <p:cNvPr id="397" name="Google Shape;397;p33"/>
          <p:cNvSpPr txBox="1"/>
          <p:nvPr/>
        </p:nvSpPr>
        <p:spPr>
          <a:xfrm>
            <a:off x="12039600" y="7957133"/>
            <a:ext cx="4572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THERE ARE NO OUTLIERS</a:t>
            </a:r>
            <a:br>
              <a:rPr b="1" lang="en-US" sz="3200">
                <a:solidFill>
                  <a:srgbClr val="FF0000"/>
                </a:solidFill>
                <a:latin typeface="Calibri"/>
                <a:ea typeface="Calibri"/>
                <a:cs typeface="Calibri"/>
                <a:sym typeface="Calibri"/>
              </a:rPr>
            </a:b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4"/>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03" name="Google Shape;403;p34"/>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04" name="Google Shape;404;p34"/>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SCATTER DIAGRAM:</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05" name="Google Shape;405;p34"/>
          <p:cNvSpPr txBox="1"/>
          <p:nvPr/>
        </p:nvSpPr>
        <p:spPr>
          <a:xfrm>
            <a:off x="2209800" y="4517996"/>
            <a:ext cx="12877800" cy="3777622"/>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9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Performing an exploratory analysis on the type of relationship between two variables</a:t>
            </a:r>
            <a:endParaRPr sz="3200">
              <a:solidFill>
                <a:schemeClr val="dk1"/>
              </a:solidFill>
              <a:latin typeface="Calibri"/>
              <a:ea typeface="Calibri"/>
              <a:cs typeface="Calibri"/>
              <a:sym typeface="Calibri"/>
            </a:endParaRPr>
          </a:p>
          <a:p>
            <a:pPr indent="-457200" lvl="0" marL="457200" marR="0" rtl="0" algn="just">
              <a:lnSpc>
                <a:spcPct val="90000"/>
              </a:lnSpc>
              <a:spcBef>
                <a:spcPts val="100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Example from the dataset: analyze the relationship between average age and </a:t>
            </a:r>
            <a:r>
              <a:rPr b="1" lang="en-US" sz="3200">
                <a:solidFill>
                  <a:schemeClr val="dk1"/>
                </a:solidFill>
                <a:latin typeface="Calibri"/>
                <a:ea typeface="Calibri"/>
                <a:cs typeface="Calibri"/>
                <a:sym typeface="Calibri"/>
              </a:rPr>
              <a:t>life expectancy. </a:t>
            </a:r>
            <a:r>
              <a:rPr lang="en-US" sz="3200">
                <a:solidFill>
                  <a:schemeClr val="dk1"/>
                </a:solidFill>
                <a:latin typeface="Calibri"/>
                <a:ea typeface="Calibri"/>
                <a:cs typeface="Calibri"/>
                <a:sym typeface="Calibri"/>
              </a:rPr>
              <a:t>Is there a relationship?</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457200" lvl="0" marL="457200" marR="0" rtl="0" algn="just">
              <a:lnSpc>
                <a:spcPct val="90000"/>
              </a:lnSpc>
              <a:spcBef>
                <a:spcPts val="100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1) Name variables of interest</a:t>
            </a:r>
            <a:br>
              <a:rPr lang="en-US" sz="3200">
                <a:solidFill>
                  <a:schemeClr val="dk1"/>
                </a:solidFill>
                <a:latin typeface="Calibri"/>
                <a:ea typeface="Calibri"/>
                <a:cs typeface="Calibri"/>
                <a:sym typeface="Calibri"/>
              </a:rPr>
            </a:br>
            <a:r>
              <a:rPr lang="en-US" sz="2800">
                <a:solidFill>
                  <a:schemeClr val="dk1"/>
                </a:solidFill>
                <a:latin typeface="Droid Sans Mono"/>
                <a:ea typeface="Droid Sans Mono"/>
                <a:cs typeface="Droid Sans Mono"/>
                <a:sym typeface="Droid Sans Mono"/>
              </a:rPr>
              <a:t>eta&lt;-nazioni$Et..media </a:t>
            </a:r>
            <a:endParaRPr/>
          </a:p>
          <a:p>
            <a:pPr indent="0" lvl="0" marL="0" marR="0" rtl="0" algn="just">
              <a:lnSpc>
                <a:spcPct val="90000"/>
              </a:lnSpc>
              <a:spcBef>
                <a:spcPts val="1000"/>
              </a:spcBef>
              <a:spcAft>
                <a:spcPts val="0"/>
              </a:spcAft>
              <a:buClr>
                <a:schemeClr val="dk1"/>
              </a:buClr>
              <a:buSzPts val="2800"/>
              <a:buFont typeface="Arial"/>
              <a:buNone/>
            </a:pPr>
            <a:r>
              <a:rPr lang="en-US" sz="2800">
                <a:solidFill>
                  <a:schemeClr val="dk1"/>
                </a:solidFill>
                <a:latin typeface="Droid Sans Mono"/>
                <a:ea typeface="Droid Sans Mono"/>
                <a:cs typeface="Droid Sans Mono"/>
                <a:sym typeface="Droid Sans Mono"/>
              </a:rPr>
              <a:t>asp&lt;-nazioni$Aspettativa.di.vita</a:t>
            </a:r>
            <a:endParaRPr sz="2800">
              <a:solidFill>
                <a:schemeClr val="dk1"/>
              </a:solidFill>
              <a:latin typeface="Droid Sans Mono"/>
              <a:ea typeface="Droid Sans Mono"/>
              <a:cs typeface="Droid Sans Mono"/>
              <a:sym typeface="Droid Sans Mono"/>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5"/>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11" name="Google Shape;411;p35"/>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12" name="Google Shape;412;p35"/>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SCATTER DIAGRAM:</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13" name="Google Shape;413;p35"/>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14" name="Google Shape;414;p35"/>
          <p:cNvSpPr txBox="1"/>
          <p:nvPr/>
        </p:nvSpPr>
        <p:spPr>
          <a:xfrm>
            <a:off x="3581400" y="4697224"/>
            <a:ext cx="11887200"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Calibri"/>
                <a:ea typeface="Calibri"/>
                <a:cs typeface="Calibri"/>
                <a:sym typeface="Calibri"/>
              </a:rPr>
              <a:t>The command to prepare the scatterplot is: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3200"/>
              <a:buFont typeface="Droid Sans Mono"/>
              <a:buNone/>
            </a:pPr>
            <a:r>
              <a:rPr lang="en-US" sz="3200">
                <a:solidFill>
                  <a:schemeClr val="dk1"/>
                </a:solidFill>
                <a:latin typeface="Droid Sans Mono"/>
                <a:ea typeface="Droid Sans Mono"/>
                <a:cs typeface="Droid Sans Mono"/>
                <a:sym typeface="Droid Sans Mono"/>
              </a:rPr>
              <a:t>plot(asp, eta, xlab="Aspettativa di vita", ylab="Età media")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6"/>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id="420" name="Google Shape;420;p36"/>
          <p:cNvPicPr preferRelativeResize="0"/>
          <p:nvPr/>
        </p:nvPicPr>
        <p:blipFill rotWithShape="1">
          <a:blip r:embed="rId3">
            <a:alphaModFix/>
          </a:blip>
          <a:srcRect b="0" l="0" r="0" t="0"/>
          <a:stretch/>
        </p:blipFill>
        <p:spPr>
          <a:xfrm>
            <a:off x="3581400" y="1446959"/>
            <a:ext cx="11963400" cy="7111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7"/>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26" name="Google Shape;426;p37"/>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27" name="Google Shape;427;p37"/>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SCATTER DIAGRAM: What can you say?</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28" name="Google Shape;428;p37"/>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29" name="Google Shape;429;p37"/>
          <p:cNvSpPr txBox="1"/>
          <p:nvPr/>
        </p:nvSpPr>
        <p:spPr>
          <a:xfrm>
            <a:off x="3581400" y="4493751"/>
            <a:ext cx="1188720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From the scatterplot there appears to be a relationship between the variables </a:t>
            </a:r>
            <a:r>
              <a:rPr b="1" lang="en-US" sz="3200">
                <a:solidFill>
                  <a:schemeClr val="dk1"/>
                </a:solidFill>
                <a:latin typeface="Calibri"/>
                <a:ea typeface="Calibri"/>
                <a:cs typeface="Calibri"/>
                <a:sym typeface="Calibri"/>
              </a:rPr>
              <a:t>Life expectancy </a:t>
            </a:r>
            <a:r>
              <a:rPr lang="en-US" sz="3200">
                <a:solidFill>
                  <a:schemeClr val="dk1"/>
                </a:solidFill>
                <a:latin typeface="Calibri"/>
                <a:ea typeface="Calibri"/>
                <a:cs typeface="Calibri"/>
                <a:sym typeface="Calibri"/>
              </a:rPr>
              <a:t>and </a:t>
            </a:r>
            <a:r>
              <a:rPr b="1" lang="en-US" sz="3200">
                <a:solidFill>
                  <a:schemeClr val="dk1"/>
                </a:solidFill>
                <a:latin typeface="Calibri"/>
                <a:ea typeface="Calibri"/>
                <a:cs typeface="Calibri"/>
                <a:sym typeface="Calibri"/>
              </a:rPr>
              <a:t>Average age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endParaRPr i="1"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Specifically, as the average age increases, life expectancy increases.</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Correlation analysis:</a:t>
            </a:r>
            <a:br>
              <a:rPr lang="en-US" sz="3200">
                <a:solidFill>
                  <a:schemeClr val="dk1"/>
                </a:solidFill>
                <a:latin typeface="Calibri"/>
                <a:ea typeface="Calibri"/>
                <a:cs typeface="Calibri"/>
                <a:sym typeface="Calibri"/>
              </a:rPr>
            </a:br>
            <a:r>
              <a:rPr lang="en-US" sz="2800">
                <a:solidFill>
                  <a:schemeClr val="dk1"/>
                </a:solidFill>
                <a:latin typeface="Droid Sans Mono"/>
                <a:ea typeface="Droid Sans Mono"/>
                <a:cs typeface="Droid Sans Mono"/>
                <a:sym typeface="Droid Sans Mono"/>
              </a:rPr>
              <a:t>cor(asp,eta) = 0,67</a:t>
            </a:r>
            <a:endParaRPr/>
          </a:p>
          <a:p>
            <a:pPr indent="0" lvl="0" marL="0" marR="0" rtl="0" algn="l">
              <a:spcBef>
                <a:spcPts val="0"/>
              </a:spcBef>
              <a:spcAft>
                <a:spcPts val="0"/>
              </a:spcAft>
              <a:buClr>
                <a:schemeClr val="dk1"/>
              </a:buClr>
              <a:buSzPts val="2800"/>
              <a:buFont typeface="Calibri"/>
              <a:buNone/>
            </a:pPr>
            <a:r>
              <a:t/>
            </a:r>
            <a:endParaRPr sz="2800">
              <a:solidFill>
                <a:schemeClr val="dk1"/>
              </a:solidFill>
              <a:latin typeface="Droid Sans Mono"/>
              <a:ea typeface="Droid Sans Mono"/>
              <a:cs typeface="Droid Sans Mono"/>
              <a:sym typeface="Droid Sans Mono"/>
            </a:endParaRPr>
          </a:p>
          <a:p>
            <a:pPr indent="0" lvl="0" marL="0" marR="0" rtl="0" algn="ctr">
              <a:spcBef>
                <a:spcPts val="0"/>
              </a:spcBef>
              <a:spcAft>
                <a:spcPts val="0"/>
              </a:spcAft>
              <a:buNone/>
            </a:pPr>
            <a:r>
              <a:rPr b="1" lang="en-US" sz="3600" u="sng">
                <a:solidFill>
                  <a:schemeClr val="dk1"/>
                </a:solidFill>
                <a:latin typeface="Calibri"/>
                <a:ea typeface="Calibri"/>
                <a:cs typeface="Calibri"/>
                <a:sym typeface="Calibri"/>
              </a:rPr>
              <a:t>MODERATE CORRELATION</a:t>
            </a:r>
            <a:br>
              <a:rPr b="1" lang="en-US" sz="3600" u="sng">
                <a:solidFill>
                  <a:schemeClr val="dk1"/>
                </a:solidFill>
                <a:latin typeface="Calibri"/>
                <a:ea typeface="Calibri"/>
                <a:cs typeface="Calibri"/>
                <a:sym typeface="Calibri"/>
              </a:rPr>
            </a:br>
            <a:endParaRPr b="1" sz="3600" u="sng">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8"/>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35" name="Google Shape;435;p38"/>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36" name="Google Shape;436;p38"/>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QUALITATIVE VARIABLES</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37" name="Google Shape;437;p38"/>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38" name="Google Shape;438;p38"/>
          <p:cNvSpPr txBox="1"/>
          <p:nvPr/>
        </p:nvSpPr>
        <p:spPr>
          <a:xfrm>
            <a:off x="1447800" y="4317630"/>
            <a:ext cx="13258800" cy="446276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Load datasets </a:t>
            </a:r>
            <a:r>
              <a:rPr b="1" lang="en-US" sz="3600">
                <a:solidFill>
                  <a:schemeClr val="dk1"/>
                </a:solidFill>
                <a:latin typeface="Calibri"/>
                <a:ea typeface="Calibri"/>
                <a:cs typeface="Calibri"/>
                <a:sym typeface="Calibri"/>
              </a:rPr>
              <a:t>ANAG</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Name the column Gender -&gt;  </a:t>
            </a:r>
            <a:r>
              <a:rPr lang="en-US" sz="3200">
                <a:solidFill>
                  <a:schemeClr val="dk1"/>
                </a:solidFill>
                <a:latin typeface="Droid Sans Mono"/>
                <a:ea typeface="Droid Sans Mono"/>
                <a:cs typeface="Droid Sans Mono"/>
                <a:sym typeface="Droid Sans Mono"/>
              </a:rPr>
              <a:t>sesso&lt;-ANAG$Sesso</a:t>
            </a:r>
            <a:endParaRPr sz="3600">
              <a:solidFill>
                <a:schemeClr val="dk1"/>
              </a:solidFill>
              <a:latin typeface="Droid Sans Mono"/>
              <a:ea typeface="Droid Sans Mono"/>
              <a:cs typeface="Droid Sans Mono"/>
              <a:sym typeface="Droid Sans Mono"/>
            </a:endParaRPr>
          </a:p>
          <a:p>
            <a:pPr indent="-342900" lvl="0" marL="571500" marR="0" rtl="0" algn="l">
              <a:spcBef>
                <a:spcPts val="0"/>
              </a:spcBef>
              <a:spcAft>
                <a:spcPts val="0"/>
              </a:spcAft>
              <a:buClr>
                <a:schemeClr val="dk1"/>
              </a:buClr>
              <a:buSzPts val="3600"/>
              <a:buFont typeface="Noto Sans Symbols"/>
              <a:buNone/>
            </a:pPr>
            <a:r>
              <a:t/>
            </a:r>
            <a:endParaRPr sz="36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For qualitative variables, the first description concerns the frequency </a:t>
            </a:r>
            <a:r>
              <a:rPr b="1" lang="en-US" sz="3600">
                <a:solidFill>
                  <a:schemeClr val="dk1"/>
                </a:solidFill>
                <a:latin typeface="Calibri"/>
                <a:ea typeface="Calibri"/>
                <a:cs typeface="Calibri"/>
                <a:sym typeface="Calibri"/>
              </a:rPr>
              <a:t>distribution analysis</a:t>
            </a:r>
            <a:r>
              <a:rPr lang="en-US" sz="3600">
                <a:solidFill>
                  <a:schemeClr val="dk1"/>
                </a:solidFill>
                <a:latin typeface="Calibri"/>
                <a:ea typeface="Calibri"/>
                <a:cs typeface="Calibri"/>
                <a:sym typeface="Calibri"/>
              </a:rPr>
              <a:t>.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Create the frequency distribution for the variable «sesso» -&gt;  </a:t>
            </a:r>
            <a:r>
              <a:rPr lang="en-US" sz="3200">
                <a:solidFill>
                  <a:schemeClr val="dk1"/>
                </a:solidFill>
                <a:latin typeface="Droid Sans Mono"/>
                <a:ea typeface="Droid Sans Mono"/>
                <a:cs typeface="Droid Sans Mono"/>
                <a:sym typeface="Droid Sans Mono"/>
              </a:rPr>
              <a:t>table(sesso)</a:t>
            </a:r>
            <a:endParaRPr sz="3600">
              <a:solidFill>
                <a:schemeClr val="dk1"/>
              </a:solidFill>
              <a:latin typeface="Droid Sans Mono"/>
              <a:ea typeface="Droid Sans Mono"/>
              <a:cs typeface="Droid Sans Mono"/>
              <a:sym typeface="Droid Sans Mono"/>
            </a:endParaRPr>
          </a:p>
        </p:txBody>
      </p:sp>
      <p:pic>
        <p:nvPicPr>
          <p:cNvPr id="439" name="Google Shape;439;p38"/>
          <p:cNvPicPr preferRelativeResize="0"/>
          <p:nvPr/>
        </p:nvPicPr>
        <p:blipFill rotWithShape="1">
          <a:blip r:embed="rId3">
            <a:alphaModFix/>
          </a:blip>
          <a:srcRect b="0" l="0" r="0" t="0"/>
          <a:stretch/>
        </p:blipFill>
        <p:spPr>
          <a:xfrm>
            <a:off x="12408183" y="2814311"/>
            <a:ext cx="5747102" cy="17036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9"/>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45" name="Google Shape;445;p39"/>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46" name="Google Shape;446;p39"/>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PIE CHART</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47" name="Google Shape;447;p39"/>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48" name="Google Shape;448;p39"/>
          <p:cNvSpPr txBox="1"/>
          <p:nvPr/>
        </p:nvSpPr>
        <p:spPr>
          <a:xfrm>
            <a:off x="1447800" y="4317630"/>
            <a:ext cx="12877800" cy="4955203"/>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A mode of graphical representation of the distribution of qualitative characters is the</a:t>
            </a:r>
            <a:r>
              <a:rPr b="1" lang="en-US" sz="3600">
                <a:solidFill>
                  <a:schemeClr val="dk1"/>
                </a:solidFill>
                <a:latin typeface="Calibri"/>
                <a:ea typeface="Calibri"/>
                <a:cs typeface="Calibri"/>
                <a:sym typeface="Calibri"/>
              </a:rPr>
              <a:t> piechart</a:t>
            </a:r>
            <a:r>
              <a:rPr lang="en-US" sz="3600">
                <a:solidFill>
                  <a:schemeClr val="dk1"/>
                </a:solidFill>
                <a:latin typeface="Calibri"/>
                <a:ea typeface="Calibri"/>
                <a:cs typeface="Calibri"/>
                <a:sym typeface="Calibri"/>
              </a:rPr>
              <a:t>, whose segments are proportional to the frequencies of each category.</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200"/>
              <a:buFont typeface="Droid Sans Mono"/>
              <a:buNone/>
            </a:pPr>
            <a:r>
              <a:rPr lang="en-US" sz="3200">
                <a:solidFill>
                  <a:schemeClr val="dk1"/>
                </a:solidFill>
                <a:latin typeface="Droid Sans Mono"/>
                <a:ea typeface="Droid Sans Mono"/>
                <a:cs typeface="Droid Sans Mono"/>
                <a:sym typeface="Droid Sans Mono"/>
              </a:rPr>
              <a:t>x&lt;-table(sesso)</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Pie chart without percentages: </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200"/>
              <a:buFont typeface="Droid Sans Mono"/>
              <a:buNone/>
            </a:pPr>
            <a:r>
              <a:rPr lang="en-US" sz="3200">
                <a:solidFill>
                  <a:schemeClr val="dk1"/>
                </a:solidFill>
                <a:latin typeface="Droid Sans Mono"/>
                <a:ea typeface="Droid Sans Mono"/>
                <a:cs typeface="Droid Sans Mono"/>
                <a:sym typeface="Droid Sans Mono"/>
              </a:rPr>
              <a:t>pie(x, main = "Grafico a torta sul sesso")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1: Introduction</a:t>
            </a:r>
            <a:endParaRPr b="1" sz="400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2: The Computing Environment</a:t>
            </a:r>
            <a:endParaRPr b="1" sz="2800">
              <a:solidFill>
                <a:srgbClr val="238791"/>
              </a:solidFill>
              <a:latin typeface="Calibri"/>
              <a:ea typeface="Calibri"/>
              <a:cs typeface="Calibri"/>
              <a:sym typeface="Calibri"/>
            </a:endParaRPr>
          </a:p>
        </p:txBody>
      </p:sp>
      <p:sp>
        <p:nvSpPr>
          <p:cNvPr id="161" name="Google Shape;161;p4"/>
          <p:cNvSpPr txBox="1"/>
          <p:nvPr/>
        </p:nvSpPr>
        <p:spPr>
          <a:xfrm>
            <a:off x="1447800" y="3361372"/>
            <a:ext cx="15240000" cy="4032900"/>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Cross-platform (Windows, MacOS, Linux);</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Open-source (software, manuals, reference cards, all downloadable from the www.r-project.org website);</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It has numerous integrated tools for data analysis;</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Allows you to implement matrix calculus;</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Easily manipulated and useful for data storage;</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The term environment is intended to distinguish R as a fully planned and coherent system, rather than a collection of extremely specific and inflexible tools..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0"/>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54" name="Google Shape;454;p40"/>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55" name="Google Shape;455;p40"/>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t/>
            </a: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PIE CHART WITHOUT </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PERCENTAGES</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56" name="Google Shape;456;p40"/>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id="457" name="Google Shape;457;p40"/>
          <p:cNvPicPr preferRelativeResize="0"/>
          <p:nvPr/>
        </p:nvPicPr>
        <p:blipFill rotWithShape="1">
          <a:blip r:embed="rId3">
            <a:alphaModFix/>
          </a:blip>
          <a:srcRect b="0" l="0" r="0" t="0"/>
          <a:stretch/>
        </p:blipFill>
        <p:spPr>
          <a:xfrm>
            <a:off x="8305800" y="1496219"/>
            <a:ext cx="7865022" cy="73287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1"/>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63" name="Google Shape;463;p41"/>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64" name="Google Shape;464;p41"/>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PIE CHART WITH PERCENTAGES</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65" name="Google Shape;465;p41"/>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466" name="Google Shape;466;p41"/>
          <p:cNvSpPr txBox="1"/>
          <p:nvPr/>
        </p:nvSpPr>
        <p:spPr>
          <a:xfrm>
            <a:off x="3276600" y="3737301"/>
            <a:ext cx="12877800" cy="4284250"/>
          </a:xfrm>
          <a:prstGeom prst="rect">
            <a:avLst/>
          </a:prstGeom>
          <a:noFill/>
          <a:ln>
            <a:noFill/>
          </a:ln>
        </p:spPr>
        <p:txBody>
          <a:bodyPr anchorCtr="0" anchor="ctr" bIns="0" lIns="0" spcFirstLastPara="1" rIns="0" wrap="square" tIns="0">
            <a:spAutoFit/>
          </a:bodyPr>
          <a:lstStyle/>
          <a:p>
            <a:pPr indent="0" lvl="0" marL="0" marR="0" rtl="0" algn="just">
              <a:lnSpc>
                <a:spcPct val="9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labels &lt;- c("Femmina", "Maschio", "N/A")  #ADD LABELS</a:t>
            </a:r>
            <a:br>
              <a:rPr lang="en-US" sz="2400">
                <a:solidFill>
                  <a:schemeClr val="dk1"/>
                </a:solidFill>
                <a:latin typeface="Droid Sans Mono"/>
                <a:ea typeface="Droid Sans Mono"/>
                <a:cs typeface="Droid Sans Mono"/>
                <a:sym typeface="Droid Sans Mono"/>
              </a:rPr>
            </a:br>
            <a:endParaRPr/>
          </a:p>
          <a:p>
            <a:pPr indent="0" lvl="0" marL="0" marR="0" rtl="0" algn="just">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n&lt;-lenght(ANAG)  #IMPUTATION OF SAMPLE NUMBERS</a:t>
            </a:r>
            <a:br>
              <a:rPr lang="en-US" sz="2400">
                <a:solidFill>
                  <a:schemeClr val="dk1"/>
                </a:solidFill>
                <a:latin typeface="Droid Sans Mono"/>
                <a:ea typeface="Droid Sans Mono"/>
                <a:cs typeface="Droid Sans Mono"/>
                <a:sym typeface="Droid Sans Mono"/>
              </a:rPr>
            </a:br>
            <a:endParaRPr/>
          </a:p>
          <a:p>
            <a:pPr indent="0" lvl="0" marL="0" marR="0" rtl="0" algn="just">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pct &lt;- round(x/n*100) #CALCULATION OF PERCENTAGES</a:t>
            </a:r>
            <a:br>
              <a:rPr lang="en-US" sz="2400">
                <a:solidFill>
                  <a:schemeClr val="dk1"/>
                </a:solidFill>
                <a:latin typeface="Droid Sans Mono"/>
                <a:ea typeface="Droid Sans Mono"/>
                <a:cs typeface="Droid Sans Mono"/>
                <a:sym typeface="Droid Sans Mono"/>
              </a:rPr>
            </a:br>
            <a:endParaRPr/>
          </a:p>
          <a:p>
            <a:pPr indent="0" lvl="0" marL="0" marR="0" rtl="0" algn="just">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lbls &lt;- paste(labels, pct) # ADD PERCENTAGES TO LABELS</a:t>
            </a:r>
            <a:endParaRPr/>
          </a:p>
          <a:p>
            <a:pPr indent="0" lvl="0" marL="0" marR="0" rtl="0" algn="just">
              <a:lnSpc>
                <a:spcPct val="100000"/>
              </a:lnSpc>
              <a:spcBef>
                <a:spcPts val="0"/>
              </a:spcBef>
              <a:spcAft>
                <a:spcPts val="0"/>
              </a:spcAft>
              <a:buClr>
                <a:schemeClr val="dk1"/>
              </a:buClr>
              <a:buSzPts val="2400"/>
              <a:buFont typeface="Arial"/>
              <a:buNone/>
            </a:pPr>
            <a:r>
              <a:t/>
            </a:r>
            <a:endParaRPr sz="2400">
              <a:solidFill>
                <a:schemeClr val="dk1"/>
              </a:solidFill>
              <a:latin typeface="Droid Sans Mono"/>
              <a:ea typeface="Droid Sans Mono"/>
              <a:cs typeface="Droid Sans Mono"/>
              <a:sym typeface="Droid Sans Mono"/>
            </a:endParaRPr>
          </a:p>
          <a:p>
            <a:pPr indent="0" lvl="0" marL="0" marR="0" rtl="0" algn="just">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lbls &lt;- paste(lbls,"%",sep="") # ADDS THE SIMBOL % TO LABELS</a:t>
            </a:r>
            <a:br>
              <a:rPr lang="en-US" sz="2400">
                <a:solidFill>
                  <a:schemeClr val="dk1"/>
                </a:solidFill>
                <a:latin typeface="Droid Sans Mono"/>
                <a:ea typeface="Droid Sans Mono"/>
                <a:cs typeface="Droid Sans Mono"/>
                <a:sym typeface="Droid Sans Mono"/>
              </a:rPr>
            </a:br>
            <a:endParaRPr/>
          </a:p>
          <a:p>
            <a:pPr indent="0" lvl="0" marL="0" marR="0" rtl="0" algn="just">
              <a:lnSpc>
                <a:spcPct val="9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pie(x,labels = lbls, col=rainbow(length(lbls)),main= "Grafico a torta del genere dei rispondenti")</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2"/>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72" name="Google Shape;472;p42"/>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73" name="Google Shape;473;p42"/>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PIE CHART WITH PERCENTAGES</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74" name="Google Shape;474;p42"/>
          <p:cNvSpPr txBox="1"/>
          <p:nvPr/>
        </p:nvSpPr>
        <p:spPr>
          <a:xfrm>
            <a:off x="2133600" y="4517996"/>
            <a:ext cx="12877800" cy="37776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id="475" name="Google Shape;475;p42"/>
          <p:cNvPicPr preferRelativeResize="0"/>
          <p:nvPr/>
        </p:nvPicPr>
        <p:blipFill rotWithShape="1">
          <a:blip r:embed="rId3">
            <a:alphaModFix/>
          </a:blip>
          <a:srcRect b="0" l="0" r="0" t="0"/>
          <a:stretch/>
        </p:blipFill>
        <p:spPr>
          <a:xfrm>
            <a:off x="8077200" y="1566638"/>
            <a:ext cx="6934200" cy="73856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3"/>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81" name="Google Shape;481;p43"/>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82" name="Google Shape;482;p43"/>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BAR CHART</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83" name="Google Shape;483;p43"/>
          <p:cNvSpPr txBox="1"/>
          <p:nvPr/>
        </p:nvSpPr>
        <p:spPr>
          <a:xfrm>
            <a:off x="2362200" y="4064051"/>
            <a:ext cx="11430000" cy="3777622"/>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9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Useful for qualitative characters and to highlight the absolute frequencies of each variable.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lang="en-US" sz="3200">
                <a:solidFill>
                  <a:schemeClr val="dk1"/>
                </a:solidFill>
                <a:latin typeface="Droid Sans Mono"/>
                <a:ea typeface="Droid Sans Mono"/>
                <a:cs typeface="Droid Sans Mono"/>
                <a:sym typeface="Droid Sans Mono"/>
              </a:rPr>
              <a:t>X&lt;-table(sesso)</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a:p>
            <a:pPr indent="0" lvl="0" marL="0" marR="0" rtl="0" algn="just">
              <a:lnSpc>
                <a:spcPct val="90000"/>
              </a:lnSpc>
              <a:spcBef>
                <a:spcPts val="1000"/>
              </a:spcBef>
              <a:spcAft>
                <a:spcPts val="0"/>
              </a:spcAft>
              <a:buClr>
                <a:schemeClr val="dk1"/>
              </a:buClr>
              <a:buSzPts val="3200"/>
              <a:buFont typeface="Arial"/>
              <a:buNone/>
            </a:pPr>
            <a:r>
              <a:rPr lang="en-US" sz="3200">
                <a:solidFill>
                  <a:schemeClr val="dk1"/>
                </a:solidFill>
                <a:latin typeface="Droid Sans Mono"/>
                <a:ea typeface="Droid Sans Mono"/>
                <a:cs typeface="Droid Sans Mono"/>
                <a:sym typeface="Droid Sans Mono"/>
              </a:rPr>
              <a:t>barplot(x, main="Genere dei rispondenti", border="blue", ylab="Frequenze Assolute")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4"/>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89" name="Google Shape;489;p44"/>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Graphs in R (Plot) </a:t>
            </a:r>
            <a:endParaRPr b="1" sz="2800">
              <a:solidFill>
                <a:srgbClr val="238791"/>
              </a:solidFill>
              <a:latin typeface="Calibri"/>
              <a:ea typeface="Calibri"/>
              <a:cs typeface="Calibri"/>
              <a:sym typeface="Calibri"/>
            </a:endParaRPr>
          </a:p>
        </p:txBody>
      </p:sp>
      <p:sp>
        <p:nvSpPr>
          <p:cNvPr id="490" name="Google Shape;490;p44"/>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BAR CHART</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pic>
        <p:nvPicPr>
          <p:cNvPr id="491" name="Google Shape;491;p44"/>
          <p:cNvPicPr preferRelativeResize="0"/>
          <p:nvPr/>
        </p:nvPicPr>
        <p:blipFill rotWithShape="1">
          <a:blip r:embed="rId3">
            <a:alphaModFix/>
          </a:blip>
          <a:srcRect b="0" l="0" r="0" t="0"/>
          <a:stretch/>
        </p:blipFill>
        <p:spPr>
          <a:xfrm>
            <a:off x="6172201" y="1991383"/>
            <a:ext cx="11664600" cy="64268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5"/>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3: RStudio</a:t>
            </a:r>
            <a:endParaRPr b="1" sz="4000">
              <a:solidFill>
                <a:srgbClr val="E7686A"/>
              </a:solidFill>
              <a:latin typeface="Calibri"/>
              <a:ea typeface="Calibri"/>
              <a:cs typeface="Calibri"/>
              <a:sym typeface="Calibri"/>
            </a:endParaRPr>
          </a:p>
        </p:txBody>
      </p:sp>
      <p:sp>
        <p:nvSpPr>
          <p:cNvPr id="497" name="Google Shape;497;p45"/>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6 : Grafici in R (Plot)   </a:t>
            </a:r>
            <a:endParaRPr b="1" sz="2800">
              <a:solidFill>
                <a:srgbClr val="238791"/>
              </a:solidFill>
              <a:latin typeface="Calibri"/>
              <a:ea typeface="Calibri"/>
              <a:cs typeface="Calibri"/>
              <a:sym typeface="Calibri"/>
            </a:endParaRPr>
          </a:p>
        </p:txBody>
      </p:sp>
      <p:sp>
        <p:nvSpPr>
          <p:cNvPr id="498" name="Google Shape;498;p45"/>
          <p:cNvSpPr txBox="1"/>
          <p:nvPr/>
        </p:nvSpPr>
        <p:spPr>
          <a:xfrm>
            <a:off x="1447800" y="3100165"/>
            <a:ext cx="15544800" cy="519545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BAR CHART: Calculate relative frequencies</a:t>
            </a:r>
            <a:br>
              <a:rPr b="1" lang="en-US" sz="3200">
                <a:solidFill>
                  <a:schemeClr val="dk1"/>
                </a:solidFill>
                <a:latin typeface="Calibri"/>
                <a:ea typeface="Calibri"/>
                <a:cs typeface="Calibri"/>
                <a:sym typeface="Calibri"/>
              </a:rPr>
            </a:br>
            <a:endParaRPr b="1" sz="32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3200"/>
              <a:buFont typeface="Arial"/>
              <a:buNone/>
            </a:pPr>
            <a:r>
              <a:rPr b="1" lang="en-US" sz="3200">
                <a:solidFill>
                  <a:schemeClr val="dk1"/>
                </a:solidFill>
                <a:latin typeface="Calibri"/>
                <a:ea typeface="Calibri"/>
                <a:cs typeface="Calibri"/>
                <a:sym typeface="Calibri"/>
              </a:rPr>
              <a:t> </a:t>
            </a:r>
            <a:endParaRPr/>
          </a:p>
          <a:p>
            <a:pPr indent="0" lvl="0" marL="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Droid Sans Mono"/>
              <a:ea typeface="Droid Sans Mono"/>
              <a:cs typeface="Droid Sans Mono"/>
              <a:sym typeface="Droid Sans Mono"/>
            </a:endParaRPr>
          </a:p>
        </p:txBody>
      </p:sp>
      <p:sp>
        <p:nvSpPr>
          <p:cNvPr id="499" name="Google Shape;499;p45"/>
          <p:cNvSpPr txBox="1"/>
          <p:nvPr/>
        </p:nvSpPr>
        <p:spPr>
          <a:xfrm>
            <a:off x="4343400" y="4363878"/>
            <a:ext cx="6400800" cy="492443"/>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3200"/>
              <a:buFont typeface="Arial"/>
              <a:buNone/>
            </a:pPr>
            <a:r>
              <a:rPr lang="en-US" sz="3200">
                <a:solidFill>
                  <a:schemeClr val="dk1"/>
                </a:solidFill>
                <a:latin typeface="Droid Sans Mono"/>
                <a:ea typeface="Droid Sans Mono"/>
                <a:cs typeface="Droid Sans Mono"/>
                <a:sym typeface="Droid Sans Mono"/>
              </a:rPr>
              <a:t>prop.table(table(sesso))</a:t>
            </a:r>
            <a:endParaRPr sz="3200">
              <a:solidFill>
                <a:schemeClr val="dk1"/>
              </a:solidFill>
              <a:latin typeface="Arial"/>
              <a:ea typeface="Arial"/>
              <a:cs typeface="Arial"/>
              <a:sym typeface="Arial"/>
            </a:endParaRPr>
          </a:p>
        </p:txBody>
      </p:sp>
      <p:pic>
        <p:nvPicPr>
          <p:cNvPr id="500" name="Google Shape;500;p45"/>
          <p:cNvPicPr preferRelativeResize="0"/>
          <p:nvPr/>
        </p:nvPicPr>
        <p:blipFill rotWithShape="1">
          <a:blip r:embed="rId3">
            <a:alphaModFix/>
          </a:blip>
          <a:srcRect b="0" l="0" r="0" t="0"/>
          <a:stretch/>
        </p:blipFill>
        <p:spPr>
          <a:xfrm>
            <a:off x="4038600" y="5131239"/>
            <a:ext cx="7708797" cy="164995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6"/>
          <p:cNvSpPr txBox="1"/>
          <p:nvPr/>
        </p:nvSpPr>
        <p:spPr>
          <a:xfrm>
            <a:off x="1447800" y="1573291"/>
            <a:ext cx="6019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E7686A"/>
                </a:solidFill>
                <a:latin typeface="Calibri"/>
                <a:ea typeface="Calibri"/>
                <a:cs typeface="Calibri"/>
                <a:sym typeface="Calibri"/>
              </a:rPr>
              <a:t>Summing up</a:t>
            </a:r>
            <a:endParaRPr/>
          </a:p>
        </p:txBody>
      </p:sp>
      <p:grpSp>
        <p:nvGrpSpPr>
          <p:cNvPr id="506" name="Google Shape;506;p46"/>
          <p:cNvGrpSpPr/>
          <p:nvPr/>
        </p:nvGrpSpPr>
        <p:grpSpPr>
          <a:xfrm>
            <a:off x="4424934" y="5193986"/>
            <a:ext cx="2912766" cy="3835714"/>
            <a:chOff x="4952225" y="6578009"/>
            <a:chExt cx="3994782" cy="4768098"/>
          </a:xfrm>
        </p:grpSpPr>
        <p:sp>
          <p:nvSpPr>
            <p:cNvPr id="507" name="Google Shape;507;p46"/>
            <p:cNvSpPr/>
            <p:nvPr/>
          </p:nvSpPr>
          <p:spPr>
            <a:xfrm rot="10800000">
              <a:off x="4952225" y="6578009"/>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sp>
          <p:nvSpPr>
            <p:cNvPr id="508" name="Google Shape;508;p46"/>
            <p:cNvSpPr/>
            <p:nvPr/>
          </p:nvSpPr>
          <p:spPr>
            <a:xfrm rot="10800000">
              <a:off x="6120363" y="9687602"/>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grpSp>
      <p:grpSp>
        <p:nvGrpSpPr>
          <p:cNvPr id="509" name="Google Shape;509;p46"/>
          <p:cNvGrpSpPr/>
          <p:nvPr/>
        </p:nvGrpSpPr>
        <p:grpSpPr>
          <a:xfrm>
            <a:off x="8566149" y="5193986"/>
            <a:ext cx="2880000" cy="3664800"/>
            <a:chOff x="4952225" y="6578009"/>
            <a:chExt cx="3994782" cy="4768098"/>
          </a:xfrm>
        </p:grpSpPr>
        <p:sp>
          <p:nvSpPr>
            <p:cNvPr id="510" name="Google Shape;510;p46"/>
            <p:cNvSpPr/>
            <p:nvPr/>
          </p:nvSpPr>
          <p:spPr>
            <a:xfrm rot="10800000">
              <a:off x="4952225" y="6578009"/>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sp>
          <p:nvSpPr>
            <p:cNvPr id="511" name="Google Shape;511;p46"/>
            <p:cNvSpPr/>
            <p:nvPr/>
          </p:nvSpPr>
          <p:spPr>
            <a:xfrm rot="10800000">
              <a:off x="6120363" y="9687602"/>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grpSp>
      <p:grpSp>
        <p:nvGrpSpPr>
          <p:cNvPr id="512" name="Google Shape;512;p46"/>
          <p:cNvGrpSpPr/>
          <p:nvPr/>
        </p:nvGrpSpPr>
        <p:grpSpPr>
          <a:xfrm>
            <a:off x="10603988" y="2464549"/>
            <a:ext cx="2880000" cy="3664800"/>
            <a:chOff x="7661040" y="2804681"/>
            <a:chExt cx="3994782" cy="4824044"/>
          </a:xfrm>
        </p:grpSpPr>
        <p:sp>
          <p:nvSpPr>
            <p:cNvPr id="513" name="Google Shape;513;p46"/>
            <p:cNvSpPr/>
            <p:nvPr/>
          </p:nvSpPr>
          <p:spPr>
            <a:xfrm>
              <a:off x="7661040" y="3633936"/>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sp>
          <p:nvSpPr>
            <p:cNvPr id="514" name="Google Shape;514;p46"/>
            <p:cNvSpPr/>
            <p:nvPr/>
          </p:nvSpPr>
          <p:spPr>
            <a:xfrm rot="10800000">
              <a:off x="8829178" y="2804681"/>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grpSp>
      <p:grpSp>
        <p:nvGrpSpPr>
          <p:cNvPr id="515" name="Google Shape;515;p46"/>
          <p:cNvGrpSpPr/>
          <p:nvPr/>
        </p:nvGrpSpPr>
        <p:grpSpPr>
          <a:xfrm>
            <a:off x="6495540" y="2464549"/>
            <a:ext cx="2880000" cy="3663092"/>
            <a:chOff x="7661040" y="2804681"/>
            <a:chExt cx="3994782" cy="4824044"/>
          </a:xfrm>
        </p:grpSpPr>
        <p:sp>
          <p:nvSpPr>
            <p:cNvPr id="516" name="Google Shape;516;p46"/>
            <p:cNvSpPr/>
            <p:nvPr/>
          </p:nvSpPr>
          <p:spPr>
            <a:xfrm>
              <a:off x="7661040" y="3633936"/>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sp>
          <p:nvSpPr>
            <p:cNvPr id="517" name="Google Shape;517;p46"/>
            <p:cNvSpPr/>
            <p:nvPr/>
          </p:nvSpPr>
          <p:spPr>
            <a:xfrm rot="10800000">
              <a:off x="8829178" y="2804681"/>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grpSp>
      <p:grpSp>
        <p:nvGrpSpPr>
          <p:cNvPr id="518" name="Google Shape;518;p46"/>
          <p:cNvGrpSpPr/>
          <p:nvPr/>
        </p:nvGrpSpPr>
        <p:grpSpPr>
          <a:xfrm>
            <a:off x="1762039" y="2348472"/>
            <a:ext cx="3440913" cy="4064910"/>
            <a:chOff x="7661040" y="2804681"/>
            <a:chExt cx="3994782" cy="4824044"/>
          </a:xfrm>
        </p:grpSpPr>
        <p:sp>
          <p:nvSpPr>
            <p:cNvPr id="519" name="Google Shape;519;p46"/>
            <p:cNvSpPr/>
            <p:nvPr/>
          </p:nvSpPr>
          <p:spPr>
            <a:xfrm>
              <a:off x="7661040" y="3633936"/>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sp>
          <p:nvSpPr>
            <p:cNvPr id="520" name="Google Shape;520;p46"/>
            <p:cNvSpPr/>
            <p:nvPr/>
          </p:nvSpPr>
          <p:spPr>
            <a:xfrm rot="10800000">
              <a:off x="8829178" y="2804681"/>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grpSp>
      <p:sp>
        <p:nvSpPr>
          <p:cNvPr id="521" name="Google Shape;521;p46"/>
          <p:cNvSpPr txBox="1"/>
          <p:nvPr/>
        </p:nvSpPr>
        <p:spPr>
          <a:xfrm>
            <a:off x="2104012" y="3955311"/>
            <a:ext cx="2653231"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Most of the statistical techniques have been implemented in the R environment.</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522" name="Google Shape;522;p46"/>
          <p:cNvSpPr txBox="1"/>
          <p:nvPr/>
        </p:nvSpPr>
        <p:spPr>
          <a:xfrm>
            <a:off x="4473950" y="6040235"/>
            <a:ext cx="281473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The most commonly used and most accessible interface is </a:t>
            </a:r>
            <a:r>
              <a:rPr b="1" lang="en-US" sz="2000">
                <a:solidFill>
                  <a:schemeClr val="dk1"/>
                </a:solidFill>
                <a:latin typeface="Calibri"/>
                <a:ea typeface="Calibri"/>
                <a:cs typeface="Calibri"/>
                <a:sym typeface="Calibri"/>
              </a:rPr>
              <a:t>RStudio</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523" name="Google Shape;523;p46"/>
          <p:cNvSpPr txBox="1"/>
          <p:nvPr/>
        </p:nvSpPr>
        <p:spPr>
          <a:xfrm>
            <a:off x="6531777" y="3880946"/>
            <a:ext cx="2812575"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RStudio working environment consists of 4 windows: Code, Console, Objects, Packages </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524" name="Google Shape;524;p46"/>
          <p:cNvSpPr txBox="1"/>
          <p:nvPr/>
        </p:nvSpPr>
        <p:spPr>
          <a:xfrm>
            <a:off x="8679126" y="6133377"/>
            <a:ext cx="265404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Calibri"/>
                <a:ea typeface="Calibri"/>
                <a:cs typeface="Calibri"/>
                <a:sym typeface="Calibri"/>
              </a:rPr>
              <a:t>The language was specifically created and developed for data analysis</a:t>
            </a:r>
            <a:r>
              <a:rPr b="0" i="0" lang="en-US" sz="2000">
                <a:solidFill>
                  <a:srgbClr val="000000"/>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
        <p:nvSpPr>
          <p:cNvPr id="525" name="Google Shape;525;p46"/>
          <p:cNvSpPr txBox="1"/>
          <p:nvPr/>
        </p:nvSpPr>
        <p:spPr>
          <a:xfrm>
            <a:off x="10788393" y="3662974"/>
            <a:ext cx="2511188"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Calibri"/>
                <a:ea typeface="Calibri"/>
                <a:cs typeface="Calibri"/>
                <a:sym typeface="Calibri"/>
              </a:rPr>
              <a:t>It has a huge catalog of packages for </a:t>
            </a:r>
            <a:r>
              <a:rPr b="1" lang="en-US" sz="2000">
                <a:solidFill>
                  <a:srgbClr val="000000"/>
                </a:solidFill>
                <a:latin typeface="Calibri"/>
                <a:ea typeface="Calibri"/>
                <a:cs typeface="Calibri"/>
                <a:sym typeface="Calibri"/>
              </a:rPr>
              <a:t>importing</a:t>
            </a:r>
            <a:r>
              <a:rPr lang="en-US" sz="2000">
                <a:solidFill>
                  <a:srgbClr val="000000"/>
                </a:solidFill>
                <a:latin typeface="Calibri"/>
                <a:ea typeface="Calibri"/>
                <a:cs typeface="Calibri"/>
                <a:sym typeface="Calibri"/>
              </a:rPr>
              <a:t> data, </a:t>
            </a:r>
            <a:r>
              <a:rPr b="1" lang="en-US" sz="2000">
                <a:solidFill>
                  <a:srgbClr val="000000"/>
                </a:solidFill>
                <a:latin typeface="Calibri"/>
                <a:ea typeface="Calibri"/>
                <a:cs typeface="Calibri"/>
                <a:sym typeface="Calibri"/>
              </a:rPr>
              <a:t>cleaning</a:t>
            </a:r>
            <a:r>
              <a:rPr lang="en-US" sz="2000">
                <a:solidFill>
                  <a:srgbClr val="000000"/>
                </a:solidFill>
                <a:latin typeface="Calibri"/>
                <a:ea typeface="Calibri"/>
                <a:cs typeface="Calibri"/>
                <a:sym typeface="Calibri"/>
              </a:rPr>
              <a:t> and </a:t>
            </a:r>
            <a:r>
              <a:rPr b="1" lang="en-US" sz="2000">
                <a:solidFill>
                  <a:srgbClr val="000000"/>
                </a:solidFill>
                <a:latin typeface="Calibri"/>
                <a:ea typeface="Calibri"/>
                <a:cs typeface="Calibri"/>
                <a:sym typeface="Calibri"/>
              </a:rPr>
              <a:t>manipulating</a:t>
            </a:r>
            <a:r>
              <a:rPr lang="en-US" sz="2000">
                <a:solidFill>
                  <a:srgbClr val="000000"/>
                </a:solidFill>
                <a:latin typeface="Calibri"/>
                <a:ea typeface="Calibri"/>
                <a:cs typeface="Calibri"/>
                <a:sym typeface="Calibri"/>
              </a:rPr>
              <a:t>, statistical analysis</a:t>
            </a:r>
            <a:br>
              <a:rPr lang="en-US" sz="2000">
                <a:solidFill>
                  <a:srgbClr val="000000"/>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526" name="Google Shape;526;p46"/>
          <p:cNvSpPr/>
          <p:nvPr/>
        </p:nvSpPr>
        <p:spPr>
          <a:xfrm>
            <a:off x="11458189" y="2527652"/>
            <a:ext cx="1183640" cy="1062536"/>
          </a:xfrm>
          <a:prstGeom prst="star5">
            <a:avLst>
              <a:gd fmla="val 19098" name="adj"/>
              <a:gd fmla="val 105146" name="hf"/>
              <a:gd fmla="val 110557" name="vf"/>
            </a:avLst>
          </a:prstGeom>
          <a:solidFill>
            <a:srgbClr val="FDBD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46"/>
          <p:cNvSpPr/>
          <p:nvPr/>
        </p:nvSpPr>
        <p:spPr>
          <a:xfrm>
            <a:off x="9539142" y="7844767"/>
            <a:ext cx="934012" cy="716833"/>
          </a:xfrm>
          <a:prstGeom prst="wedgeEllipseCallout">
            <a:avLst>
              <a:gd fmla="val -20833" name="adj1"/>
              <a:gd fmla="val 62500" name="adj2"/>
            </a:avLst>
          </a:prstGeom>
          <a:solidFill>
            <a:srgbClr val="E867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46"/>
          <p:cNvSpPr/>
          <p:nvPr/>
        </p:nvSpPr>
        <p:spPr>
          <a:xfrm>
            <a:off x="7467600" y="2671975"/>
            <a:ext cx="934012" cy="716833"/>
          </a:xfrm>
          <a:prstGeom prst="wedgeEllipseCallout">
            <a:avLst>
              <a:gd fmla="val -20833" name="adj1"/>
              <a:gd fmla="val 62500" name="adj2"/>
            </a:avLst>
          </a:prstGeom>
          <a:solidFill>
            <a:srgbClr val="E867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46"/>
          <p:cNvSpPr/>
          <p:nvPr/>
        </p:nvSpPr>
        <p:spPr>
          <a:xfrm>
            <a:off x="2951142" y="2589453"/>
            <a:ext cx="809392" cy="881876"/>
          </a:xfrm>
          <a:prstGeom prst="verticalScroll">
            <a:avLst>
              <a:gd fmla="val 12500" name="adj"/>
            </a:avLst>
          </a:prstGeom>
          <a:solidFill>
            <a:srgbClr val="23879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46"/>
          <p:cNvSpPr/>
          <p:nvPr/>
        </p:nvSpPr>
        <p:spPr>
          <a:xfrm>
            <a:off x="5493003" y="7762245"/>
            <a:ext cx="809392" cy="881876"/>
          </a:xfrm>
          <a:prstGeom prst="verticalScroll">
            <a:avLst>
              <a:gd fmla="val 12500" name="adj"/>
            </a:avLst>
          </a:prstGeom>
          <a:solidFill>
            <a:srgbClr val="23879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1" name="Google Shape;531;p46"/>
          <p:cNvGrpSpPr/>
          <p:nvPr/>
        </p:nvGrpSpPr>
        <p:grpSpPr>
          <a:xfrm>
            <a:off x="12658134" y="5224566"/>
            <a:ext cx="2880000" cy="3664800"/>
            <a:chOff x="4952225" y="6578009"/>
            <a:chExt cx="3994782" cy="4768098"/>
          </a:xfrm>
        </p:grpSpPr>
        <p:sp>
          <p:nvSpPr>
            <p:cNvPr id="532" name="Google Shape;532;p46"/>
            <p:cNvSpPr/>
            <p:nvPr/>
          </p:nvSpPr>
          <p:spPr>
            <a:xfrm rot="10800000">
              <a:off x="4952225" y="6578009"/>
              <a:ext cx="3994782" cy="3994789"/>
            </a:xfrm>
            <a:prstGeom prst="arc">
              <a:avLst>
                <a:gd fmla="val 7914138" name="adj1"/>
                <a:gd fmla="val 2868450" name="adj2"/>
              </a:avLst>
            </a:prstGeom>
            <a:noFill/>
            <a:ln cap="rnd" cmpd="sng" w="88900">
              <a:solidFill>
                <a:srgbClr val="1E7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sp>
          <p:nvSpPr>
            <p:cNvPr id="533" name="Google Shape;533;p46"/>
            <p:cNvSpPr/>
            <p:nvPr/>
          </p:nvSpPr>
          <p:spPr>
            <a:xfrm rot="10800000">
              <a:off x="6120363" y="9687602"/>
              <a:ext cx="1658505" cy="1658505"/>
            </a:xfrm>
            <a:prstGeom prst="ellipse">
              <a:avLst/>
            </a:prstGeom>
            <a:solidFill>
              <a:srgbClr val="1E737C"/>
            </a:solidFill>
            <a:ln cap="flat" cmpd="sng" w="12700">
              <a:solidFill>
                <a:srgbClr val="1E737C"/>
              </a:solidFill>
              <a:prstDash val="solid"/>
              <a:miter lim="800000"/>
              <a:headEnd len="sm" w="sm" type="none"/>
              <a:tailEnd len="sm" w="sm" type="none"/>
            </a:ln>
          </p:spPr>
          <p:txBody>
            <a:bodyPr anchorCtr="0" anchor="ctr" bIns="0" lIns="182825" spcFirstLastPara="1" rIns="0" wrap="square" tIns="118825">
              <a:noAutofit/>
            </a:bodyPr>
            <a:lstStyle/>
            <a:p>
              <a:pPr indent="0" lvl="0" marL="0" marR="0" rtl="0" algn="ctr">
                <a:spcBef>
                  <a:spcPts val="0"/>
                </a:spcBef>
                <a:spcAft>
                  <a:spcPts val="0"/>
                </a:spcAft>
                <a:buNone/>
              </a:pPr>
              <a:r>
                <a:t/>
              </a:r>
              <a:endParaRPr b="1" sz="3199">
                <a:solidFill>
                  <a:schemeClr val="dk2"/>
                </a:solidFill>
                <a:latin typeface="Oxygen"/>
                <a:ea typeface="Oxygen"/>
                <a:cs typeface="Oxygen"/>
                <a:sym typeface="Oxygen"/>
              </a:endParaRPr>
            </a:p>
          </p:txBody>
        </p:sp>
      </p:grpSp>
      <p:sp>
        <p:nvSpPr>
          <p:cNvPr id="534" name="Google Shape;534;p46"/>
          <p:cNvSpPr/>
          <p:nvPr/>
        </p:nvSpPr>
        <p:spPr>
          <a:xfrm>
            <a:off x="13524983" y="7671915"/>
            <a:ext cx="1183640" cy="1062536"/>
          </a:xfrm>
          <a:prstGeom prst="star5">
            <a:avLst>
              <a:gd fmla="val 19098" name="adj"/>
              <a:gd fmla="val 105146" name="hf"/>
              <a:gd fmla="val 110557" name="vf"/>
            </a:avLst>
          </a:prstGeom>
          <a:solidFill>
            <a:srgbClr val="FDBD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46"/>
          <p:cNvSpPr txBox="1"/>
          <p:nvPr/>
        </p:nvSpPr>
        <p:spPr>
          <a:xfrm>
            <a:off x="12703564" y="5909743"/>
            <a:ext cx="282647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Ubuntu"/>
                <a:ea typeface="Ubuntu"/>
                <a:cs typeface="Ubuntu"/>
                <a:sym typeface="Ubuntu"/>
              </a:rPr>
              <a:t>Internet is full of resources, including free ones, that allow you to learn how to use R</a:t>
            </a:r>
            <a:br>
              <a:rPr lang="en-US" sz="2000">
                <a:solidFill>
                  <a:srgbClr val="000000"/>
                </a:solidFill>
                <a:latin typeface="Ubuntu"/>
                <a:ea typeface="Ubuntu"/>
                <a:cs typeface="Ubuntu"/>
                <a:sym typeface="Ubuntu"/>
              </a:rPr>
            </a:br>
            <a:endParaRPr sz="2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7"/>
          <p:cNvSpPr txBox="1"/>
          <p:nvPr/>
        </p:nvSpPr>
        <p:spPr>
          <a:xfrm>
            <a:off x="1447800" y="1573291"/>
            <a:ext cx="6019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E7686A"/>
                </a:solidFill>
                <a:latin typeface="Calibri"/>
                <a:ea typeface="Calibri"/>
                <a:cs typeface="Calibri"/>
                <a:sym typeface="Calibri"/>
              </a:rPr>
              <a:t>Self-assessment test</a:t>
            </a:r>
            <a:endParaRPr/>
          </a:p>
        </p:txBody>
      </p:sp>
      <p:sp>
        <p:nvSpPr>
          <p:cNvPr id="541" name="Google Shape;541;p47"/>
          <p:cNvSpPr txBox="1"/>
          <p:nvPr/>
        </p:nvSpPr>
        <p:spPr>
          <a:xfrm>
            <a:off x="1447800" y="3009900"/>
            <a:ext cx="5029200" cy="3970318"/>
          </a:xfrm>
          <a:prstGeom prst="rect">
            <a:avLst/>
          </a:prstGeom>
          <a:noFill/>
          <a:ln>
            <a:noFill/>
          </a:ln>
        </p:spPr>
        <p:txBody>
          <a:bodyPr anchorCtr="0" anchor="t" bIns="45700" lIns="91425" spcFirstLastPara="1" rIns="91425" wrap="square" tIns="45700">
            <a:spAutoFit/>
          </a:bodyPr>
          <a:lstStyle/>
          <a:p>
            <a:pPr indent="-514350" lvl="0" marL="514350" marR="0" rtl="0" algn="just">
              <a:spcBef>
                <a:spcPts val="0"/>
              </a:spcBef>
              <a:spcAft>
                <a:spcPts val="0"/>
              </a:spcAft>
              <a:buClr>
                <a:srgbClr val="238791"/>
              </a:buClr>
              <a:buSzPts val="2800"/>
              <a:buFont typeface="Calibri"/>
              <a:buAutoNum type="arabicPeriod"/>
            </a:pPr>
            <a:r>
              <a:rPr b="1" lang="en-US" sz="2800">
                <a:solidFill>
                  <a:srgbClr val="238791"/>
                </a:solidFill>
                <a:latin typeface="Calibri"/>
                <a:ea typeface="Calibri"/>
                <a:cs typeface="Calibri"/>
                <a:sym typeface="Calibri"/>
              </a:rPr>
              <a:t>How many windows does the working environment of R studio consist of?</a:t>
            </a:r>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4</a:t>
            </a:r>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3</a:t>
            </a:r>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None</a:t>
            </a:r>
            <a:br>
              <a:rPr lang="en-US" sz="28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542" name="Google Shape;542;p47"/>
          <p:cNvSpPr txBox="1"/>
          <p:nvPr/>
        </p:nvSpPr>
        <p:spPr>
          <a:xfrm>
            <a:off x="6924700" y="3009900"/>
            <a:ext cx="4871434"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737C"/>
                </a:solidFill>
                <a:latin typeface="Calibri"/>
                <a:ea typeface="Calibri"/>
                <a:cs typeface="Calibri"/>
                <a:sym typeface="Calibri"/>
              </a:rPr>
              <a:t>2. R script allows you to:</a:t>
            </a:r>
            <a:br>
              <a:rPr b="1" lang="en-US" sz="2800">
                <a:solidFill>
                  <a:srgbClr val="1E737C"/>
                </a:solidFill>
                <a:latin typeface="Calibri"/>
                <a:ea typeface="Calibri"/>
                <a:cs typeface="Calibri"/>
                <a:sym typeface="Calibri"/>
              </a:rPr>
            </a:br>
            <a:endParaRPr b="1" sz="2800">
              <a:solidFill>
                <a:srgbClr val="1E737C"/>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E737C"/>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Create a project report</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Create a file where you can insert all the codes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Download a package</a:t>
            </a:r>
            <a:endParaRPr sz="2400">
              <a:solidFill>
                <a:schemeClr val="dk1"/>
              </a:solidFill>
              <a:latin typeface="Calibri"/>
              <a:ea typeface="Calibri"/>
              <a:cs typeface="Calibri"/>
              <a:sym typeface="Calibri"/>
            </a:endParaRPr>
          </a:p>
        </p:txBody>
      </p:sp>
      <p:sp>
        <p:nvSpPr>
          <p:cNvPr id="543" name="Google Shape;543;p47"/>
          <p:cNvSpPr txBox="1"/>
          <p:nvPr/>
        </p:nvSpPr>
        <p:spPr>
          <a:xfrm>
            <a:off x="12420600" y="3009900"/>
            <a:ext cx="4343399"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737C"/>
                </a:solidFill>
                <a:latin typeface="Calibri"/>
                <a:ea typeface="Calibri"/>
                <a:cs typeface="Calibri"/>
                <a:sym typeface="Calibri"/>
              </a:rPr>
              <a:t>3. To create a pie chart in R you use the command?</a:t>
            </a:r>
            <a:endParaRPr/>
          </a:p>
          <a:p>
            <a:pPr indent="0" lvl="0" marL="0" marR="0" rtl="0" algn="l">
              <a:spcBef>
                <a:spcPts val="0"/>
              </a:spcBef>
              <a:spcAft>
                <a:spcPts val="0"/>
              </a:spcAft>
              <a:buNone/>
            </a:pPr>
            <a:r>
              <a:t/>
            </a:r>
            <a:endParaRPr b="1" sz="2800">
              <a:solidFill>
                <a:srgbClr val="1E737C"/>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scatterplot</a:t>
            </a:r>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barplot</a:t>
            </a:r>
            <a:endParaRPr sz="2800">
              <a:solidFill>
                <a:schemeClr val="dk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pie</a:t>
            </a:r>
            <a:endParaRPr sz="24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8"/>
          <p:cNvSpPr txBox="1"/>
          <p:nvPr/>
        </p:nvSpPr>
        <p:spPr>
          <a:xfrm>
            <a:off x="1447800" y="1573291"/>
            <a:ext cx="66294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E7686A"/>
                </a:solidFill>
                <a:latin typeface="Calibri"/>
                <a:ea typeface="Calibri"/>
                <a:cs typeface="Calibri"/>
                <a:sym typeface="Calibri"/>
              </a:rPr>
              <a:t>Self-assessment test: Answers</a:t>
            </a:r>
            <a:endParaRPr/>
          </a:p>
        </p:txBody>
      </p:sp>
      <p:sp>
        <p:nvSpPr>
          <p:cNvPr id="549" name="Google Shape;549;p48"/>
          <p:cNvSpPr txBox="1"/>
          <p:nvPr/>
        </p:nvSpPr>
        <p:spPr>
          <a:xfrm>
            <a:off x="1447800" y="3009900"/>
            <a:ext cx="5029200" cy="3970318"/>
          </a:xfrm>
          <a:prstGeom prst="rect">
            <a:avLst/>
          </a:prstGeom>
          <a:noFill/>
          <a:ln>
            <a:noFill/>
          </a:ln>
        </p:spPr>
        <p:txBody>
          <a:bodyPr anchorCtr="0" anchor="t" bIns="45700" lIns="91425" spcFirstLastPara="1" rIns="91425" wrap="square" tIns="45700">
            <a:spAutoFit/>
          </a:bodyPr>
          <a:lstStyle/>
          <a:p>
            <a:pPr indent="-514350" lvl="0" marL="514350" marR="0" rtl="0" algn="just">
              <a:spcBef>
                <a:spcPts val="0"/>
              </a:spcBef>
              <a:spcAft>
                <a:spcPts val="0"/>
              </a:spcAft>
              <a:buClr>
                <a:srgbClr val="238791"/>
              </a:buClr>
              <a:buSzPts val="2800"/>
              <a:buFont typeface="Calibri"/>
              <a:buAutoNum type="arabicPeriod"/>
            </a:pPr>
            <a:r>
              <a:rPr b="1" lang="en-US" sz="2800">
                <a:solidFill>
                  <a:srgbClr val="238791"/>
                </a:solidFill>
                <a:latin typeface="Calibri"/>
                <a:ea typeface="Calibri"/>
                <a:cs typeface="Calibri"/>
                <a:sym typeface="Calibri"/>
              </a:rPr>
              <a:t>How many windows does the working environment of R studio consist of?</a:t>
            </a:r>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a:t>
            </a:r>
            <a:r>
              <a:rPr b="1" lang="en-US" sz="2800">
                <a:solidFill>
                  <a:schemeClr val="dk1"/>
                </a:solidFill>
                <a:latin typeface="Calibri"/>
                <a:ea typeface="Calibri"/>
                <a:cs typeface="Calibri"/>
                <a:sym typeface="Calibri"/>
              </a:rPr>
              <a:t>4</a:t>
            </a:r>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3</a:t>
            </a:r>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None</a:t>
            </a:r>
            <a:br>
              <a:rPr lang="en-US" sz="28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
        <p:nvSpPr>
          <p:cNvPr id="550" name="Google Shape;550;p48"/>
          <p:cNvSpPr txBox="1"/>
          <p:nvPr/>
        </p:nvSpPr>
        <p:spPr>
          <a:xfrm>
            <a:off x="7015766" y="3009900"/>
            <a:ext cx="4871434"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737C"/>
                </a:solidFill>
                <a:latin typeface="Calibri"/>
                <a:ea typeface="Calibri"/>
                <a:cs typeface="Calibri"/>
                <a:sym typeface="Calibri"/>
              </a:rPr>
              <a:t>2. R script allows you to:</a:t>
            </a:r>
            <a:br>
              <a:rPr b="1" lang="en-US" sz="2800">
                <a:solidFill>
                  <a:srgbClr val="1E737C"/>
                </a:solidFill>
                <a:latin typeface="Calibri"/>
                <a:ea typeface="Calibri"/>
                <a:cs typeface="Calibri"/>
                <a:sym typeface="Calibri"/>
              </a:rPr>
            </a:br>
            <a:endParaRPr b="1" sz="2800">
              <a:solidFill>
                <a:srgbClr val="1E737C"/>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E737C"/>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E737C"/>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Create a project report</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b="1" lang="en-US" sz="2800">
                <a:solidFill>
                  <a:schemeClr val="dk1"/>
                </a:solidFill>
                <a:latin typeface="Calibri"/>
                <a:ea typeface="Calibri"/>
                <a:cs typeface="Calibri"/>
                <a:sym typeface="Calibri"/>
              </a:rPr>
              <a:t>Create a file where you can insert all the codes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Download a package</a:t>
            </a:r>
            <a:endParaRPr sz="2400">
              <a:solidFill>
                <a:schemeClr val="dk1"/>
              </a:solidFill>
              <a:latin typeface="Calibri"/>
              <a:ea typeface="Calibri"/>
              <a:cs typeface="Calibri"/>
              <a:sym typeface="Calibri"/>
            </a:endParaRPr>
          </a:p>
        </p:txBody>
      </p:sp>
      <p:sp>
        <p:nvSpPr>
          <p:cNvPr id="551" name="Google Shape;551;p48"/>
          <p:cNvSpPr txBox="1"/>
          <p:nvPr/>
        </p:nvSpPr>
        <p:spPr>
          <a:xfrm>
            <a:off x="12420600" y="3009900"/>
            <a:ext cx="4343399"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E737C"/>
                </a:solidFill>
                <a:latin typeface="Calibri"/>
                <a:ea typeface="Calibri"/>
                <a:cs typeface="Calibri"/>
                <a:sym typeface="Calibri"/>
              </a:rPr>
              <a:t>3. Do you use the command to create a pie chart in R?</a:t>
            </a:r>
            <a:br>
              <a:rPr b="1" lang="en-US" sz="2800">
                <a:solidFill>
                  <a:srgbClr val="1E737C"/>
                </a:solidFill>
                <a:latin typeface="Calibri"/>
                <a:ea typeface="Calibri"/>
                <a:cs typeface="Calibri"/>
                <a:sym typeface="Calibri"/>
              </a:rPr>
            </a:br>
            <a:endParaRPr b="1" sz="2800">
              <a:solidFill>
                <a:srgbClr val="1E737C"/>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scatterplot</a:t>
            </a:r>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barplot</a:t>
            </a:r>
            <a:endParaRPr sz="2800">
              <a:solidFill>
                <a:schemeClr val="dk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Noto Sans Symbols"/>
              <a:buChar char="❑"/>
            </a:pPr>
            <a:r>
              <a:rPr b="1" lang="en-US" sz="2800">
                <a:solidFill>
                  <a:schemeClr val="dk1"/>
                </a:solidFill>
                <a:latin typeface="Calibri"/>
                <a:ea typeface="Calibri"/>
                <a:cs typeface="Calibri"/>
                <a:sym typeface="Calibri"/>
              </a:rPr>
              <a:t>pie</a:t>
            </a:r>
            <a:endParaRPr b="1" sz="24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9"/>
          <p:cNvSpPr txBox="1"/>
          <p:nvPr/>
        </p:nvSpPr>
        <p:spPr>
          <a:xfrm>
            <a:off x="7258050" y="6591300"/>
            <a:ext cx="37719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E7686A"/>
                </a:solidFill>
                <a:latin typeface="Calibri"/>
                <a:ea typeface="Calibri"/>
                <a:cs typeface="Calibri"/>
                <a:sym typeface="Calibri"/>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1: Introduction</a:t>
            </a:r>
            <a:endParaRPr b="1" sz="4000">
              <a:solidFill>
                <a:srgbClr val="E7686A"/>
              </a:solidFill>
              <a:latin typeface="Calibri"/>
              <a:ea typeface="Calibri"/>
              <a:cs typeface="Calibri"/>
              <a:sym typeface="Calibri"/>
            </a:endParaRPr>
          </a:p>
        </p:txBody>
      </p:sp>
      <p:sp>
        <p:nvSpPr>
          <p:cNvPr id="167" name="Google Shape;167;p5"/>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3: Statistical Analysis Techniques</a:t>
            </a:r>
            <a:endParaRPr b="1" sz="2800">
              <a:solidFill>
                <a:srgbClr val="238791"/>
              </a:solidFill>
              <a:latin typeface="Calibri"/>
              <a:ea typeface="Calibri"/>
              <a:cs typeface="Calibri"/>
              <a:sym typeface="Calibri"/>
            </a:endParaRPr>
          </a:p>
        </p:txBody>
      </p:sp>
      <p:sp>
        <p:nvSpPr>
          <p:cNvPr id="168" name="Google Shape;168;p5"/>
          <p:cNvSpPr txBox="1"/>
          <p:nvPr/>
        </p:nvSpPr>
        <p:spPr>
          <a:xfrm>
            <a:off x="1447800" y="3361372"/>
            <a:ext cx="1524000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Most of the statistical techniques, from the most classic to the most recent, have been implemented in the R environment.</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200">
                <a:solidFill>
                  <a:schemeClr val="dk1"/>
                </a:solidFill>
                <a:latin typeface="Calibri"/>
                <a:ea typeface="Calibri"/>
                <a:cs typeface="Calibri"/>
                <a:sym typeface="Calibri"/>
              </a:rPr>
              <a:t>Only some of these are integrated into the basic environment, many others are provided in the form of </a:t>
            </a:r>
            <a:r>
              <a:rPr b="1" lang="en-US" sz="3200">
                <a:solidFill>
                  <a:schemeClr val="dk1"/>
                </a:solidFill>
                <a:latin typeface="Calibri"/>
                <a:ea typeface="Calibri"/>
                <a:cs typeface="Calibri"/>
                <a:sym typeface="Calibri"/>
              </a:rPr>
              <a:t>packages</a:t>
            </a:r>
            <a:r>
              <a:rPr lang="en-US" sz="3200">
                <a:solidFill>
                  <a:schemeClr val="dk1"/>
                </a:solidFill>
                <a:latin typeface="Calibri"/>
                <a:ea typeface="Calibri"/>
                <a:cs typeface="Calibri"/>
                <a:sym typeface="Calibri"/>
              </a:rPr>
              <a:t>, through the family of websites called </a:t>
            </a:r>
            <a:r>
              <a:rPr b="1" lang="en-US" sz="3200">
                <a:solidFill>
                  <a:schemeClr val="dk1"/>
                </a:solidFill>
                <a:latin typeface="Calibri"/>
                <a:ea typeface="Calibri"/>
                <a:cs typeface="Calibri"/>
                <a:sym typeface="Calibri"/>
              </a:rPr>
              <a:t>CRAN </a:t>
            </a:r>
            <a:r>
              <a:rPr lang="en-US" sz="3200">
                <a:solidFill>
                  <a:schemeClr val="dk1"/>
                </a:solidFill>
                <a:latin typeface="Calibri"/>
                <a:ea typeface="Calibri"/>
                <a:cs typeface="Calibri"/>
                <a:sym typeface="Calibri"/>
              </a:rPr>
              <a:t>(Comprehensive R Archive Network).</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1: Introduction</a:t>
            </a:r>
            <a:endParaRPr b="1" sz="4000">
              <a:solidFill>
                <a:srgbClr val="E7686A"/>
              </a:solidFill>
              <a:latin typeface="Calibri"/>
              <a:ea typeface="Calibri"/>
              <a:cs typeface="Calibri"/>
              <a:sym typeface="Calibri"/>
            </a:endParaRPr>
          </a:p>
        </p:txBody>
      </p:sp>
      <p:sp>
        <p:nvSpPr>
          <p:cNvPr id="174" name="Google Shape;174;p6"/>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4: Community</a:t>
            </a:r>
            <a:endParaRPr b="1" sz="2800">
              <a:solidFill>
                <a:srgbClr val="238791"/>
              </a:solidFill>
              <a:latin typeface="Calibri"/>
              <a:ea typeface="Calibri"/>
              <a:cs typeface="Calibri"/>
              <a:sym typeface="Calibri"/>
            </a:endParaRPr>
          </a:p>
        </p:txBody>
      </p:sp>
      <p:sp>
        <p:nvSpPr>
          <p:cNvPr id="175" name="Google Shape;175;p6"/>
          <p:cNvSpPr txBox="1"/>
          <p:nvPr/>
        </p:nvSpPr>
        <p:spPr>
          <a:xfrm>
            <a:off x="1447800" y="3361372"/>
            <a:ext cx="15240000" cy="501675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A community of over 2 million users and developers provides time and technical expertise to maintain, support and develop the R language and environment, tools and infrastructure.</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At the heart of the community, the R Core group, of about 20 members, takes care of the maintenance and guides the evolution of R. </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The official public structure is provided by the R foundation, a non-profit organization that ensures the financial stability of R-project and administers the copyright of the software and documentation.</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2: Software R</a:t>
            </a:r>
            <a:endParaRPr b="1" sz="4000">
              <a:solidFill>
                <a:srgbClr val="E7686A"/>
              </a:solidFill>
              <a:latin typeface="Calibri"/>
              <a:ea typeface="Calibri"/>
              <a:cs typeface="Calibri"/>
              <a:sym typeface="Calibri"/>
            </a:endParaRPr>
          </a:p>
        </p:txBody>
      </p:sp>
      <p:sp>
        <p:nvSpPr>
          <p:cNvPr id="181" name="Google Shape;181;p7"/>
          <p:cNvSpPr txBox="1"/>
          <p:nvPr/>
        </p:nvSpPr>
        <p:spPr>
          <a:xfrm>
            <a:off x="1447800" y="2552700"/>
            <a:ext cx="1004018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1: How to install R software</a:t>
            </a:r>
            <a:endParaRPr b="1" sz="2800">
              <a:solidFill>
                <a:srgbClr val="238791"/>
              </a:solidFill>
              <a:latin typeface="Calibri"/>
              <a:ea typeface="Calibri"/>
              <a:cs typeface="Calibri"/>
              <a:sym typeface="Calibri"/>
            </a:endParaRPr>
          </a:p>
        </p:txBody>
      </p:sp>
      <p:sp>
        <p:nvSpPr>
          <p:cNvPr id="182" name="Google Shape;182;p7"/>
          <p:cNvSpPr txBox="1"/>
          <p:nvPr/>
        </p:nvSpPr>
        <p:spPr>
          <a:xfrm>
            <a:off x="1447800" y="3361372"/>
            <a:ext cx="15240000" cy="6003000"/>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SzPts val="3200"/>
              <a:buFont typeface="Calibri"/>
              <a:buChar char="●"/>
            </a:pPr>
            <a:r>
              <a:rPr lang="en-US" sz="3200">
                <a:solidFill>
                  <a:schemeClr val="dk1"/>
                </a:solidFill>
                <a:latin typeface="Calibri"/>
                <a:ea typeface="Calibri"/>
                <a:cs typeface="Calibri"/>
                <a:sym typeface="Calibri"/>
              </a:rPr>
              <a:t>From the site </a:t>
            </a:r>
            <a:r>
              <a:rPr lang="en-US" sz="3200" u="sng">
                <a:solidFill>
                  <a:schemeClr val="hlink"/>
                </a:solidFill>
                <a:latin typeface="Calibri"/>
                <a:ea typeface="Calibri"/>
                <a:cs typeface="Calibri"/>
                <a:sym typeface="Calibri"/>
                <a:hlinkClick r:id="rId3"/>
              </a:rPr>
              <a:t>https://www.r-project.org/</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Click Download R</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Choose the CRAN you want (the physical place from which to download the software)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Choose the operating system on which to download the program (Windows, Linux, </a:t>
            </a:r>
            <a:endParaRPr sz="3200">
              <a:solidFill>
                <a:schemeClr val="dk1"/>
              </a:solidFill>
              <a:latin typeface="Calibri"/>
              <a:ea typeface="Calibri"/>
              <a:cs typeface="Calibri"/>
              <a:sym typeface="Calibri"/>
            </a:endParaRPr>
          </a:p>
          <a:p>
            <a:pPr indent="0" lvl="0" marL="914400" marR="0" rtl="0" algn="l">
              <a:spcBef>
                <a:spcPts val="0"/>
              </a:spcBef>
              <a:spcAft>
                <a:spcPts val="0"/>
              </a:spcAft>
              <a:buNone/>
            </a:pPr>
            <a:r>
              <a:rPr lang="en-US" sz="3200">
                <a:solidFill>
                  <a:schemeClr val="dk1"/>
                </a:solidFill>
                <a:latin typeface="Calibri"/>
                <a:ea typeface="Calibri"/>
                <a:cs typeface="Calibri"/>
                <a:sym typeface="Calibri"/>
              </a:rPr>
              <a:t>MacO)</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Click install R for the first time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Start the download</a:t>
            </a:r>
            <a:endParaRPr sz="3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b="0" l="0" r="0" t="0"/>
          <a:stretch/>
        </p:blipFill>
        <p:spPr>
          <a:xfrm>
            <a:off x="762000" y="3464"/>
            <a:ext cx="17373600" cy="9693147"/>
          </a:xfrm>
          <a:prstGeom prst="rect">
            <a:avLst/>
          </a:prstGeom>
          <a:noFill/>
          <a:ln>
            <a:noFill/>
          </a:ln>
        </p:spPr>
      </p:pic>
      <p:sp>
        <p:nvSpPr>
          <p:cNvPr id="188" name="Google Shape;188;p8"/>
          <p:cNvSpPr/>
          <p:nvPr/>
        </p:nvSpPr>
        <p:spPr>
          <a:xfrm>
            <a:off x="9906000" y="2171700"/>
            <a:ext cx="1600200" cy="4572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nvSpPr>
        <p:spPr>
          <a:xfrm>
            <a:off x="1432560" y="1496219"/>
            <a:ext cx="618744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7686A"/>
                </a:solidFill>
                <a:latin typeface="Calibri"/>
                <a:ea typeface="Calibri"/>
                <a:cs typeface="Calibri"/>
                <a:sym typeface="Calibri"/>
              </a:rPr>
              <a:t>Unit 2: Software R</a:t>
            </a:r>
            <a:endParaRPr b="1" sz="4000">
              <a:solidFill>
                <a:srgbClr val="E7686A"/>
              </a:solidFill>
              <a:latin typeface="Calibri"/>
              <a:ea typeface="Calibri"/>
              <a:cs typeface="Calibri"/>
              <a:sym typeface="Calibri"/>
            </a:endParaRPr>
          </a:p>
        </p:txBody>
      </p:sp>
      <p:sp>
        <p:nvSpPr>
          <p:cNvPr id="194" name="Google Shape;194;p9"/>
          <p:cNvSpPr txBox="1"/>
          <p:nvPr/>
        </p:nvSpPr>
        <p:spPr>
          <a:xfrm>
            <a:off x="1447800" y="2552700"/>
            <a:ext cx="1004018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38791"/>
                </a:solidFill>
                <a:latin typeface="Calibri"/>
                <a:ea typeface="Calibri"/>
                <a:cs typeface="Calibri"/>
                <a:sym typeface="Calibri"/>
              </a:rPr>
              <a:t>Section 2: What R looks like</a:t>
            </a:r>
            <a:br>
              <a:rPr b="1" lang="en-US" sz="2800">
                <a:solidFill>
                  <a:srgbClr val="238791"/>
                </a:solidFill>
                <a:latin typeface="Calibri"/>
                <a:ea typeface="Calibri"/>
                <a:cs typeface="Calibri"/>
                <a:sym typeface="Calibri"/>
              </a:rPr>
            </a:br>
            <a:endParaRPr b="1" sz="2800">
              <a:solidFill>
                <a:srgbClr val="23879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b="0" l="0" r="0" t="0"/>
          <a:stretch/>
        </p:blipFill>
        <p:spPr>
          <a:xfrm>
            <a:off x="7239000" y="1496009"/>
            <a:ext cx="9871233" cy="74863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2022-05-03T15:33:59Z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