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0"/>
  </p:notesMasterIdLst>
  <p:sldIdLst>
    <p:sldId id="258" r:id="rId3"/>
    <p:sldId id="259" r:id="rId4"/>
    <p:sldId id="274"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2" r:id="rId21"/>
    <p:sldId id="293" r:id="rId22"/>
    <p:sldId id="294" r:id="rId23"/>
    <p:sldId id="295" r:id="rId24"/>
    <p:sldId id="296" r:id="rId25"/>
    <p:sldId id="275" r:id="rId26"/>
    <p:sldId id="273" r:id="rId27"/>
    <p:sldId id="297" r:id="rId28"/>
    <p:sldId id="262" r:id="rId2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686A"/>
    <a:srgbClr val="1E737C"/>
    <a:srgbClr val="FDBD40"/>
    <a:srgbClr val="238791"/>
    <a:srgbClr val="E867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p:scale>
          <a:sx n="60" d="100"/>
          <a:sy n="60" d="100"/>
        </p:scale>
        <p:origin x="374" y="-293"/>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B436CF77-FAF4-4962-A140-15F9A33D5685}" type="datetimeFigureOut">
              <a:rPr lang="it-IT" smtClean="0"/>
              <a:t>20/03/2023</a:t>
            </a:fld>
            <a:endParaRPr lang="it-IT"/>
          </a:p>
        </p:txBody>
      </p:sp>
      <p:sp>
        <p:nvSpPr>
          <p:cNvPr id="4" name="Segnaposto immagin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0DA1A808-102D-43A0-B199-F0EF4B0D2707}" type="slidenum">
              <a:rPr lang="it-IT" smtClean="0"/>
              <a:t>‹Nº›</a:t>
            </a:fld>
            <a:endParaRPr lang="it-IT"/>
          </a:p>
        </p:txBody>
      </p:sp>
    </p:spTree>
    <p:extLst>
      <p:ext uri="{BB962C8B-B14F-4D97-AF65-F5344CB8AC3E}">
        <p14:creationId xmlns:p14="http://schemas.microsoft.com/office/powerpoint/2010/main" val="64168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4800" b="1" spc="-114" dirty="0">
                <a:solidFill>
                  <a:srgbClr val="E7686A"/>
                </a:solidFill>
                <a:ea typeface="Microsoft Sans Serif" panose="020B0604020202020204" pitchFamily="34" charset="0"/>
                <a:cs typeface="Microsoft Sans Serif" panose="020B0604020202020204" pitchFamily="34" charset="0"/>
              </a:rPr>
              <a:t>Correspondence Analysis</a:t>
            </a:r>
          </a:p>
          <a:p>
            <a:pPr lvl="0" algn="ctr">
              <a:spcBef>
                <a:spcPts val="5"/>
              </a:spcBef>
              <a:tabLst>
                <a:tab pos="1205230" algn="l"/>
                <a:tab pos="1926589" algn="l"/>
                <a:tab pos="2915920" algn="l"/>
                <a:tab pos="3444875" algn="l"/>
                <a:tab pos="4383405" algn="l"/>
                <a:tab pos="6796405" algn="l"/>
              </a:tabLst>
              <a:defRPr/>
            </a:pPr>
            <a:r>
              <a:rPr lang="en-US" sz="3600" b="1" spc="-114" dirty="0">
                <a:solidFill>
                  <a:srgbClr val="E7686A"/>
                </a:solidFill>
                <a:ea typeface="Microsoft Sans Serif" panose="020B0604020202020204" pitchFamily="34" charset="0"/>
                <a:cs typeface="Microsoft Sans Serif" panose="020B0604020202020204" pitchFamily="34" charset="0"/>
              </a:rPr>
              <a:t>By [UNISALENTO]</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10E83A-ECCD-03DB-AE5C-686143880E33}"/>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88E302CA-D489-B2B3-6748-BA6D6E074972}"/>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3: The assumption in Correspondence Analysis
</a:t>
            </a:r>
            <a:endParaRPr lang="it-IT" dirty="0"/>
          </a:p>
        </p:txBody>
      </p:sp>
      <p:sp>
        <p:nvSpPr>
          <p:cNvPr id="5" name="CasellaDiTesto 4">
            <a:extLst>
              <a:ext uri="{FF2B5EF4-FFF2-40B4-BE49-F238E27FC236}">
                <a16:creationId xmlns:a16="http://schemas.microsoft.com/office/drawing/2014/main" id="{823F44A0-7CB3-D909-0AEF-98D41F6552A7}"/>
              </a:ext>
            </a:extLst>
          </p:cNvPr>
          <p:cNvSpPr txBox="1"/>
          <p:nvPr/>
        </p:nvSpPr>
        <p:spPr>
          <a:xfrm>
            <a:off x="914400" y="4397732"/>
            <a:ext cx="16459200" cy="2908873"/>
          </a:xfrm>
          <a:prstGeom prst="rect">
            <a:avLst/>
          </a:prstGeom>
          <a:noFill/>
        </p:spPr>
        <p:txBody>
          <a:bodyPr wrap="square" rtlCol="0">
            <a:spAutoFit/>
          </a:bodyPr>
          <a:lstStyle/>
          <a:p>
            <a:pPr algn="ctr">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The test starts of the null hypothesis that considers the two independent variables. The alternative hypothesis will be that the two variables have a certain degree of interdependence.
If the test results return a p-value &lt; 0.05, the null hypothesis can be rejected and consequently the two variables will be considered interdependent, and you can continue with the analysis. 
</a:t>
            </a:r>
            <a:endParaRPr lang="it-IT" dirty="0"/>
          </a:p>
        </p:txBody>
      </p:sp>
    </p:spTree>
    <p:extLst>
      <p:ext uri="{BB962C8B-B14F-4D97-AF65-F5344CB8AC3E}">
        <p14:creationId xmlns:p14="http://schemas.microsoft.com/office/powerpoint/2010/main" val="300979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00A4FC-962D-2AF6-83E8-505DF3C98459}"/>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Correspondence</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D5967D21-C93A-BA34-AE2B-2EE8765F75C9}"/>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Contingency Tables
</a:t>
            </a:r>
            <a:endParaRPr lang="it-IT" dirty="0"/>
          </a:p>
        </p:txBody>
      </p:sp>
      <p:sp>
        <p:nvSpPr>
          <p:cNvPr id="4" name="CasellaDiTesto 3">
            <a:extLst>
              <a:ext uri="{FF2B5EF4-FFF2-40B4-BE49-F238E27FC236}">
                <a16:creationId xmlns:a16="http://schemas.microsoft.com/office/drawing/2014/main" id="{7B237D22-8035-27FF-E557-A85DE3485A81}"/>
              </a:ext>
            </a:extLst>
          </p:cNvPr>
          <p:cNvSpPr txBox="1"/>
          <p:nvPr/>
        </p:nvSpPr>
        <p:spPr>
          <a:xfrm>
            <a:off x="1066800" y="4220170"/>
            <a:ext cx="16154400" cy="2062103"/>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Times New Roman" panose="02020603050405020304" pitchFamily="18" charset="0"/>
              </a:rPr>
              <a:t>The contingency tables contain the joint frequencies of the variable modes. Given two qualitative variables X and Y, the relevant contingency table will contain how many times a given mode of variable X occurs with a given mode of variable Y.
</a:t>
            </a:r>
            <a:endParaRPr lang="it-IT" dirty="0"/>
          </a:p>
        </p:txBody>
      </p:sp>
    </p:spTree>
    <p:extLst>
      <p:ext uri="{BB962C8B-B14F-4D97-AF65-F5344CB8AC3E}">
        <p14:creationId xmlns:p14="http://schemas.microsoft.com/office/powerpoint/2010/main" val="1528352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245D9C-459F-B54A-96A4-E94B3131DE61}"/>
              </a:ext>
            </a:extLst>
          </p:cNvPr>
          <p:cNvSpPr>
            <a:spLocks noGrp="1"/>
          </p:cNvSpPr>
          <p:nvPr>
            <p:ph type="title"/>
          </p:nvPr>
        </p:nvSpPr>
        <p:spPr>
          <a:xfrm>
            <a:off x="1254842"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Correspondence</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B627497D-3277-9841-F88C-18A8694BD568}"/>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Contingency Tables
</a:t>
            </a:r>
            <a:endParaRPr lang="it-IT" dirty="0"/>
          </a:p>
        </p:txBody>
      </p:sp>
      <p:pic>
        <p:nvPicPr>
          <p:cNvPr id="5" name="Segnaposto contenuto 3" descr="Immagine che contiene tavolo&#10;&#10;Descrizione generata automaticamente">
            <a:extLst>
              <a:ext uri="{FF2B5EF4-FFF2-40B4-BE49-F238E27FC236}">
                <a16:creationId xmlns:a16="http://schemas.microsoft.com/office/drawing/2014/main" id="{CC37A830-7B27-3923-3998-6019E91859F0}"/>
              </a:ext>
            </a:extLst>
          </p:cNvPr>
          <p:cNvPicPr>
            <a:picLocks noChangeAspect="1"/>
          </p:cNvPicPr>
          <p:nvPr/>
        </p:nvPicPr>
        <p:blipFill>
          <a:blip r:embed="rId2"/>
          <a:stretch>
            <a:fillRect/>
          </a:stretch>
        </p:blipFill>
        <p:spPr>
          <a:xfrm>
            <a:off x="1676400" y="3733006"/>
            <a:ext cx="4538437" cy="2820989"/>
          </a:xfrm>
          <a:prstGeom prst="rect">
            <a:avLst/>
          </a:prstGeom>
        </p:spPr>
      </p:pic>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F816A7B3-81BE-A2B9-1E58-592B55840A86}"/>
                  </a:ext>
                </a:extLst>
              </p:cNvPr>
              <p:cNvSpPr txBox="1"/>
              <p:nvPr/>
            </p:nvSpPr>
            <p:spPr>
              <a:xfrm>
                <a:off x="6629400" y="3619500"/>
                <a:ext cx="11353800" cy="4631781"/>
              </a:xfrm>
              <a:prstGeom prst="rect">
                <a:avLst/>
              </a:prstGeom>
              <a:noFill/>
            </p:spPr>
            <p:txBody>
              <a:bodyPr wrap="square" rtlCol="0">
                <a:spAutoFit/>
              </a:bodyPr>
              <a:lstStyle/>
              <a:p>
                <a:pPr>
                  <a:lnSpc>
                    <a:spcPct val="107000"/>
                  </a:lnSpc>
                  <a:spcAft>
                    <a:spcPts val="800"/>
                  </a:spcAft>
                </a:pPr>
                <a:r>
                  <a:rPr lang="it-IT" sz="2400" b="1" dirty="0">
                    <a:effectLst/>
                    <a:ea typeface="Calibri" panose="020F0502020204030204" pitchFamily="34" charset="0"/>
                    <a:cs typeface="Times New Roman" panose="02020603050405020304" pitchFamily="18" charset="0"/>
                  </a:rPr>
                  <a:t>X, Y are the qualitative </a:t>
                </a:r>
                <a:r>
                  <a:rPr lang="it-IT" sz="2400" b="1" dirty="0" err="1">
                    <a:effectLst/>
                    <a:ea typeface="Calibri" panose="020F0502020204030204" pitchFamily="34" charset="0"/>
                    <a:cs typeface="Times New Roman" panose="02020603050405020304" pitchFamily="18" charset="0"/>
                  </a:rPr>
                  <a:t>variables</a:t>
                </a:r>
                <a:r>
                  <a:rPr lang="it-IT" sz="2400" b="1" dirty="0">
                    <a:effectLst/>
                    <a:ea typeface="Calibri" panose="020F0502020204030204" pitchFamily="34" charset="0"/>
                    <a:cs typeface="Times New Roman" panose="02020603050405020304" pitchFamily="18" charset="0"/>
                  </a:rPr>
                  <a:t>. </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it-IT" sz="2400" b="1" dirty="0">
                    <a:effectLst/>
                    <a:ea typeface="Calibri" panose="020F0502020204030204" pitchFamily="34" charset="0"/>
                    <a:cs typeface="Times New Roman" panose="02020603050405020304" pitchFamily="18" charset="0"/>
                  </a:rPr>
                  <a:t>: </a:t>
                </a:r>
                <a:r>
                  <a:rPr lang="it-IT" sz="2400" b="1" dirty="0">
                    <a:ea typeface="Calibri" panose="020F0502020204030204" pitchFamily="34" charset="0"/>
                    <a:cs typeface="Times New Roman" panose="02020603050405020304" pitchFamily="18" charset="0"/>
                  </a:rPr>
                  <a:t>are the </a:t>
                </a:r>
                <a:r>
                  <a:rPr lang="it-IT" sz="2400" b="1" dirty="0" err="1">
                    <a:ea typeface="Calibri" panose="020F0502020204030204" pitchFamily="34" charset="0"/>
                    <a:cs typeface="Times New Roman" panose="02020603050405020304" pitchFamily="18" charset="0"/>
                  </a:rPr>
                  <a:t>modes</a:t>
                </a:r>
                <a:r>
                  <a:rPr lang="it-IT" sz="2400" b="1" dirty="0">
                    <a:ea typeface="Calibri" panose="020F0502020204030204" pitchFamily="34" charset="0"/>
                    <a:cs typeface="Times New Roman" panose="02020603050405020304" pitchFamily="18" charset="0"/>
                  </a:rPr>
                  <a:t> of the </a:t>
                </a:r>
                <a:r>
                  <a:rPr lang="it-IT" sz="2400" b="1" dirty="0" err="1">
                    <a:ea typeface="Calibri" panose="020F0502020204030204" pitchFamily="34" charset="0"/>
                    <a:cs typeface="Times New Roman" panose="02020603050405020304" pitchFamily="18" charset="0"/>
                  </a:rPr>
                  <a:t>variable</a:t>
                </a:r>
                <a:r>
                  <a:rPr lang="it-IT" sz="2400" b="1" dirty="0">
                    <a:effectLst/>
                    <a:ea typeface="Calibri" panose="020F0502020204030204" pitchFamily="34" charset="0"/>
                    <a:cs typeface="Times New Roman" panose="02020603050405020304" pitchFamily="18" charset="0"/>
                  </a:rPr>
                  <a:t> X</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it-IT" sz="2400" b="1" dirty="0">
                    <a:effectLst/>
                    <a:ea typeface="Calibri" panose="020F0502020204030204" pitchFamily="34" charset="0"/>
                    <a:cs typeface="Times New Roman" panose="02020603050405020304" pitchFamily="18" charset="0"/>
                  </a:rPr>
                  <a:t>: </a:t>
                </a:r>
                <a:r>
                  <a:rPr lang="it-IT" sz="2400" b="1" dirty="0">
                    <a:ea typeface="Calibri" panose="020F0502020204030204" pitchFamily="34" charset="0"/>
                    <a:cs typeface="Times New Roman" panose="02020603050405020304" pitchFamily="18" charset="0"/>
                  </a:rPr>
                  <a:t>are the </a:t>
                </a:r>
                <a:r>
                  <a:rPr lang="it-IT" sz="2400" b="1" dirty="0" err="1">
                    <a:ea typeface="Calibri" panose="020F0502020204030204" pitchFamily="34" charset="0"/>
                    <a:cs typeface="Times New Roman" panose="02020603050405020304" pitchFamily="18" charset="0"/>
                  </a:rPr>
                  <a:t>modes</a:t>
                </a:r>
                <a:r>
                  <a:rPr lang="it-IT" sz="2400" b="1" dirty="0">
                    <a:ea typeface="Calibri" panose="020F0502020204030204" pitchFamily="34" charset="0"/>
                    <a:cs typeface="Times New Roman" panose="02020603050405020304" pitchFamily="18" charset="0"/>
                  </a:rPr>
                  <a:t> of the </a:t>
                </a:r>
                <a:r>
                  <a:rPr lang="it-IT" sz="2400" b="1" dirty="0" err="1">
                    <a:ea typeface="Calibri" panose="020F0502020204030204" pitchFamily="34" charset="0"/>
                    <a:cs typeface="Times New Roman" panose="02020603050405020304" pitchFamily="18" charset="0"/>
                  </a:rPr>
                  <a:t>variable</a:t>
                </a:r>
                <a:r>
                  <a:rPr lang="it-IT" sz="2400" b="1" dirty="0">
                    <a:effectLst/>
                    <a:ea typeface="Calibri" panose="020F0502020204030204" pitchFamily="34" charset="0"/>
                    <a:cs typeface="Times New Roman" panose="02020603050405020304" pitchFamily="18" charset="0"/>
                  </a:rPr>
                  <a:t> Y </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𝒊</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𝒋</m:t>
                        </m:r>
                      </m:sub>
                    </m:sSub>
                    <m:r>
                      <a:rPr lang="it-IT" sz="2400" b="1" i="0"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it-IT" sz="2400" b="1" dirty="0">
                    <a:effectLst/>
                    <a:ea typeface="Calibri" panose="020F0502020204030204" pitchFamily="34" charset="0"/>
                    <a:cs typeface="Times New Roman" panose="02020603050405020304" pitchFamily="18" charset="0"/>
                  </a:rPr>
                  <a:t> are the </a:t>
                </a:r>
                <a:r>
                  <a:rPr lang="it-IT" sz="2400" b="1" dirty="0" err="1">
                    <a:effectLst/>
                    <a:ea typeface="Calibri" panose="020F0502020204030204" pitchFamily="34" charset="0"/>
                    <a:cs typeface="Times New Roman" panose="02020603050405020304" pitchFamily="18" charset="0"/>
                  </a:rPr>
                  <a:t>absolute</a:t>
                </a:r>
                <a:r>
                  <a:rPr lang="it-IT" sz="2400" b="1" dirty="0">
                    <a:effectLst/>
                    <a:ea typeface="Calibri" panose="020F0502020204030204" pitchFamily="34" charset="0"/>
                    <a:cs typeface="Times New Roman" panose="02020603050405020304" pitchFamily="18" charset="0"/>
                  </a:rPr>
                  <a:t> joint frequencies, </a:t>
                </a:r>
                <a:r>
                  <a:rPr lang="it-IT" sz="2400" b="1" dirty="0" err="1">
                    <a:effectLst/>
                    <a:ea typeface="Calibri" panose="020F0502020204030204" pitchFamily="34" charset="0"/>
                    <a:cs typeface="Times New Roman" panose="02020603050405020304" pitchFamily="18" charset="0"/>
                  </a:rPr>
                  <a:t>i.e</a:t>
                </a:r>
                <a:r>
                  <a:rPr lang="it-IT" sz="2400" b="1" dirty="0">
                    <a:effectLst/>
                    <a:ea typeface="Calibri" panose="020F0502020204030204" pitchFamily="34" charset="0"/>
                    <a:cs typeface="Times New Roman" panose="02020603050405020304" pitchFamily="18" charset="0"/>
                  </a:rPr>
                  <a:t> the frequencies of the </a:t>
                </a:r>
                <a:r>
                  <a:rPr lang="it-IT" sz="2400" b="1" dirty="0" err="1">
                    <a:effectLst/>
                    <a:ea typeface="Calibri" panose="020F0502020204030204" pitchFamily="34" charset="0"/>
                    <a:cs typeface="Times New Roman" panose="02020603050405020304" pitchFamily="18" charset="0"/>
                  </a:rPr>
                  <a:t>pairs</a:t>
                </a:r>
                <a:r>
                  <a:rPr lang="it-IT" sz="2400" b="1" dirty="0">
                    <a:effectLst/>
                    <a:ea typeface="Calibri" panose="020F0502020204030204" pitchFamily="34" charset="0"/>
                    <a:cs typeface="Times New Roman" panose="02020603050405020304" pitchFamily="18" charset="0"/>
                  </a:rPr>
                  <a:t>, </a:t>
                </a:r>
                <a:r>
                  <a:rPr lang="it-IT" sz="2400" b="1" dirty="0" err="1">
                    <a:effectLst/>
                    <a:ea typeface="Calibri" panose="020F0502020204030204" pitchFamily="34" charset="0"/>
                    <a:cs typeface="Times New Roman" panose="02020603050405020304" pitchFamily="18" charset="0"/>
                  </a:rPr>
                  <a:t>example</a:t>
                </a:r>
                <a:r>
                  <a:rPr lang="it-IT" sz="24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r>
                          <a:rPr lang="it-IT" sz="2400" b="1" i="1" smtClean="0">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latin typeface="Cambria Math" panose="02040503050406030204" pitchFamily="18" charset="0"/>
                            <a:ea typeface="Calibri" panose="020F0502020204030204" pitchFamily="34" charset="0"/>
                            <a:cs typeface="Times New Roman" panose="02020603050405020304" pitchFamily="18" charset="0"/>
                          </a:rPr>
                          <m:t>𝑿</m:t>
                        </m:r>
                        <m:r>
                          <a:rPr lang="it-IT" sz="2400" b="1" i="1" smtClean="0">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latin typeface="Cambria Math" panose="02040503050406030204" pitchFamily="18" charset="0"/>
                        <a:ea typeface="Calibri" panose="020F0502020204030204" pitchFamily="34" charset="0"/>
                        <a:cs typeface="Times New Roman" panose="02020603050405020304" pitchFamily="18" charset="0"/>
                      </a:rPr>
                      <m:t>𝒀</m:t>
                    </m:r>
                    <m:r>
                      <a:rPr lang="it-IT" sz="2400" b="1" i="1" smtClean="0">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latin typeface="Cambria Math" panose="02040503050406030204" pitchFamily="18" charset="0"/>
                            <a:ea typeface="Calibri" panose="020F0502020204030204" pitchFamily="34" charset="0"/>
                            <a:cs typeface="Times New Roman" panose="02020603050405020304" pitchFamily="18" charset="0"/>
                          </a:rPr>
                          <m:t>𝟏</m:t>
                        </m:r>
                      </m:sub>
                    </m:sSub>
                  </m:oMath>
                </a14:m>
                <a:r>
                  <a:rPr lang="it-IT" sz="2400" b="1" dirty="0">
                    <a:effectLst/>
                    <a:ea typeface="Calibri" panose="020F0502020204030204" pitchFamily="34" charset="0"/>
                    <a:cs typeface="Times New Roman" panose="02020603050405020304" pitchFamily="18" charset="0"/>
                  </a:rPr>
                  <a:t> </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𝒊</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sub>
                    </m:sSub>
                  </m:oMath>
                </a14:m>
                <a:r>
                  <a:rPr lang="it-IT" sz="2400" b="1" dirty="0">
                    <a:effectLst/>
                    <a:ea typeface="Calibri" panose="020F0502020204030204" pitchFamily="34" charset="0"/>
                    <a:cs typeface="Times New Roman" panose="02020603050405020304" pitchFamily="18" charset="0"/>
                  </a:rPr>
                  <a:t>: </a:t>
                </a:r>
                <a:r>
                  <a:rPr lang="it-IT" sz="2400" b="1" dirty="0">
                    <a:ea typeface="Calibri" panose="020F0502020204030204" pitchFamily="34" charset="0"/>
                    <a:cs typeface="Times New Roman" panose="02020603050405020304" pitchFamily="18" charset="0"/>
                  </a:rPr>
                  <a:t>are the </a:t>
                </a:r>
                <a:r>
                  <a:rPr lang="it-IT" sz="2400" b="1" dirty="0" err="1">
                    <a:ea typeface="Calibri" panose="020F0502020204030204" pitchFamily="34" charset="0"/>
                    <a:cs typeface="Times New Roman" panose="02020603050405020304" pitchFamily="18" charset="0"/>
                  </a:rPr>
                  <a:t>marginals</a:t>
                </a:r>
                <a:r>
                  <a:rPr lang="it-IT" sz="2400" b="1" dirty="0">
                    <a:ea typeface="Calibri" panose="020F0502020204030204" pitchFamily="34" charset="0"/>
                    <a:cs typeface="Times New Roman" panose="02020603050405020304" pitchFamily="18" charset="0"/>
                  </a:rPr>
                  <a:t> of </a:t>
                </a:r>
                <a:r>
                  <a:rPr lang="it-IT" sz="2400" b="1" dirty="0" err="1">
                    <a:ea typeface="Calibri" panose="020F0502020204030204" pitchFamily="34" charset="0"/>
                    <a:cs typeface="Times New Roman" panose="02020603050405020304" pitchFamily="18" charset="0"/>
                  </a:rPr>
                  <a:t>row</a:t>
                </a:r>
                <a:r>
                  <a:rPr lang="it-IT" sz="2400" b="1" dirty="0">
                    <a:effectLst/>
                    <a:ea typeface="Calibri" panose="020F0502020204030204" pitchFamily="34" charset="0"/>
                    <a:cs typeface="Times New Roman" panose="02020603050405020304" pitchFamily="18" charset="0"/>
                  </a:rPr>
                  <a:t> ; </a:t>
                </a: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𝒋</m:t>
                        </m:r>
                      </m:sub>
                    </m:sSub>
                  </m:oMath>
                </a14:m>
                <a:r>
                  <a:rPr lang="it-IT" sz="2400" b="1" dirty="0">
                    <a:effectLst/>
                    <a:ea typeface="Calibri" panose="020F0502020204030204" pitchFamily="34" charset="0"/>
                    <a:cs typeface="Times New Roman" panose="02020603050405020304" pitchFamily="18" charset="0"/>
                  </a:rPr>
                  <a:t>: </a:t>
                </a:r>
                <a:r>
                  <a:rPr lang="it-IT" sz="2400" b="1" dirty="0">
                    <a:ea typeface="Calibri" panose="020F0502020204030204" pitchFamily="34" charset="0"/>
                    <a:cs typeface="Times New Roman" panose="02020603050405020304" pitchFamily="18" charset="0"/>
                  </a:rPr>
                  <a:t>are </a:t>
                </a:r>
                <a:r>
                  <a:rPr lang="it-IT" sz="2400" b="1" dirty="0" err="1">
                    <a:ea typeface="Calibri" panose="020F0502020204030204" pitchFamily="34" charset="0"/>
                    <a:cs typeface="Times New Roman" panose="02020603050405020304" pitchFamily="18" charset="0"/>
                  </a:rPr>
                  <a:t>marginals</a:t>
                </a:r>
                <a:r>
                  <a:rPr lang="it-IT" sz="2400" b="1" dirty="0">
                    <a:ea typeface="Calibri" panose="020F0502020204030204" pitchFamily="34" charset="0"/>
                    <a:cs typeface="Times New Roman" panose="02020603050405020304" pitchFamily="18" charset="0"/>
                  </a:rPr>
                  <a:t> of </a:t>
                </a:r>
                <a:r>
                  <a:rPr lang="it-IT" sz="2400" b="1" dirty="0" err="1">
                    <a:effectLst/>
                    <a:ea typeface="Calibri" panose="020F0502020204030204" pitchFamily="34" charset="0"/>
                    <a:cs typeface="Times New Roman" panose="02020603050405020304" pitchFamily="18" charset="0"/>
                  </a:rPr>
                  <a:t>column</a:t>
                </a:r>
                <a:r>
                  <a:rPr lang="it-IT" sz="2400" b="1" dirty="0">
                    <a:effectLst/>
                    <a:ea typeface="Calibri" panose="020F0502020204030204" pitchFamily="34" charset="0"/>
                    <a:cs typeface="Times New Roman" panose="02020603050405020304" pitchFamily="18" charset="0"/>
                  </a:rPr>
                  <a:t>. </a:t>
                </a:r>
                <a:r>
                  <a:rPr lang="it-IT" sz="2400" b="1" dirty="0" err="1">
                    <a:effectLst/>
                    <a:ea typeface="Calibri" panose="020F0502020204030204" pitchFamily="34" charset="0"/>
                    <a:cs typeface="Times New Roman" panose="02020603050405020304" pitchFamily="18" charset="0"/>
                  </a:rPr>
                  <a:t>There</a:t>
                </a:r>
                <a:r>
                  <a:rPr lang="it-IT" sz="2400" b="1" dirty="0">
                    <a:effectLst/>
                    <a:ea typeface="Calibri" panose="020F0502020204030204" pitchFamily="34" charset="0"/>
                    <a:cs typeface="Times New Roman" panose="02020603050405020304" pitchFamily="18" charset="0"/>
                  </a:rPr>
                  <a:t> are the sum for the </a:t>
                </a:r>
                <a:r>
                  <a:rPr lang="it-IT" sz="2400" b="1" dirty="0" err="1">
                    <a:effectLst/>
                    <a:ea typeface="Calibri" panose="020F0502020204030204" pitchFamily="34" charset="0"/>
                    <a:cs typeface="Times New Roman" panose="02020603050405020304" pitchFamily="18" charset="0"/>
                  </a:rPr>
                  <a:t>fixed</a:t>
                </a:r>
                <a:r>
                  <a:rPr lang="it-IT" sz="2400" b="1" dirty="0">
                    <a:effectLst/>
                    <a:ea typeface="Calibri" panose="020F0502020204030204" pitchFamily="34" charset="0"/>
                    <a:cs typeface="Times New Roman" panose="02020603050405020304" pitchFamily="18" charset="0"/>
                  </a:rPr>
                  <a:t> </a:t>
                </a:r>
                <a:r>
                  <a:rPr lang="it-IT" sz="2400" b="1" dirty="0" err="1">
                    <a:effectLst/>
                    <a:ea typeface="Calibri" panose="020F0502020204030204" pitchFamily="34" charset="0"/>
                    <a:cs typeface="Times New Roman" panose="02020603050405020304" pitchFamily="18" charset="0"/>
                  </a:rPr>
                  <a:t>row</a:t>
                </a:r>
                <a:r>
                  <a:rPr lang="it-IT" sz="2400" b="1" dirty="0">
                    <a:effectLst/>
                    <a:ea typeface="Calibri" panose="020F0502020204030204" pitchFamily="34" charset="0"/>
                    <a:cs typeface="Times New Roman" panose="02020603050405020304" pitchFamily="18" charset="0"/>
                  </a:rPr>
                  <a:t> (or </a:t>
                </a:r>
                <a:r>
                  <a:rPr lang="it-IT" sz="2400" b="1" dirty="0" err="1">
                    <a:effectLst/>
                    <a:ea typeface="Calibri" panose="020F0502020204030204" pitchFamily="34" charset="0"/>
                    <a:cs typeface="Times New Roman" panose="02020603050405020304" pitchFamily="18" charset="0"/>
                  </a:rPr>
                  <a:t>column</a:t>
                </a:r>
                <a:r>
                  <a:rPr lang="it-IT" sz="2400" b="1" dirty="0">
                    <a:effectLst/>
                    <a:ea typeface="Calibri" panose="020F0502020204030204" pitchFamily="34" charset="0"/>
                    <a:cs typeface="Times New Roman" panose="02020603050405020304" pitchFamily="18" charset="0"/>
                  </a:rPr>
                  <a:t>) of the joint frequencies on the </a:t>
                </a:r>
                <a:r>
                  <a:rPr lang="it-IT" sz="2400" b="1" dirty="0" err="1">
                    <a:effectLst/>
                    <a:ea typeface="Calibri" panose="020F0502020204030204" pitchFamily="34" charset="0"/>
                    <a:cs typeface="Times New Roman" panose="02020603050405020304" pitchFamily="18" charset="0"/>
                  </a:rPr>
                  <a:t>modes</a:t>
                </a:r>
                <a:r>
                  <a:rPr lang="it-IT" sz="2400" b="1" dirty="0">
                    <a:effectLst/>
                    <a:ea typeface="Calibri" panose="020F0502020204030204" pitchFamily="34" charset="0"/>
                    <a:cs typeface="Times New Roman" panose="02020603050405020304" pitchFamily="18" charset="0"/>
                  </a:rPr>
                  <a:t> of Y (for </a:t>
                </a:r>
                <a:r>
                  <a:rPr lang="it-IT" sz="2400" b="1" dirty="0" err="1">
                    <a:effectLst/>
                    <a:ea typeface="Calibri" panose="020F0502020204030204" pitchFamily="34" charset="0"/>
                    <a:cs typeface="Times New Roman" panose="02020603050405020304" pitchFamily="18" charset="0"/>
                  </a:rPr>
                  <a:t>columns</a:t>
                </a:r>
                <a:r>
                  <a:rPr lang="it-IT" sz="2400" b="1" dirty="0">
                    <a:effectLst/>
                    <a:ea typeface="Calibri" panose="020F0502020204030204" pitchFamily="34" charset="0"/>
                    <a:cs typeface="Times New Roman" panose="02020603050405020304" pitchFamily="18" charset="0"/>
                  </a:rPr>
                  <a:t> on the </a:t>
                </a:r>
                <a:r>
                  <a:rPr lang="it-IT" sz="2400" b="1" dirty="0" err="1">
                    <a:effectLst/>
                    <a:ea typeface="Calibri" panose="020F0502020204030204" pitchFamily="34" charset="0"/>
                    <a:cs typeface="Times New Roman" panose="02020603050405020304" pitchFamily="18" charset="0"/>
                  </a:rPr>
                  <a:t>modes</a:t>
                </a:r>
                <a:r>
                  <a:rPr lang="it-IT" sz="2400" b="1" dirty="0">
                    <a:effectLst/>
                    <a:ea typeface="Calibri" panose="020F0502020204030204" pitchFamily="34" charset="0"/>
                    <a:cs typeface="Times New Roman" panose="02020603050405020304" pitchFamily="18" charset="0"/>
                  </a:rPr>
                  <a:t> of X).</a:t>
                </a:r>
              </a:p>
              <a:p>
                <a:pPr>
                  <a:lnSpc>
                    <a:spcPct val="107000"/>
                  </a:lnSpc>
                  <a:spcAft>
                    <a:spcPts val="800"/>
                  </a:spcAft>
                </a:pPr>
                <a:r>
                  <a:rPr lang="it-IT" sz="2400" b="1" dirty="0">
                    <a:effectLst/>
                    <a:ea typeface="Calibri" panose="020F0502020204030204" pitchFamily="34" charset="0"/>
                    <a:cs typeface="Times New Roman" panose="02020603050405020304" pitchFamily="18" charset="0"/>
                  </a:rPr>
                  <a:t>n = </a:t>
                </a:r>
                <a:r>
                  <a:rPr lang="it-IT" sz="2400" b="1" dirty="0" err="1">
                    <a:effectLst/>
                    <a:ea typeface="Calibri" panose="020F0502020204030204" pitchFamily="34" charset="0"/>
                    <a:cs typeface="Times New Roman" panose="02020603050405020304" pitchFamily="18" charset="0"/>
                  </a:rPr>
                  <a:t>is</a:t>
                </a:r>
                <a:r>
                  <a:rPr lang="it-IT" sz="2400" b="1" dirty="0">
                    <a:effectLst/>
                    <a:ea typeface="Calibri" panose="020F0502020204030204" pitchFamily="34" charset="0"/>
                    <a:cs typeface="Times New Roman" panose="02020603050405020304" pitchFamily="18" charset="0"/>
                  </a:rPr>
                  <a:t> the sample </a:t>
                </a:r>
                <a:r>
                  <a:rPr lang="it-IT" sz="2400" b="1" dirty="0" err="1">
                    <a:effectLst/>
                    <a:ea typeface="Calibri" panose="020F0502020204030204" pitchFamily="34" charset="0"/>
                    <a:cs typeface="Times New Roman" panose="02020603050405020304" pitchFamily="18" charset="0"/>
                  </a:rPr>
                  <a:t>number</a:t>
                </a:r>
                <a:r>
                  <a:rPr lang="it-IT" sz="2400" b="1" dirty="0">
                    <a:effectLst/>
                    <a:ea typeface="Calibri" panose="020F0502020204030204" pitchFamily="34" charset="0"/>
                    <a:cs typeface="Times New Roman" panose="02020603050405020304" pitchFamily="18" charset="0"/>
                  </a:rPr>
                  <a:t>, </a:t>
                </a:r>
                <a:r>
                  <a:rPr lang="it-IT" sz="2400" b="1" dirty="0" err="1">
                    <a:effectLst/>
                    <a:ea typeface="Calibri" panose="020F0502020204030204" pitchFamily="34" charset="0"/>
                    <a:cs typeface="Times New Roman" panose="02020603050405020304" pitchFamily="18" charset="0"/>
                  </a:rPr>
                  <a:t>which</a:t>
                </a:r>
                <a:r>
                  <a:rPr lang="it-IT" sz="2400" b="1" dirty="0">
                    <a:effectLst/>
                    <a:ea typeface="Calibri" panose="020F0502020204030204" pitchFamily="34" charset="0"/>
                    <a:cs typeface="Times New Roman" panose="02020603050405020304" pitchFamily="18" charset="0"/>
                  </a:rPr>
                  <a:t> can be </a:t>
                </a:r>
                <a:r>
                  <a:rPr lang="it-IT" sz="2400" b="1" dirty="0" err="1">
                    <a:effectLst/>
                    <a:ea typeface="Calibri" panose="020F0502020204030204" pitchFamily="34" charset="0"/>
                    <a:cs typeface="Times New Roman" panose="02020603050405020304" pitchFamily="18" charset="0"/>
                  </a:rPr>
                  <a:t>obtained</a:t>
                </a:r>
                <a:r>
                  <a:rPr lang="it-IT" sz="2400" b="1" dirty="0">
                    <a:effectLst/>
                    <a:ea typeface="Calibri" panose="020F0502020204030204" pitchFamily="34" charset="0"/>
                    <a:cs typeface="Times New Roman" panose="02020603050405020304" pitchFamily="18" charset="0"/>
                  </a:rPr>
                  <a:t> in </a:t>
                </a:r>
                <a:r>
                  <a:rPr lang="it-IT" sz="2400" b="1" dirty="0" err="1">
                    <a:effectLst/>
                    <a:ea typeface="Calibri" panose="020F0502020204030204" pitchFamily="34" charset="0"/>
                    <a:cs typeface="Times New Roman" panose="02020603050405020304" pitchFamily="18" charset="0"/>
                  </a:rPr>
                  <a:t>various</a:t>
                </a:r>
                <a:r>
                  <a:rPr lang="it-IT" sz="2400" b="1" dirty="0">
                    <a:effectLst/>
                    <a:ea typeface="Calibri" panose="020F0502020204030204" pitchFamily="34" charset="0"/>
                    <a:cs typeface="Times New Roman" panose="02020603050405020304" pitchFamily="18" charset="0"/>
                  </a:rPr>
                  <a:t> ways: by </a:t>
                </a:r>
                <a:r>
                  <a:rPr lang="it-IT" sz="2400" b="1" dirty="0" err="1">
                    <a:effectLst/>
                    <a:ea typeface="Calibri" panose="020F0502020204030204" pitchFamily="34" charset="0"/>
                    <a:cs typeface="Times New Roman" panose="02020603050405020304" pitchFamily="18" charset="0"/>
                  </a:rPr>
                  <a:t>adding</a:t>
                </a:r>
                <a:r>
                  <a:rPr lang="it-IT" sz="2400" b="1" dirty="0">
                    <a:effectLst/>
                    <a:ea typeface="Calibri" panose="020F0502020204030204" pitchFamily="34" charset="0"/>
                    <a:cs typeface="Times New Roman" panose="02020603050405020304" pitchFamily="18" charset="0"/>
                  </a:rPr>
                  <a:t> the </a:t>
                </a:r>
                <a:r>
                  <a:rPr lang="it-IT" sz="2400" b="1" dirty="0" err="1">
                    <a:effectLst/>
                    <a:ea typeface="Calibri" panose="020F0502020204030204" pitchFamily="34" charset="0"/>
                    <a:cs typeface="Times New Roman" panose="02020603050405020304" pitchFamily="18" charset="0"/>
                  </a:rPr>
                  <a:t>marginals</a:t>
                </a:r>
                <a:r>
                  <a:rPr lang="it-IT" sz="2400" b="1" dirty="0">
                    <a:effectLst/>
                    <a:ea typeface="Calibri" panose="020F0502020204030204" pitchFamily="34" charset="0"/>
                    <a:cs typeface="Times New Roman" panose="02020603050405020304" pitchFamily="18" charset="0"/>
                  </a:rPr>
                  <a:t> of </a:t>
                </a:r>
                <a:r>
                  <a:rPr lang="it-IT" sz="2400" b="1" dirty="0" err="1">
                    <a:effectLst/>
                    <a:ea typeface="Calibri" panose="020F0502020204030204" pitchFamily="34" charset="0"/>
                    <a:cs typeface="Times New Roman" panose="02020603050405020304" pitchFamily="18" charset="0"/>
                  </a:rPr>
                  <a:t>row</a:t>
                </a:r>
                <a:r>
                  <a:rPr lang="it-IT" sz="2400" b="1" dirty="0">
                    <a:effectLst/>
                    <a:ea typeface="Calibri" panose="020F0502020204030204" pitchFamily="34" charset="0"/>
                    <a:cs typeface="Times New Roman" panose="02020603050405020304" pitchFamily="18" charset="0"/>
                  </a:rPr>
                  <a:t> or </a:t>
                </a:r>
                <a:r>
                  <a:rPr lang="it-IT" sz="2400" b="1" dirty="0" err="1">
                    <a:effectLst/>
                    <a:ea typeface="Calibri" panose="020F0502020204030204" pitchFamily="34" charset="0"/>
                    <a:cs typeface="Times New Roman" panose="02020603050405020304" pitchFamily="18" charset="0"/>
                  </a:rPr>
                  <a:t>column</a:t>
                </a:r>
                <a:r>
                  <a:rPr lang="it-IT" sz="2400" b="1" dirty="0">
                    <a:effectLst/>
                    <a:ea typeface="Calibri" panose="020F0502020204030204" pitchFamily="34" charset="0"/>
                    <a:cs typeface="Times New Roman" panose="02020603050405020304" pitchFamily="18" charset="0"/>
                  </a:rPr>
                  <a:t>; or by </a:t>
                </a:r>
                <a:r>
                  <a:rPr lang="it-IT" sz="2400" b="1" dirty="0" err="1">
                    <a:effectLst/>
                    <a:ea typeface="Calibri" panose="020F0502020204030204" pitchFamily="34" charset="0"/>
                    <a:cs typeface="Times New Roman" panose="02020603050405020304" pitchFamily="18" charset="0"/>
                  </a:rPr>
                  <a:t>adding</a:t>
                </a:r>
                <a:r>
                  <a:rPr lang="it-IT" sz="2400" b="1" dirty="0">
                    <a:effectLst/>
                    <a:ea typeface="Calibri" panose="020F0502020204030204" pitchFamily="34" charset="0"/>
                    <a:cs typeface="Times New Roman" panose="02020603050405020304" pitchFamily="18" charset="0"/>
                  </a:rPr>
                  <a:t> the </a:t>
                </a:r>
                <a:r>
                  <a:rPr lang="it-IT" sz="2400" b="1" dirty="0" err="1">
                    <a:effectLst/>
                    <a:ea typeface="Calibri" panose="020F0502020204030204" pitchFamily="34" charset="0"/>
                    <a:cs typeface="Times New Roman" panose="02020603050405020304" pitchFamily="18" charset="0"/>
                  </a:rPr>
                  <a:t>absolute</a:t>
                </a:r>
                <a:r>
                  <a:rPr lang="it-IT" sz="2400" b="1" dirty="0">
                    <a:effectLst/>
                    <a:ea typeface="Calibri" panose="020F0502020204030204" pitchFamily="34" charset="0"/>
                    <a:cs typeface="Times New Roman" panose="02020603050405020304" pitchFamily="18" charset="0"/>
                  </a:rPr>
                  <a:t> joint frequencies. </a:t>
                </a:r>
                <a:endParaRPr lang="it-IT" dirty="0"/>
              </a:p>
            </p:txBody>
          </p:sp>
        </mc:Choice>
        <mc:Fallback xmlns="">
          <p:sp>
            <p:nvSpPr>
              <p:cNvPr id="6" name="CasellaDiTesto 5">
                <a:extLst>
                  <a:ext uri="{FF2B5EF4-FFF2-40B4-BE49-F238E27FC236}">
                    <a16:creationId xmlns:a16="http://schemas.microsoft.com/office/drawing/2014/main" id="{F816A7B3-81BE-A2B9-1E58-592B55840A86}"/>
                  </a:ext>
                </a:extLst>
              </p:cNvPr>
              <p:cNvSpPr txBox="1">
                <a:spLocks noRot="1" noChangeAspect="1" noMove="1" noResize="1" noEditPoints="1" noAdjustHandles="1" noChangeArrowheads="1" noChangeShapeType="1" noTextEdit="1"/>
              </p:cNvSpPr>
              <p:nvPr/>
            </p:nvSpPr>
            <p:spPr>
              <a:xfrm>
                <a:off x="6629400" y="3619500"/>
                <a:ext cx="11353800" cy="4631781"/>
              </a:xfrm>
              <a:prstGeom prst="rect">
                <a:avLst/>
              </a:prstGeom>
              <a:blipFill>
                <a:blip r:embed="rId3"/>
                <a:stretch>
                  <a:fillRect l="-859" t="-921" b="-1974"/>
                </a:stretch>
              </a:blipFill>
            </p:spPr>
            <p:txBody>
              <a:bodyPr/>
              <a:lstStyle/>
              <a:p>
                <a:r>
                  <a:rPr lang="it-IT">
                    <a:noFill/>
                  </a:rPr>
                  <a:t> </a:t>
                </a:r>
              </a:p>
            </p:txBody>
          </p:sp>
        </mc:Fallback>
      </mc:AlternateContent>
    </p:spTree>
    <p:extLst>
      <p:ext uri="{BB962C8B-B14F-4D97-AF65-F5344CB8AC3E}">
        <p14:creationId xmlns:p14="http://schemas.microsoft.com/office/powerpoint/2010/main" val="2275549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CF4AF-3012-EF48-1DE9-E83BC9B15CC6}"/>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Correspondence</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8683EE10-A17D-00A6-1647-4EFFE4E6184F}"/>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Contingency Tables
</a:t>
            </a:r>
            <a:endParaRPr lang="it-IT" dirty="0"/>
          </a:p>
        </p:txBody>
      </p:sp>
      <p:sp>
        <p:nvSpPr>
          <p:cNvPr id="4" name="CasellaDiTesto 3">
            <a:extLst>
              <a:ext uri="{FF2B5EF4-FFF2-40B4-BE49-F238E27FC236}">
                <a16:creationId xmlns:a16="http://schemas.microsoft.com/office/drawing/2014/main" id="{4F87D080-6520-6B31-75CF-2644705CC810}"/>
              </a:ext>
            </a:extLst>
          </p:cNvPr>
          <p:cNvSpPr txBox="1"/>
          <p:nvPr/>
        </p:nvSpPr>
        <p:spPr>
          <a:xfrm>
            <a:off x="933450" y="4212219"/>
            <a:ext cx="16421100" cy="4167936"/>
          </a:xfrm>
          <a:prstGeom prst="rect">
            <a:avLst/>
          </a:prstGeom>
          <a:noFill/>
        </p:spPr>
        <p:txBody>
          <a:bodyPr wrap="square" rtlCol="0">
            <a:spAutoFit/>
          </a:bodyPr>
          <a:lstStyle/>
          <a:p>
            <a:pPr algn="ctr">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The Correspondence Analysis allows to represent the phenomenon both in the space of the rows and in the space of the columns.
To do this, the row and column profile matrices must be constructed:
- dividing the absolute frequencies by the corresponding marginal rows (or column);
- dividing the relative frequencies (i.e. the absolute frequencies divided by the total number of the sample) by the respective row (or column) margins.
</a:t>
            </a:r>
            <a:endParaRPr lang="it-IT" dirty="0"/>
          </a:p>
        </p:txBody>
      </p:sp>
    </p:spTree>
    <p:extLst>
      <p:ext uri="{BB962C8B-B14F-4D97-AF65-F5344CB8AC3E}">
        <p14:creationId xmlns:p14="http://schemas.microsoft.com/office/powerpoint/2010/main" val="120974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C6B561-5CF7-A2D0-BD7D-FF38B7E4921E}"/>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Correspondence</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F6C682E8-CC72-AC5C-25C4-A88539BCDBE8}"/>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Contingency Tables
</a:t>
            </a:r>
            <a:endParaRPr lang="it-IT" dirty="0"/>
          </a:p>
        </p:txBody>
      </p:sp>
      <p:sp>
        <p:nvSpPr>
          <p:cNvPr id="6" name="CasellaDiTesto 5">
            <a:extLst>
              <a:ext uri="{FF2B5EF4-FFF2-40B4-BE49-F238E27FC236}">
                <a16:creationId xmlns:a16="http://schemas.microsoft.com/office/drawing/2014/main" id="{FBD3BA3A-E69E-81D1-A266-82768F568D47}"/>
              </a:ext>
            </a:extLst>
          </p:cNvPr>
          <p:cNvSpPr txBox="1"/>
          <p:nvPr/>
        </p:nvSpPr>
        <p:spPr>
          <a:xfrm>
            <a:off x="1012723" y="3787005"/>
            <a:ext cx="8610600" cy="3016210"/>
          </a:xfrm>
          <a:prstGeom prst="rect">
            <a:avLst/>
          </a:prstGeom>
          <a:noFill/>
        </p:spPr>
        <p:txBody>
          <a:bodyPr wrap="square" rtlCol="0">
            <a:spAutoFit/>
          </a:bodyPr>
          <a:lstStyle/>
          <a:p>
            <a:r>
              <a:rPr lang="it-IT" sz="3200" b="1" dirty="0" err="1"/>
              <a:t>Row</a:t>
            </a:r>
            <a:r>
              <a:rPr lang="it-IT" sz="3200" b="1" dirty="0"/>
              <a:t> </a:t>
            </a:r>
            <a:r>
              <a:rPr lang="it-IT" sz="3200" b="1" dirty="0" err="1"/>
              <a:t>Profile</a:t>
            </a:r>
            <a:r>
              <a:rPr lang="it-IT" sz="3200" b="1" dirty="0"/>
              <a:t> Matrix
</a:t>
            </a:r>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pic>
        <p:nvPicPr>
          <p:cNvPr id="7" name="Immagine 6" descr="Immagine che contiene testo&#10;&#10;Descrizione generata automaticamente">
            <a:extLst>
              <a:ext uri="{FF2B5EF4-FFF2-40B4-BE49-F238E27FC236}">
                <a16:creationId xmlns:a16="http://schemas.microsoft.com/office/drawing/2014/main" id="{FD04A38D-CBF4-1169-343D-097CE8F6BA1E}"/>
              </a:ext>
            </a:extLst>
          </p:cNvPr>
          <p:cNvPicPr>
            <a:picLocks noChangeAspect="1"/>
          </p:cNvPicPr>
          <p:nvPr/>
        </p:nvPicPr>
        <p:blipFill>
          <a:blip r:embed="rId2"/>
          <a:stretch>
            <a:fillRect/>
          </a:stretch>
        </p:blipFill>
        <p:spPr>
          <a:xfrm>
            <a:off x="1752600" y="4897470"/>
            <a:ext cx="5020686" cy="2962592"/>
          </a:xfrm>
          <a:prstGeom prst="rect">
            <a:avLst/>
          </a:prstGeom>
        </p:spPr>
      </p:pic>
      <p:sp>
        <p:nvSpPr>
          <p:cNvPr id="8" name="CasellaDiTesto 7">
            <a:extLst>
              <a:ext uri="{FF2B5EF4-FFF2-40B4-BE49-F238E27FC236}">
                <a16:creationId xmlns:a16="http://schemas.microsoft.com/office/drawing/2014/main" id="{762AB2BF-E35D-1057-6781-3680732551E9}"/>
              </a:ext>
            </a:extLst>
          </p:cNvPr>
          <p:cNvSpPr txBox="1"/>
          <p:nvPr/>
        </p:nvSpPr>
        <p:spPr>
          <a:xfrm>
            <a:off x="10774311" y="3733006"/>
            <a:ext cx="5105400" cy="1077218"/>
          </a:xfrm>
          <a:prstGeom prst="rect">
            <a:avLst/>
          </a:prstGeom>
          <a:noFill/>
        </p:spPr>
        <p:txBody>
          <a:bodyPr wrap="square" rtlCol="0">
            <a:spAutoFit/>
          </a:bodyPr>
          <a:lstStyle/>
          <a:p>
            <a:r>
              <a:rPr lang="it-IT" sz="3200" b="1" dirty="0" err="1"/>
              <a:t>Column</a:t>
            </a:r>
            <a:r>
              <a:rPr lang="it-IT" sz="3200" b="1" dirty="0"/>
              <a:t> </a:t>
            </a:r>
            <a:r>
              <a:rPr lang="it-IT" sz="3200" b="1" dirty="0" err="1"/>
              <a:t>Profile</a:t>
            </a:r>
            <a:r>
              <a:rPr lang="it-IT" sz="3200" b="1" dirty="0"/>
              <a:t> Matrix
</a:t>
            </a:r>
          </a:p>
        </p:txBody>
      </p:sp>
      <p:pic>
        <p:nvPicPr>
          <p:cNvPr id="9" name="Immagine 8">
            <a:extLst>
              <a:ext uri="{FF2B5EF4-FFF2-40B4-BE49-F238E27FC236}">
                <a16:creationId xmlns:a16="http://schemas.microsoft.com/office/drawing/2014/main" id="{170B3A7F-FB3F-422C-21F6-DD251E4384DE}"/>
              </a:ext>
            </a:extLst>
          </p:cNvPr>
          <p:cNvPicPr>
            <a:picLocks noChangeAspect="1"/>
          </p:cNvPicPr>
          <p:nvPr/>
        </p:nvPicPr>
        <p:blipFill>
          <a:blip r:embed="rId3"/>
          <a:stretch>
            <a:fillRect/>
          </a:stretch>
        </p:blipFill>
        <p:spPr>
          <a:xfrm>
            <a:off x="10774311" y="4933112"/>
            <a:ext cx="5989689" cy="3133019"/>
          </a:xfrm>
          <a:prstGeom prst="rect">
            <a:avLst/>
          </a:prstGeom>
        </p:spPr>
      </p:pic>
    </p:spTree>
    <p:extLst>
      <p:ext uri="{BB962C8B-B14F-4D97-AF65-F5344CB8AC3E}">
        <p14:creationId xmlns:p14="http://schemas.microsoft.com/office/powerpoint/2010/main" val="3816551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A773E6-59F4-B909-0FC5-EC77CBC7C84C}"/>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Correspondence</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FB44F5DE-A187-C397-3C27-8123A9F1CE1F}"/>
              </a:ext>
            </a:extLst>
          </p:cNvPr>
          <p:cNvSpPr>
            <a:spLocks noGrp="1"/>
          </p:cNvSpPr>
          <p:nvPr>
            <p:ph idx="1"/>
          </p:nvPr>
        </p:nvSpPr>
        <p:spPr>
          <a:xfrm>
            <a:off x="1257300" y="2738438"/>
            <a:ext cx="15773400" cy="5762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Distances Between Profiles
</a:t>
            </a:r>
            <a:endParaRPr lang="it-IT" dirty="0"/>
          </a:p>
        </p:txBody>
      </p:sp>
      <p:sp>
        <p:nvSpPr>
          <p:cNvPr id="4" name="CasellaDiTesto 3">
            <a:extLst>
              <a:ext uri="{FF2B5EF4-FFF2-40B4-BE49-F238E27FC236}">
                <a16:creationId xmlns:a16="http://schemas.microsoft.com/office/drawing/2014/main" id="{2815C91D-2D2D-097A-ADAB-6AF636624A8D}"/>
              </a:ext>
            </a:extLst>
          </p:cNvPr>
          <p:cNvSpPr txBox="1"/>
          <p:nvPr/>
        </p:nvSpPr>
        <p:spPr>
          <a:xfrm>
            <a:off x="1257300" y="4220170"/>
            <a:ext cx="15773400" cy="2062103"/>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Times New Roman" panose="02020603050405020304" pitchFamily="18" charset="0"/>
              </a:rPr>
              <a:t>Finally, you have to calculate the distances between the profiles to see if the modalities are similar or not, distant or not, i.e. see if the profiles resemble each other or not. 
There are two types of distances: the Euclidean distance and the Chi-square distance. 
</a:t>
            </a:r>
            <a:endParaRPr lang="it-IT" dirty="0"/>
          </a:p>
        </p:txBody>
      </p:sp>
    </p:spTree>
    <p:extLst>
      <p:ext uri="{BB962C8B-B14F-4D97-AF65-F5344CB8AC3E}">
        <p14:creationId xmlns:p14="http://schemas.microsoft.com/office/powerpoint/2010/main" val="76063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0A365B-B33F-5479-B063-2A9ACFAA0016}"/>
              </a:ext>
            </a:extLst>
          </p:cNvPr>
          <p:cNvSpPr>
            <a:spLocks noGrp="1"/>
          </p:cNvSpPr>
          <p:nvPr>
            <p:ph type="title"/>
          </p:nvPr>
        </p:nvSpPr>
        <p:spPr>
          <a:xfrm>
            <a:off x="124501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Correspondence</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03BF0856-D39A-7538-A71B-374BB883612A}"/>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Distances Between Profiles
</a:t>
            </a:r>
            <a:endParaRPr lang="it-IT" dirty="0"/>
          </a:p>
        </p:txBody>
      </p:sp>
      <p:sp>
        <p:nvSpPr>
          <p:cNvPr id="5" name="CasellaDiTesto 4">
            <a:extLst>
              <a:ext uri="{FF2B5EF4-FFF2-40B4-BE49-F238E27FC236}">
                <a16:creationId xmlns:a16="http://schemas.microsoft.com/office/drawing/2014/main" id="{9C55FC62-6714-B003-E9D9-729D57C47D35}"/>
              </a:ext>
            </a:extLst>
          </p:cNvPr>
          <p:cNvSpPr txBox="1"/>
          <p:nvPr/>
        </p:nvSpPr>
        <p:spPr>
          <a:xfrm>
            <a:off x="1269590" y="3467100"/>
            <a:ext cx="15748820" cy="3323987"/>
          </a:xfrm>
          <a:prstGeom prst="rect">
            <a:avLst/>
          </a:prstGeom>
          <a:noFill/>
        </p:spPr>
        <p:txBody>
          <a:bodyPr wrap="square" rtlCol="0">
            <a:spAutoFit/>
          </a:bodyPr>
          <a:lstStyle/>
          <a:p>
            <a:pPr marL="457200" indent="-457200" algn="ctr">
              <a:buFontTx/>
              <a:buChar char="-"/>
            </a:pPr>
            <a:r>
              <a:rPr lang="en-US" sz="3200" b="1" dirty="0">
                <a:latin typeface="Calibri" panose="020F0502020204030204" pitchFamily="34" charset="0"/>
                <a:ea typeface="Calibri" panose="020F0502020204030204" pitchFamily="34" charset="0"/>
                <a:cs typeface="Times New Roman" panose="02020603050405020304" pitchFamily="18" charset="0"/>
              </a:rPr>
              <a:t>Euclidean distance </a:t>
            </a:r>
            <a:r>
              <a:rPr lang="en-US" sz="3200" b="1" dirty="0" err="1">
                <a:latin typeface="Calibri" panose="020F0502020204030204" pitchFamily="34" charset="0"/>
                <a:ea typeface="Calibri" panose="020F0502020204030204" pitchFamily="34" charset="0"/>
                <a:cs typeface="Times New Roman" panose="02020603050405020304" pitchFamily="18" charset="0"/>
              </a:rPr>
              <a:t>favours</a:t>
            </a:r>
            <a:r>
              <a:rPr lang="en-US" sz="3200" b="1" dirty="0">
                <a:latin typeface="Calibri" panose="020F0502020204030204" pitchFamily="34" charset="0"/>
                <a:ea typeface="Calibri" panose="020F0502020204030204" pitchFamily="34" charset="0"/>
                <a:cs typeface="Times New Roman" panose="02020603050405020304" pitchFamily="18" charset="0"/>
              </a:rPr>
              <a:t> higher distances than lower ones and is calculated by making the difference between the relative frequencies and then squaring them. </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ctr">
              <a:buFontTx/>
              <a:buChar char="-"/>
            </a:pP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6" name="Immagine 5">
            <a:extLst>
              <a:ext uri="{FF2B5EF4-FFF2-40B4-BE49-F238E27FC236}">
                <a16:creationId xmlns:a16="http://schemas.microsoft.com/office/drawing/2014/main" id="{E8B7FBBF-74C5-8F35-6648-921E1C5C05C2}"/>
              </a:ext>
            </a:extLst>
          </p:cNvPr>
          <p:cNvPicPr>
            <a:picLocks noChangeAspect="1"/>
          </p:cNvPicPr>
          <p:nvPr/>
        </p:nvPicPr>
        <p:blipFill>
          <a:blip r:embed="rId2"/>
          <a:stretch>
            <a:fillRect/>
          </a:stretch>
        </p:blipFill>
        <p:spPr>
          <a:xfrm>
            <a:off x="2819400" y="5375314"/>
            <a:ext cx="5257194" cy="1446934"/>
          </a:xfrm>
          <a:prstGeom prst="rect">
            <a:avLst/>
          </a:prstGeom>
        </p:spPr>
      </p:pic>
      <p:pic>
        <p:nvPicPr>
          <p:cNvPr id="7" name="Immagine 6">
            <a:extLst>
              <a:ext uri="{FF2B5EF4-FFF2-40B4-BE49-F238E27FC236}">
                <a16:creationId xmlns:a16="http://schemas.microsoft.com/office/drawing/2014/main" id="{EB6BA3AE-0DA2-AA18-487F-4A4435445511}"/>
              </a:ext>
            </a:extLst>
          </p:cNvPr>
          <p:cNvPicPr>
            <a:picLocks noChangeAspect="1"/>
          </p:cNvPicPr>
          <p:nvPr/>
        </p:nvPicPr>
        <p:blipFill>
          <a:blip r:embed="rId3"/>
          <a:stretch>
            <a:fillRect/>
          </a:stretch>
        </p:blipFill>
        <p:spPr>
          <a:xfrm>
            <a:off x="10248279" y="5470131"/>
            <a:ext cx="4729163" cy="1257300"/>
          </a:xfrm>
          <a:prstGeom prst="rect">
            <a:avLst/>
          </a:prstGeom>
        </p:spPr>
      </p:pic>
    </p:spTree>
    <p:extLst>
      <p:ext uri="{BB962C8B-B14F-4D97-AF65-F5344CB8AC3E}">
        <p14:creationId xmlns:p14="http://schemas.microsoft.com/office/powerpoint/2010/main" val="3203559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525C19-7C80-D8A5-FBF0-8C5CFAA92D0A}"/>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Correspondence</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3CA5C1AA-1CB9-FBA3-E15F-38ED997FBE0C}"/>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Distances Between Profiles
</a:t>
            </a:r>
            <a:endParaRPr lang="it-IT" dirty="0"/>
          </a:p>
        </p:txBody>
      </p:sp>
      <p:sp>
        <p:nvSpPr>
          <p:cNvPr id="8" name="CasellaDiTesto 7">
            <a:extLst>
              <a:ext uri="{FF2B5EF4-FFF2-40B4-BE49-F238E27FC236}">
                <a16:creationId xmlns:a16="http://schemas.microsoft.com/office/drawing/2014/main" id="{C576F4F9-E157-4519-E607-1261CC0413C0}"/>
              </a:ext>
            </a:extLst>
          </p:cNvPr>
          <p:cNvSpPr txBox="1"/>
          <p:nvPr/>
        </p:nvSpPr>
        <p:spPr>
          <a:xfrm>
            <a:off x="1257300" y="3467100"/>
            <a:ext cx="16497300" cy="5293757"/>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Times New Roman" panose="02020603050405020304" pitchFamily="18" charset="0"/>
              </a:rPr>
              <a:t>- The distance of the Chi-square </a:t>
            </a:r>
            <a:r>
              <a:rPr lang="en-US" sz="3200" b="1" dirty="0" err="1">
                <a:latin typeface="Calibri" panose="020F0502020204030204" pitchFamily="34" charset="0"/>
                <a:ea typeface="Calibri" panose="020F0502020204030204" pitchFamily="34" charset="0"/>
                <a:cs typeface="Times New Roman" panose="02020603050405020304" pitchFamily="18" charset="0"/>
              </a:rPr>
              <a:t>favours</a:t>
            </a:r>
            <a:r>
              <a:rPr lang="en-US" sz="3200" b="1" dirty="0">
                <a:latin typeface="Calibri" panose="020F0502020204030204" pitchFamily="34" charset="0"/>
                <a:ea typeface="Calibri" panose="020F0502020204030204" pitchFamily="34" charset="0"/>
                <a:cs typeface="Times New Roman" panose="02020603050405020304" pitchFamily="18" charset="0"/>
              </a:rPr>
              <a:t> the lowest distances as it takes into account the number with respect to the rows. It is calculated by weighting the difference in frequencies relative to the frame by the inverse of the marginal of row (or column).
</a:t>
            </a: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9" name="Immagine 8">
            <a:extLst>
              <a:ext uri="{FF2B5EF4-FFF2-40B4-BE49-F238E27FC236}">
                <a16:creationId xmlns:a16="http://schemas.microsoft.com/office/drawing/2014/main" id="{49CB3F78-7179-42EF-4499-C825AFF19C84}"/>
              </a:ext>
            </a:extLst>
          </p:cNvPr>
          <p:cNvPicPr>
            <a:picLocks noChangeAspect="1"/>
          </p:cNvPicPr>
          <p:nvPr/>
        </p:nvPicPr>
        <p:blipFill>
          <a:blip r:embed="rId2"/>
          <a:stretch>
            <a:fillRect/>
          </a:stretch>
        </p:blipFill>
        <p:spPr>
          <a:xfrm>
            <a:off x="2286000" y="6002338"/>
            <a:ext cx="4932420" cy="1462520"/>
          </a:xfrm>
          <a:prstGeom prst="rect">
            <a:avLst/>
          </a:prstGeom>
        </p:spPr>
      </p:pic>
      <p:pic>
        <p:nvPicPr>
          <p:cNvPr id="10" name="Immagine 9">
            <a:extLst>
              <a:ext uri="{FF2B5EF4-FFF2-40B4-BE49-F238E27FC236}">
                <a16:creationId xmlns:a16="http://schemas.microsoft.com/office/drawing/2014/main" id="{240C3ADF-334E-3395-FF74-0441E347DF5C}"/>
              </a:ext>
            </a:extLst>
          </p:cNvPr>
          <p:cNvPicPr>
            <a:picLocks noChangeAspect="1"/>
          </p:cNvPicPr>
          <p:nvPr/>
        </p:nvPicPr>
        <p:blipFill>
          <a:blip r:embed="rId3"/>
          <a:stretch>
            <a:fillRect/>
          </a:stretch>
        </p:blipFill>
        <p:spPr>
          <a:xfrm>
            <a:off x="10820400" y="6075507"/>
            <a:ext cx="4660355" cy="1316181"/>
          </a:xfrm>
          <a:prstGeom prst="rect">
            <a:avLst/>
          </a:prstGeom>
        </p:spPr>
      </p:pic>
    </p:spTree>
    <p:extLst>
      <p:ext uri="{BB962C8B-B14F-4D97-AF65-F5344CB8AC3E}">
        <p14:creationId xmlns:p14="http://schemas.microsoft.com/office/powerpoint/2010/main" val="560071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762D73-3826-BB11-92E7-1FC53169B72E}"/>
              </a:ext>
            </a:extLst>
          </p:cNvPr>
          <p:cNvSpPr>
            <a:spLocks noGrp="1"/>
          </p:cNvSpPr>
          <p:nvPr>
            <p:ph type="title"/>
          </p:nvPr>
        </p:nvSpPr>
        <p:spPr>
          <a:xfrm>
            <a:off x="1257300" y="1602835"/>
            <a:ext cx="15773400" cy="1989137"/>
          </a:xfrm>
        </p:spPr>
        <p:txBody>
          <a:bodyPr/>
          <a:lstStyle/>
          <a:p>
            <a:r>
              <a:rPr lang="en-US" b="1" dirty="0">
                <a:solidFill>
                  <a:srgbClr val="E7686A"/>
                </a:solidFill>
              </a:rPr>
              <a:t>Unit 3: A Case Study
</a:t>
            </a:r>
            <a:endParaRPr lang="it-IT" b="1" dirty="0">
              <a:solidFill>
                <a:srgbClr val="E7686A"/>
              </a:solidFill>
            </a:endParaRPr>
          </a:p>
        </p:txBody>
      </p:sp>
      <p:pic>
        <p:nvPicPr>
          <p:cNvPr id="5" name="Segnaposto contenuto 4">
            <a:extLst>
              <a:ext uri="{FF2B5EF4-FFF2-40B4-BE49-F238E27FC236}">
                <a16:creationId xmlns:a16="http://schemas.microsoft.com/office/drawing/2014/main" id="{BE11897F-70E7-661B-15DC-89DBC7218CB5}"/>
              </a:ext>
            </a:extLst>
          </p:cNvPr>
          <p:cNvPicPr>
            <a:picLocks noGrp="1" noChangeAspect="1"/>
          </p:cNvPicPr>
          <p:nvPr>
            <p:ph idx="1"/>
          </p:nvPr>
        </p:nvPicPr>
        <p:blipFill>
          <a:blip r:embed="rId2"/>
          <a:stretch>
            <a:fillRect/>
          </a:stretch>
        </p:blipFill>
        <p:spPr>
          <a:xfrm>
            <a:off x="10513949" y="3116826"/>
            <a:ext cx="7191686" cy="6017711"/>
          </a:xfrm>
        </p:spPr>
      </p:pic>
      <p:pic>
        <p:nvPicPr>
          <p:cNvPr id="6" name="Immagine 5">
            <a:extLst>
              <a:ext uri="{FF2B5EF4-FFF2-40B4-BE49-F238E27FC236}">
                <a16:creationId xmlns:a16="http://schemas.microsoft.com/office/drawing/2014/main" id="{1565F640-1312-8529-0ED1-5671DE0938DE}"/>
              </a:ext>
            </a:extLst>
          </p:cNvPr>
          <p:cNvPicPr>
            <a:picLocks noChangeAspect="1"/>
          </p:cNvPicPr>
          <p:nvPr/>
        </p:nvPicPr>
        <p:blipFill>
          <a:blip r:embed="rId3"/>
          <a:stretch>
            <a:fillRect/>
          </a:stretch>
        </p:blipFill>
        <p:spPr>
          <a:xfrm>
            <a:off x="1555551" y="4644164"/>
            <a:ext cx="8387723" cy="2895600"/>
          </a:xfrm>
          <a:prstGeom prst="rect">
            <a:avLst/>
          </a:prstGeom>
        </p:spPr>
      </p:pic>
      <p:cxnSp>
        <p:nvCxnSpPr>
          <p:cNvPr id="9" name="Connettore 2 8">
            <a:extLst>
              <a:ext uri="{FF2B5EF4-FFF2-40B4-BE49-F238E27FC236}">
                <a16:creationId xmlns:a16="http://schemas.microsoft.com/office/drawing/2014/main" id="{A3BA2E68-FA65-9BDB-3812-5D70A196FC68}"/>
              </a:ext>
            </a:extLst>
          </p:cNvPr>
          <p:cNvCxnSpPr>
            <a:cxnSpLocks/>
          </p:cNvCxnSpPr>
          <p:nvPr/>
        </p:nvCxnSpPr>
        <p:spPr>
          <a:xfrm flipH="1" flipV="1">
            <a:off x="3881688" y="5431988"/>
            <a:ext cx="1447800" cy="160020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1" name="Rettangolo 10">
            <a:extLst>
              <a:ext uri="{FF2B5EF4-FFF2-40B4-BE49-F238E27FC236}">
                <a16:creationId xmlns:a16="http://schemas.microsoft.com/office/drawing/2014/main" id="{8B53D239-70AC-1AEB-B67A-DD9950B74EA8}"/>
              </a:ext>
            </a:extLst>
          </p:cNvPr>
          <p:cNvSpPr/>
          <p:nvPr/>
        </p:nvSpPr>
        <p:spPr>
          <a:xfrm>
            <a:off x="2438400" y="5011941"/>
            <a:ext cx="1676400" cy="304800"/>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2" name="CasellaDiTesto 11">
            <a:extLst>
              <a:ext uri="{FF2B5EF4-FFF2-40B4-BE49-F238E27FC236}">
                <a16:creationId xmlns:a16="http://schemas.microsoft.com/office/drawing/2014/main" id="{9943F49F-16F6-697C-75D3-E1F97F129D3B}"/>
              </a:ext>
            </a:extLst>
          </p:cNvPr>
          <p:cNvSpPr txBox="1"/>
          <p:nvPr/>
        </p:nvSpPr>
        <p:spPr>
          <a:xfrm>
            <a:off x="3161474" y="6986714"/>
            <a:ext cx="6781800" cy="830997"/>
          </a:xfrm>
          <a:prstGeom prst="rect">
            <a:avLst/>
          </a:prstGeom>
          <a:noFill/>
        </p:spPr>
        <p:txBody>
          <a:bodyPr wrap="square" rtlCol="0">
            <a:spAutoFit/>
          </a:bodyPr>
          <a:lstStyle/>
          <a:p>
            <a:pPr algn="ctr"/>
            <a:r>
              <a:rPr lang="en-US" sz="2400" b="1" dirty="0"/>
              <a:t>From Text File, then select the directory and file
</a:t>
            </a:r>
            <a:endParaRPr lang="it-IT" dirty="0"/>
          </a:p>
        </p:txBody>
      </p:sp>
      <p:sp>
        <p:nvSpPr>
          <p:cNvPr id="13" name="Rettangolo 12">
            <a:extLst>
              <a:ext uri="{FF2B5EF4-FFF2-40B4-BE49-F238E27FC236}">
                <a16:creationId xmlns:a16="http://schemas.microsoft.com/office/drawing/2014/main" id="{6E2AA321-12B1-36B0-16B7-1D9B28912641}"/>
              </a:ext>
            </a:extLst>
          </p:cNvPr>
          <p:cNvSpPr/>
          <p:nvPr/>
        </p:nvSpPr>
        <p:spPr>
          <a:xfrm>
            <a:off x="10571291" y="5080470"/>
            <a:ext cx="2411783" cy="194536"/>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4" name="Rettangolo 13">
            <a:extLst>
              <a:ext uri="{FF2B5EF4-FFF2-40B4-BE49-F238E27FC236}">
                <a16:creationId xmlns:a16="http://schemas.microsoft.com/office/drawing/2014/main" id="{6CDB97F6-3DE1-5ADA-4DB9-618D4ED87455}"/>
              </a:ext>
            </a:extLst>
          </p:cNvPr>
          <p:cNvSpPr/>
          <p:nvPr/>
        </p:nvSpPr>
        <p:spPr>
          <a:xfrm>
            <a:off x="10618416" y="4644164"/>
            <a:ext cx="2411783" cy="194536"/>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5" name="Rettangolo 14">
            <a:extLst>
              <a:ext uri="{FF2B5EF4-FFF2-40B4-BE49-F238E27FC236}">
                <a16:creationId xmlns:a16="http://schemas.microsoft.com/office/drawing/2014/main" id="{94A8522A-0D8E-69C3-FB31-A7104ACD6BA4}"/>
              </a:ext>
            </a:extLst>
          </p:cNvPr>
          <p:cNvSpPr/>
          <p:nvPr/>
        </p:nvSpPr>
        <p:spPr>
          <a:xfrm>
            <a:off x="15621000" y="8646980"/>
            <a:ext cx="1260550" cy="478094"/>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6" name="CasellaDiTesto 15">
            <a:extLst>
              <a:ext uri="{FF2B5EF4-FFF2-40B4-BE49-F238E27FC236}">
                <a16:creationId xmlns:a16="http://schemas.microsoft.com/office/drawing/2014/main" id="{1D7A235F-EC0B-3368-9EA7-58B62315837C}"/>
              </a:ext>
            </a:extLst>
          </p:cNvPr>
          <p:cNvSpPr txBox="1"/>
          <p:nvPr/>
        </p:nvSpPr>
        <p:spPr>
          <a:xfrm>
            <a:off x="1254842" y="2836941"/>
            <a:ext cx="8906796" cy="1077218"/>
          </a:xfrm>
          <a:prstGeom prst="rect">
            <a:avLst/>
          </a:prstGeom>
          <a:noFill/>
        </p:spPr>
        <p:txBody>
          <a:bodyPr wrap="square" rtlCol="0">
            <a:spAutoFit/>
          </a:bodyPr>
          <a:lstStyle/>
          <a:p>
            <a:r>
              <a:rPr lang="en-US" sz="3200" b="1" dirty="0">
                <a:solidFill>
                  <a:srgbClr val="238791"/>
                </a:solidFill>
                <a:ea typeface="Microsoft Sans Serif" panose="020B0604020202020204" pitchFamily="34" charset="0"/>
                <a:cs typeface="Microsoft Sans Serif" panose="020B0604020202020204" pitchFamily="34" charset="0"/>
              </a:rPr>
              <a:t>Section 1: Import the Dataset
</a:t>
            </a:r>
            <a:endParaRPr lang="it-IT" sz="3200" b="1" dirty="0"/>
          </a:p>
        </p:txBody>
      </p:sp>
    </p:spTree>
    <p:extLst>
      <p:ext uri="{BB962C8B-B14F-4D97-AF65-F5344CB8AC3E}">
        <p14:creationId xmlns:p14="http://schemas.microsoft.com/office/powerpoint/2010/main" val="2487247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4EA9A2-A1FC-378C-DC50-BC5E960861F8}"/>
              </a:ext>
            </a:extLst>
          </p:cNvPr>
          <p:cNvSpPr>
            <a:spLocks noGrp="1"/>
          </p:cNvSpPr>
          <p:nvPr>
            <p:ph type="title"/>
          </p:nvPr>
        </p:nvSpPr>
        <p:spPr>
          <a:xfrm>
            <a:off x="1257300" y="1743869"/>
            <a:ext cx="15773400" cy="1989137"/>
          </a:xfrm>
        </p:spPr>
        <p:txBody>
          <a:bodyPr/>
          <a:lstStyle/>
          <a:p>
            <a:r>
              <a:rPr lang="en-US" b="1" dirty="0">
                <a:solidFill>
                  <a:srgbClr val="E7686A"/>
                </a:solidFill>
              </a:rPr>
              <a:t>Unit 3: A Case Study
</a:t>
            </a:r>
            <a:endParaRPr lang="it-IT" dirty="0"/>
          </a:p>
        </p:txBody>
      </p:sp>
      <p:sp>
        <p:nvSpPr>
          <p:cNvPr id="3" name="Segnaposto contenuto 2">
            <a:extLst>
              <a:ext uri="{FF2B5EF4-FFF2-40B4-BE49-F238E27FC236}">
                <a16:creationId xmlns:a16="http://schemas.microsoft.com/office/drawing/2014/main" id="{854030B7-C34C-33AF-FCD2-8BA6A305B091}"/>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Chi-square Test
</a:t>
            </a:r>
            <a:endParaRPr lang="it-IT" dirty="0"/>
          </a:p>
        </p:txBody>
      </p:sp>
      <p:pic>
        <p:nvPicPr>
          <p:cNvPr id="4" name="Segnaposto contenuto 4">
            <a:extLst>
              <a:ext uri="{FF2B5EF4-FFF2-40B4-BE49-F238E27FC236}">
                <a16:creationId xmlns:a16="http://schemas.microsoft.com/office/drawing/2014/main" id="{96B32995-7694-4424-8BFE-EE2C77657AB9}"/>
              </a:ext>
            </a:extLst>
          </p:cNvPr>
          <p:cNvPicPr>
            <a:picLocks noChangeAspect="1"/>
          </p:cNvPicPr>
          <p:nvPr/>
        </p:nvPicPr>
        <p:blipFill>
          <a:blip r:embed="rId2"/>
          <a:stretch>
            <a:fillRect/>
          </a:stretch>
        </p:blipFill>
        <p:spPr>
          <a:xfrm>
            <a:off x="1257300" y="3733006"/>
            <a:ext cx="11706225" cy="3478625"/>
          </a:xfrm>
          <a:prstGeom prst="rect">
            <a:avLst/>
          </a:prstGeom>
        </p:spPr>
      </p:pic>
      <p:sp>
        <p:nvSpPr>
          <p:cNvPr id="5" name="Rettangolo 4">
            <a:extLst>
              <a:ext uri="{FF2B5EF4-FFF2-40B4-BE49-F238E27FC236}">
                <a16:creationId xmlns:a16="http://schemas.microsoft.com/office/drawing/2014/main" id="{3F854850-690E-5EAE-DB7A-E988D27DA8D2}"/>
              </a:ext>
            </a:extLst>
          </p:cNvPr>
          <p:cNvSpPr/>
          <p:nvPr/>
        </p:nvSpPr>
        <p:spPr>
          <a:xfrm>
            <a:off x="5257800" y="6667500"/>
            <a:ext cx="2133600" cy="4572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7" name="Connettore 2 6">
            <a:extLst>
              <a:ext uri="{FF2B5EF4-FFF2-40B4-BE49-F238E27FC236}">
                <a16:creationId xmlns:a16="http://schemas.microsoft.com/office/drawing/2014/main" id="{116AE663-2D73-72CC-DD56-FA696A0403B7}"/>
              </a:ext>
            </a:extLst>
          </p:cNvPr>
          <p:cNvCxnSpPr>
            <a:cxnSpLocks/>
          </p:cNvCxnSpPr>
          <p:nvPr/>
        </p:nvCxnSpPr>
        <p:spPr>
          <a:xfrm flipH="1">
            <a:off x="7620000" y="6840794"/>
            <a:ext cx="1828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B14CCA95-40C6-AF04-7410-33CF078080EF}"/>
              </a:ext>
            </a:extLst>
          </p:cNvPr>
          <p:cNvSpPr txBox="1"/>
          <p:nvPr/>
        </p:nvSpPr>
        <p:spPr>
          <a:xfrm>
            <a:off x="7391400" y="2424436"/>
            <a:ext cx="9753600" cy="1938992"/>
          </a:xfrm>
          <a:prstGeom prst="rect">
            <a:avLst/>
          </a:prstGeom>
          <a:noFill/>
        </p:spPr>
        <p:txBody>
          <a:bodyPr wrap="square" rtlCol="0">
            <a:spAutoFit/>
          </a:bodyPr>
          <a:lstStyle/>
          <a:p>
            <a:pPr algn="ctr"/>
            <a:r>
              <a:rPr lang="en-US" sz="2400" b="1" dirty="0"/>
              <a:t>The Chi-</a:t>
            </a:r>
            <a:r>
              <a:rPr lang="en-US" sz="2400" b="1" dirty="0" err="1"/>
              <a:t>quadro</a:t>
            </a:r>
            <a:r>
              <a:rPr lang="en-US" sz="2400" b="1" dirty="0"/>
              <a:t> test is necessary to verify that the variables, are not independent (in this case the Italian regions and the crimes committed in Italy)
The null hypothesis of the test will be: ''Variables are Independent''
</a:t>
            </a:r>
            <a:endParaRPr lang="it-IT" sz="2400" b="1" dirty="0"/>
          </a:p>
        </p:txBody>
      </p:sp>
      <p:sp>
        <p:nvSpPr>
          <p:cNvPr id="11" name="CasellaDiTesto 10">
            <a:extLst>
              <a:ext uri="{FF2B5EF4-FFF2-40B4-BE49-F238E27FC236}">
                <a16:creationId xmlns:a16="http://schemas.microsoft.com/office/drawing/2014/main" id="{57B2A379-D023-B034-CCCD-8C5239C9AFBE}"/>
              </a:ext>
            </a:extLst>
          </p:cNvPr>
          <p:cNvSpPr txBox="1"/>
          <p:nvPr/>
        </p:nvSpPr>
        <p:spPr>
          <a:xfrm>
            <a:off x="9829800" y="6523736"/>
            <a:ext cx="8153400" cy="2677656"/>
          </a:xfrm>
          <a:prstGeom prst="rect">
            <a:avLst/>
          </a:prstGeom>
          <a:noFill/>
        </p:spPr>
        <p:txBody>
          <a:bodyPr wrap="square" rtlCol="0">
            <a:spAutoFit/>
          </a:bodyPr>
          <a:lstStyle/>
          <a:p>
            <a:pPr algn="ctr"/>
            <a:r>
              <a:rPr lang="en-US" sz="2400" b="1" dirty="0"/>
              <a:t>One of the criteria for rejecting or not rejecting the null hypothesis is to observe the p-value.
Given an alpha= 5%, the p-value: 2.2e-16. 
Since the p-value is less than 5%, i.e. 0.05, the null hypothesis is rejected, so the two variables are considered with a certain degree of dependence. 
</a:t>
            </a:r>
            <a:endParaRPr lang="it-IT" dirty="0"/>
          </a:p>
        </p:txBody>
      </p:sp>
    </p:spTree>
    <p:extLst>
      <p:ext uri="{BB962C8B-B14F-4D97-AF65-F5344CB8AC3E}">
        <p14:creationId xmlns:p14="http://schemas.microsoft.com/office/powerpoint/2010/main" val="360413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Index</a:t>
            </a:r>
            <a:r>
              <a:rPr lang="es-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2735580" y="5829057"/>
            <a:ext cx="3284220" cy="2800767"/>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Unit 1: Introduction</a:t>
            </a:r>
          </a:p>
          <a:p>
            <a:pPr marL="457200" indent="-457200" fontAlgn="base">
              <a:buAutoNum type="arabicPeriod"/>
            </a:pPr>
            <a:r>
              <a:rPr lang="it-IT" sz="2400" dirty="0" err="1"/>
              <a:t>Correspondence</a:t>
            </a:r>
            <a:r>
              <a:rPr lang="it-IT" sz="2400" dirty="0"/>
              <a:t> Analysis, AC</a:t>
            </a:r>
          </a:p>
          <a:p>
            <a:pPr marL="457200" indent="-457200" fontAlgn="base">
              <a:buAutoNum type="arabicPeriod"/>
            </a:pPr>
            <a:r>
              <a:rPr lang="it-IT" sz="2400" dirty="0"/>
              <a:t>AC goal</a:t>
            </a:r>
          </a:p>
          <a:p>
            <a:pPr marL="457200" indent="-457200" fontAlgn="base">
              <a:buFontTx/>
              <a:buAutoNum type="arabicPeriod"/>
            </a:pPr>
            <a:r>
              <a:rPr lang="it-IT" sz="2400" dirty="0"/>
              <a:t>AC </a:t>
            </a:r>
            <a:r>
              <a:rPr lang="it-IT" sz="2400" dirty="0" err="1"/>
              <a:t>assumption</a:t>
            </a:r>
            <a:endParaRPr lang="it-IT" sz="2400" dirty="0"/>
          </a:p>
          <a:p>
            <a:pPr marL="457200" indent="-457200" fontAlgn="base">
              <a:buAutoNum type="arabicPeriod"/>
            </a:pPr>
            <a:endParaRPr lang="it-IT" sz="2400" dirty="0"/>
          </a:p>
          <a:p>
            <a:endParaRPr lang="es-ES" sz="2800" dirty="0">
              <a:ea typeface="Microsoft Sans Serif" panose="020B0604020202020204" pitchFamily="34" charset="0"/>
              <a:cs typeface="Microsoft Sans Serif" panose="020B0604020202020204" pitchFamily="34" charset="0"/>
            </a:endParaRP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338820" y="5829057"/>
            <a:ext cx="3776980" cy="2062103"/>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Unit 2: Correspondence Analysis</a:t>
            </a:r>
          </a:p>
          <a:p>
            <a:pPr marL="457200" indent="-457200" fontAlgn="base">
              <a:buAutoNum type="arabicPeriod"/>
            </a:pPr>
            <a:r>
              <a:rPr lang="it-IT" sz="2400" dirty="0"/>
              <a:t>Contingency </a:t>
            </a:r>
            <a:r>
              <a:rPr lang="it-IT" sz="2400" dirty="0" err="1"/>
              <a:t>tables</a:t>
            </a:r>
            <a:endParaRPr lang="it-IT" sz="2400" dirty="0"/>
          </a:p>
          <a:p>
            <a:pPr marL="457200" indent="-457200" fontAlgn="base">
              <a:buAutoNum type="arabicPeriod"/>
            </a:pPr>
            <a:r>
              <a:rPr lang="it-IT" sz="2400" dirty="0" err="1"/>
              <a:t>Distances</a:t>
            </a:r>
            <a:r>
              <a:rPr lang="it-IT" sz="2400" dirty="0"/>
              <a:t> </a:t>
            </a:r>
            <a:r>
              <a:rPr lang="it-IT" sz="2400" dirty="0" err="1"/>
              <a:t>between</a:t>
            </a:r>
            <a:r>
              <a:rPr lang="it-IT" sz="2400" dirty="0"/>
              <a:t> </a:t>
            </a:r>
            <a:r>
              <a:rPr lang="it-IT" sz="2400" dirty="0" err="1"/>
              <a:t>profiles</a:t>
            </a:r>
            <a:endParaRPr lang="it-IT" sz="2400" dirty="0"/>
          </a:p>
        </p:txBody>
      </p:sp>
      <p:sp>
        <p:nvSpPr>
          <p:cNvPr id="12" name="CasellaDiTesto 11"/>
          <p:cNvSpPr txBox="1"/>
          <p:nvPr/>
        </p:nvSpPr>
        <p:spPr>
          <a:xfrm>
            <a:off x="14170660" y="5829057"/>
            <a:ext cx="3284220" cy="2431435"/>
          </a:xfrm>
          <a:prstGeom prst="rect">
            <a:avLst/>
          </a:prstGeom>
          <a:noFill/>
        </p:spPr>
        <p:txBody>
          <a:bodyPr wrap="square" rtlCol="0">
            <a:spAutoFit/>
          </a:bodyPr>
          <a:lstStyle/>
          <a:p>
            <a:r>
              <a:rPr lang="it-IT" sz="2800" b="1" dirty="0">
                <a:solidFill>
                  <a:srgbClr val="238791"/>
                </a:solidFill>
              </a:rPr>
              <a:t>Unit 3: Case study on </a:t>
            </a:r>
            <a:r>
              <a:rPr lang="it-IT" sz="2800" b="1" dirty="0" err="1">
                <a:solidFill>
                  <a:srgbClr val="238791"/>
                </a:solidFill>
              </a:rPr>
              <a:t>RStudio</a:t>
            </a:r>
            <a:endParaRPr lang="it-IT" sz="2800" b="1" dirty="0">
              <a:solidFill>
                <a:srgbClr val="238791"/>
              </a:solidFill>
            </a:endParaRPr>
          </a:p>
          <a:p>
            <a:pPr marL="457200" indent="-457200" fontAlgn="base">
              <a:buAutoNum type="arabicPeriod"/>
            </a:pPr>
            <a:r>
              <a:rPr lang="it-IT" sz="2400" dirty="0"/>
              <a:t>Import the Dataset</a:t>
            </a:r>
          </a:p>
          <a:p>
            <a:pPr marL="457200" indent="-457200" fontAlgn="base">
              <a:buAutoNum type="arabicPeriod"/>
            </a:pPr>
            <a:r>
              <a:rPr lang="it-IT" sz="2400" dirty="0"/>
              <a:t>Chi-</a:t>
            </a:r>
            <a:r>
              <a:rPr lang="it-IT" sz="2400" dirty="0" err="1"/>
              <a:t>square</a:t>
            </a:r>
            <a:r>
              <a:rPr lang="it-IT" sz="2400" dirty="0"/>
              <a:t> test</a:t>
            </a:r>
          </a:p>
          <a:p>
            <a:pPr marL="457200" indent="-457200" fontAlgn="base">
              <a:buAutoNum type="arabicPeriod"/>
            </a:pPr>
            <a:r>
              <a:rPr lang="it-IT" sz="2400" dirty="0" err="1">
                <a:effectLst/>
              </a:rPr>
              <a:t>Correspondence</a:t>
            </a:r>
            <a:r>
              <a:rPr lang="it-IT" sz="2400" dirty="0">
                <a:effectLst/>
              </a:rPr>
              <a:t> Analysis on R</a:t>
            </a:r>
            <a:endParaRPr lang="it-IT" sz="2400" dirty="0"/>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FB2168-6F72-FD78-D979-CB5363860798}"/>
              </a:ext>
            </a:extLst>
          </p:cNvPr>
          <p:cNvSpPr>
            <a:spLocks noGrp="1"/>
          </p:cNvSpPr>
          <p:nvPr>
            <p:ph type="title"/>
          </p:nvPr>
        </p:nvSpPr>
        <p:spPr>
          <a:xfrm>
            <a:off x="1257300" y="1743869"/>
            <a:ext cx="15773400" cy="1989137"/>
          </a:xfrm>
        </p:spPr>
        <p:txBody>
          <a:bodyPr/>
          <a:lstStyle/>
          <a:p>
            <a:r>
              <a:rPr lang="en-US" b="1" dirty="0">
                <a:solidFill>
                  <a:srgbClr val="E7686A"/>
                </a:solidFill>
              </a:rPr>
              <a:t>Unit 3: A Case Study
</a:t>
            </a:r>
            <a:endParaRPr lang="it-IT" dirty="0"/>
          </a:p>
        </p:txBody>
      </p:sp>
      <p:sp>
        <p:nvSpPr>
          <p:cNvPr id="3" name="Segnaposto contenuto 2">
            <a:extLst>
              <a:ext uri="{FF2B5EF4-FFF2-40B4-BE49-F238E27FC236}">
                <a16:creationId xmlns:a16="http://schemas.microsoft.com/office/drawing/2014/main" id="{F03E5EE1-B1E2-4FA2-3EF3-6CDDF9E48ED9}"/>
              </a:ext>
            </a:extLst>
          </p:cNvPr>
          <p:cNvSpPr>
            <a:spLocks noGrp="1"/>
          </p:cNvSpPr>
          <p:nvPr>
            <p:ph idx="1"/>
          </p:nvPr>
        </p:nvSpPr>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Section 3: Correspondence Analysis on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pic>
        <p:nvPicPr>
          <p:cNvPr id="5" name="Immagine 4">
            <a:extLst>
              <a:ext uri="{FF2B5EF4-FFF2-40B4-BE49-F238E27FC236}">
                <a16:creationId xmlns:a16="http://schemas.microsoft.com/office/drawing/2014/main" id="{73FD2C32-21E9-CAA7-27B9-3D76A0C31217}"/>
              </a:ext>
            </a:extLst>
          </p:cNvPr>
          <p:cNvPicPr>
            <a:picLocks noChangeAspect="1"/>
          </p:cNvPicPr>
          <p:nvPr/>
        </p:nvPicPr>
        <p:blipFill>
          <a:blip r:embed="rId2"/>
          <a:stretch>
            <a:fillRect/>
          </a:stretch>
        </p:blipFill>
        <p:spPr>
          <a:xfrm>
            <a:off x="2057400" y="4727575"/>
            <a:ext cx="7643567" cy="4230789"/>
          </a:xfrm>
          <a:prstGeom prst="rect">
            <a:avLst/>
          </a:prstGeom>
        </p:spPr>
      </p:pic>
      <p:pic>
        <p:nvPicPr>
          <p:cNvPr id="7" name="Immagine 6">
            <a:extLst>
              <a:ext uri="{FF2B5EF4-FFF2-40B4-BE49-F238E27FC236}">
                <a16:creationId xmlns:a16="http://schemas.microsoft.com/office/drawing/2014/main" id="{E53F25D1-D55E-89F0-680E-4D9AEDE49E70}"/>
              </a:ext>
            </a:extLst>
          </p:cNvPr>
          <p:cNvPicPr>
            <a:picLocks noChangeAspect="1"/>
          </p:cNvPicPr>
          <p:nvPr/>
        </p:nvPicPr>
        <p:blipFill>
          <a:blip r:embed="rId3"/>
          <a:stretch>
            <a:fillRect/>
          </a:stretch>
        </p:blipFill>
        <p:spPr>
          <a:xfrm>
            <a:off x="11280058" y="5229964"/>
            <a:ext cx="5257800" cy="3658064"/>
          </a:xfrm>
          <a:prstGeom prst="rect">
            <a:avLst/>
          </a:prstGeom>
        </p:spPr>
      </p:pic>
      <p:sp>
        <p:nvSpPr>
          <p:cNvPr id="8" name="Rettangolo 7">
            <a:extLst>
              <a:ext uri="{FF2B5EF4-FFF2-40B4-BE49-F238E27FC236}">
                <a16:creationId xmlns:a16="http://schemas.microsoft.com/office/drawing/2014/main" id="{051C788C-7670-C67B-F35E-1C29D24CB833}"/>
              </a:ext>
            </a:extLst>
          </p:cNvPr>
          <p:cNvSpPr/>
          <p:nvPr/>
        </p:nvSpPr>
        <p:spPr>
          <a:xfrm>
            <a:off x="2971800" y="4727575"/>
            <a:ext cx="838200" cy="446139"/>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9" name="Rettangolo 8">
            <a:extLst>
              <a:ext uri="{FF2B5EF4-FFF2-40B4-BE49-F238E27FC236}">
                <a16:creationId xmlns:a16="http://schemas.microsoft.com/office/drawing/2014/main" id="{7687A727-CBE1-6D87-214B-D6C6DC5442BE}"/>
              </a:ext>
            </a:extLst>
          </p:cNvPr>
          <p:cNvSpPr/>
          <p:nvPr/>
        </p:nvSpPr>
        <p:spPr>
          <a:xfrm>
            <a:off x="11430000" y="6754196"/>
            <a:ext cx="1524000"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0" name="Rettangolo 9">
            <a:extLst>
              <a:ext uri="{FF2B5EF4-FFF2-40B4-BE49-F238E27FC236}">
                <a16:creationId xmlns:a16="http://schemas.microsoft.com/office/drawing/2014/main" id="{74DE6767-993E-9DD5-4B73-A121B42CB51D}"/>
              </a:ext>
            </a:extLst>
          </p:cNvPr>
          <p:cNvSpPr/>
          <p:nvPr/>
        </p:nvSpPr>
        <p:spPr>
          <a:xfrm>
            <a:off x="13951974" y="8420100"/>
            <a:ext cx="1524000" cy="46792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it-IT" dirty="0"/>
              <a:t> </a:t>
            </a:r>
          </a:p>
        </p:txBody>
      </p:sp>
      <p:sp>
        <p:nvSpPr>
          <p:cNvPr id="12" name="CasellaDiTesto 11">
            <a:extLst>
              <a:ext uri="{FF2B5EF4-FFF2-40B4-BE49-F238E27FC236}">
                <a16:creationId xmlns:a16="http://schemas.microsoft.com/office/drawing/2014/main" id="{3C7BB65C-44CC-7269-2228-7AAD16ACD37B}"/>
              </a:ext>
            </a:extLst>
          </p:cNvPr>
          <p:cNvSpPr txBox="1"/>
          <p:nvPr/>
        </p:nvSpPr>
        <p:spPr>
          <a:xfrm>
            <a:off x="1447800" y="3484784"/>
            <a:ext cx="15582900" cy="1015663"/>
          </a:xfrm>
          <a:prstGeom prst="rect">
            <a:avLst/>
          </a:prstGeom>
          <a:noFill/>
        </p:spPr>
        <p:txBody>
          <a:bodyPr wrap="square" rtlCol="0">
            <a:spAutoFit/>
          </a:bodyPr>
          <a:lstStyle/>
          <a:p>
            <a:pPr algn="ctr"/>
            <a:r>
              <a:rPr lang="en-US" sz="3000" b="1" dirty="0"/>
              <a:t>For the AC, R provides a package called </a:t>
            </a:r>
            <a:r>
              <a:rPr lang="en-US" sz="3000" b="1" dirty="0" err="1"/>
              <a:t>FactoMineR</a:t>
            </a:r>
            <a:r>
              <a:rPr lang="en-US" sz="3000" b="1" dirty="0"/>
              <a:t>.
First you need to install the </a:t>
            </a:r>
            <a:r>
              <a:rPr lang="en-US" sz="3000" b="1" dirty="0" err="1"/>
              <a:t>FactoMineR</a:t>
            </a:r>
            <a:r>
              <a:rPr lang="en-US" sz="3000" b="1" dirty="0"/>
              <a:t> package</a:t>
            </a:r>
            <a:r>
              <a:rPr lang="it-IT" b="1" dirty="0"/>
              <a:t>.</a:t>
            </a:r>
          </a:p>
        </p:txBody>
      </p:sp>
    </p:spTree>
    <p:extLst>
      <p:ext uri="{BB962C8B-B14F-4D97-AF65-F5344CB8AC3E}">
        <p14:creationId xmlns:p14="http://schemas.microsoft.com/office/powerpoint/2010/main" val="1728385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4B9CA7-2D3A-691D-33F0-118EA04C149A}"/>
              </a:ext>
            </a:extLst>
          </p:cNvPr>
          <p:cNvSpPr>
            <a:spLocks noGrp="1"/>
          </p:cNvSpPr>
          <p:nvPr>
            <p:ph type="title"/>
          </p:nvPr>
        </p:nvSpPr>
        <p:spPr>
          <a:xfrm>
            <a:off x="1257300" y="1743869"/>
            <a:ext cx="15773400" cy="1989137"/>
          </a:xfrm>
        </p:spPr>
        <p:txBody>
          <a:bodyPr/>
          <a:lstStyle/>
          <a:p>
            <a:r>
              <a:rPr lang="en-US" b="1" dirty="0">
                <a:solidFill>
                  <a:srgbClr val="E7686A"/>
                </a:solidFill>
              </a:rPr>
              <a:t>Unit 3: A Case Study
</a:t>
            </a:r>
            <a:endParaRPr lang="it-IT" dirty="0"/>
          </a:p>
        </p:txBody>
      </p:sp>
      <p:sp>
        <p:nvSpPr>
          <p:cNvPr id="3" name="Segnaposto contenuto 2">
            <a:extLst>
              <a:ext uri="{FF2B5EF4-FFF2-40B4-BE49-F238E27FC236}">
                <a16:creationId xmlns:a16="http://schemas.microsoft.com/office/drawing/2014/main" id="{F8A813C3-F982-3DA8-2E7E-4B3AB3499CCF}"/>
              </a:ext>
            </a:extLst>
          </p:cNvPr>
          <p:cNvSpPr>
            <a:spLocks noGrp="1"/>
          </p:cNvSpPr>
          <p:nvPr>
            <p:ph idx="1"/>
          </p:nvPr>
        </p:nvSpPr>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Section 3: Correspondence Analysis on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pPr marL="0" indent="0">
              <a:buNone/>
            </a:pPr>
            <a:endParaRPr lang="it-IT" dirty="0"/>
          </a:p>
        </p:txBody>
      </p:sp>
      <p:pic>
        <p:nvPicPr>
          <p:cNvPr id="5" name="Immagine 4">
            <a:extLst>
              <a:ext uri="{FF2B5EF4-FFF2-40B4-BE49-F238E27FC236}">
                <a16:creationId xmlns:a16="http://schemas.microsoft.com/office/drawing/2014/main" id="{5FD60218-6F3E-32AA-3C70-146E7494CF20}"/>
              </a:ext>
            </a:extLst>
          </p:cNvPr>
          <p:cNvPicPr>
            <a:picLocks noChangeAspect="1"/>
          </p:cNvPicPr>
          <p:nvPr/>
        </p:nvPicPr>
        <p:blipFill>
          <a:blip r:embed="rId2"/>
          <a:stretch>
            <a:fillRect/>
          </a:stretch>
        </p:blipFill>
        <p:spPr>
          <a:xfrm>
            <a:off x="1257300" y="3632200"/>
            <a:ext cx="12063412" cy="2190750"/>
          </a:xfrm>
          <a:prstGeom prst="rect">
            <a:avLst/>
          </a:prstGeom>
        </p:spPr>
      </p:pic>
      <p:sp>
        <p:nvSpPr>
          <p:cNvPr id="6" name="Rettangolo 5">
            <a:extLst>
              <a:ext uri="{FF2B5EF4-FFF2-40B4-BE49-F238E27FC236}">
                <a16:creationId xmlns:a16="http://schemas.microsoft.com/office/drawing/2014/main" id="{DE8B1B1D-5BB3-6D21-528E-14E5DBEB4F1F}"/>
              </a:ext>
            </a:extLst>
          </p:cNvPr>
          <p:cNvSpPr/>
          <p:nvPr/>
        </p:nvSpPr>
        <p:spPr>
          <a:xfrm>
            <a:off x="1342488" y="4053512"/>
            <a:ext cx="2743200" cy="363014"/>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it-IT"/>
          </a:p>
        </p:txBody>
      </p:sp>
      <p:cxnSp>
        <p:nvCxnSpPr>
          <p:cNvPr id="8" name="Connettore 2 7">
            <a:extLst>
              <a:ext uri="{FF2B5EF4-FFF2-40B4-BE49-F238E27FC236}">
                <a16:creationId xmlns:a16="http://schemas.microsoft.com/office/drawing/2014/main" id="{BE741172-087D-C84F-5B73-4DE91AA99B14}"/>
              </a:ext>
            </a:extLst>
          </p:cNvPr>
          <p:cNvCxnSpPr/>
          <p:nvPr/>
        </p:nvCxnSpPr>
        <p:spPr>
          <a:xfrm flipH="1">
            <a:off x="4419600" y="4225413"/>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6D11A597-AA72-295E-C5F1-9882CC1289F5}"/>
              </a:ext>
            </a:extLst>
          </p:cNvPr>
          <p:cNvSpPr txBox="1"/>
          <p:nvPr/>
        </p:nvSpPr>
        <p:spPr>
          <a:xfrm>
            <a:off x="5705398" y="3974600"/>
            <a:ext cx="8915400" cy="830997"/>
          </a:xfrm>
          <a:prstGeom prst="rect">
            <a:avLst/>
          </a:prstGeom>
          <a:noFill/>
        </p:spPr>
        <p:txBody>
          <a:bodyPr wrap="square" rtlCol="0">
            <a:spAutoFit/>
          </a:bodyPr>
          <a:lstStyle/>
          <a:p>
            <a:pPr algn="ctr"/>
            <a:r>
              <a:rPr lang="en-US" sz="2400" b="1" dirty="0"/>
              <a:t>We call the package downloaded with the command library
</a:t>
            </a:r>
            <a:endParaRPr lang="it-IT" sz="2400" b="1" dirty="0"/>
          </a:p>
        </p:txBody>
      </p:sp>
      <p:cxnSp>
        <p:nvCxnSpPr>
          <p:cNvPr id="10" name="Connettore 2 9">
            <a:extLst>
              <a:ext uri="{FF2B5EF4-FFF2-40B4-BE49-F238E27FC236}">
                <a16:creationId xmlns:a16="http://schemas.microsoft.com/office/drawing/2014/main" id="{78767F8C-FC71-DFE9-241F-ABC1F9E05792}"/>
              </a:ext>
            </a:extLst>
          </p:cNvPr>
          <p:cNvCxnSpPr/>
          <p:nvPr/>
        </p:nvCxnSpPr>
        <p:spPr>
          <a:xfrm flipH="1">
            <a:off x="4419600" y="4610100"/>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2E2737D8-88E3-CB50-5121-816C29303F96}"/>
              </a:ext>
            </a:extLst>
          </p:cNvPr>
          <p:cNvSpPr txBox="1"/>
          <p:nvPr/>
        </p:nvSpPr>
        <p:spPr>
          <a:xfrm>
            <a:off x="4933950" y="4365565"/>
            <a:ext cx="8305800" cy="830997"/>
          </a:xfrm>
          <a:prstGeom prst="rect">
            <a:avLst/>
          </a:prstGeom>
          <a:noFill/>
        </p:spPr>
        <p:txBody>
          <a:bodyPr wrap="square" rtlCol="0">
            <a:spAutoFit/>
          </a:bodyPr>
          <a:lstStyle/>
          <a:p>
            <a:pPr algn="ctr"/>
            <a:r>
              <a:rPr lang="en-US" sz="2400" b="1" dirty="0"/>
              <a:t>For convenience we call our matrix X
</a:t>
            </a:r>
            <a:endParaRPr lang="it-IT" sz="2400" b="1" dirty="0"/>
          </a:p>
        </p:txBody>
      </p:sp>
      <p:sp>
        <p:nvSpPr>
          <p:cNvPr id="12" name="Rettangolo 11">
            <a:extLst>
              <a:ext uri="{FF2B5EF4-FFF2-40B4-BE49-F238E27FC236}">
                <a16:creationId xmlns:a16="http://schemas.microsoft.com/office/drawing/2014/main" id="{C98AB589-7083-4E5D-FF48-A3440EEDCF2F}"/>
              </a:ext>
            </a:extLst>
          </p:cNvPr>
          <p:cNvSpPr/>
          <p:nvPr/>
        </p:nvSpPr>
        <p:spPr>
          <a:xfrm flipV="1">
            <a:off x="1342488" y="4727573"/>
            <a:ext cx="1629312" cy="3630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it-IT"/>
          </a:p>
        </p:txBody>
      </p:sp>
      <p:cxnSp>
        <p:nvCxnSpPr>
          <p:cNvPr id="13" name="Connettore 2 12">
            <a:extLst>
              <a:ext uri="{FF2B5EF4-FFF2-40B4-BE49-F238E27FC236}">
                <a16:creationId xmlns:a16="http://schemas.microsoft.com/office/drawing/2014/main" id="{70D37D47-D950-F414-D816-9D7B1A87F252}"/>
              </a:ext>
            </a:extLst>
          </p:cNvPr>
          <p:cNvCxnSpPr/>
          <p:nvPr/>
        </p:nvCxnSpPr>
        <p:spPr>
          <a:xfrm flipH="1">
            <a:off x="3361788" y="4991100"/>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D524FE2F-5C06-A5EF-661C-421138F69D1E}"/>
              </a:ext>
            </a:extLst>
          </p:cNvPr>
          <p:cNvSpPr txBox="1"/>
          <p:nvPr/>
        </p:nvSpPr>
        <p:spPr>
          <a:xfrm>
            <a:off x="5114003" y="4686126"/>
            <a:ext cx="7843300" cy="830997"/>
          </a:xfrm>
          <a:prstGeom prst="rect">
            <a:avLst/>
          </a:prstGeom>
          <a:noFill/>
        </p:spPr>
        <p:txBody>
          <a:bodyPr wrap="square" rtlCol="0">
            <a:spAutoFit/>
          </a:bodyPr>
          <a:lstStyle/>
          <a:p>
            <a:pPr algn="ctr"/>
            <a:r>
              <a:rPr lang="en-US" sz="2400" b="1" dirty="0"/>
              <a:t>We perform correspondence analysis with the CA command
</a:t>
            </a:r>
            <a:endParaRPr lang="it-IT" sz="2400" b="1" dirty="0"/>
          </a:p>
        </p:txBody>
      </p:sp>
      <p:cxnSp>
        <p:nvCxnSpPr>
          <p:cNvPr id="15" name="Connettore 2 14">
            <a:extLst>
              <a:ext uri="{FF2B5EF4-FFF2-40B4-BE49-F238E27FC236}">
                <a16:creationId xmlns:a16="http://schemas.microsoft.com/office/drawing/2014/main" id="{B67A81B5-C0F3-4636-FD8E-389F6789A315}"/>
              </a:ext>
            </a:extLst>
          </p:cNvPr>
          <p:cNvCxnSpPr/>
          <p:nvPr/>
        </p:nvCxnSpPr>
        <p:spPr>
          <a:xfrm flipH="1">
            <a:off x="3581400" y="5223817"/>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AA8334F3-622A-0764-5176-F4D2CDE0C281}"/>
              </a:ext>
            </a:extLst>
          </p:cNvPr>
          <p:cNvSpPr txBox="1"/>
          <p:nvPr/>
        </p:nvSpPr>
        <p:spPr>
          <a:xfrm>
            <a:off x="5029200" y="5006391"/>
            <a:ext cx="8534400" cy="830997"/>
          </a:xfrm>
          <a:prstGeom prst="rect">
            <a:avLst/>
          </a:prstGeom>
          <a:noFill/>
        </p:spPr>
        <p:txBody>
          <a:bodyPr wrap="square" rtlCol="0">
            <a:spAutoFit/>
          </a:bodyPr>
          <a:lstStyle/>
          <a:p>
            <a:pPr algn="ctr"/>
            <a:r>
              <a:rPr lang="en-US" sz="2400" b="1" dirty="0"/>
              <a:t>The summary command displays the results of the analysis
</a:t>
            </a:r>
            <a:endParaRPr lang="it-IT" sz="2400" b="1" dirty="0"/>
          </a:p>
        </p:txBody>
      </p:sp>
      <p:pic>
        <p:nvPicPr>
          <p:cNvPr id="18" name="Immagine 17">
            <a:extLst>
              <a:ext uri="{FF2B5EF4-FFF2-40B4-BE49-F238E27FC236}">
                <a16:creationId xmlns:a16="http://schemas.microsoft.com/office/drawing/2014/main" id="{6E250471-3C71-E7A5-8367-59060020B935}"/>
              </a:ext>
            </a:extLst>
          </p:cNvPr>
          <p:cNvPicPr>
            <a:picLocks noChangeAspect="1"/>
          </p:cNvPicPr>
          <p:nvPr/>
        </p:nvPicPr>
        <p:blipFill>
          <a:blip r:embed="rId3"/>
          <a:stretch>
            <a:fillRect/>
          </a:stretch>
        </p:blipFill>
        <p:spPr>
          <a:xfrm>
            <a:off x="1066800" y="6224532"/>
            <a:ext cx="9096298" cy="1688715"/>
          </a:xfrm>
          <a:prstGeom prst="rect">
            <a:avLst/>
          </a:prstGeom>
        </p:spPr>
      </p:pic>
      <p:sp>
        <p:nvSpPr>
          <p:cNvPr id="19" name="Rettangolo 18">
            <a:extLst>
              <a:ext uri="{FF2B5EF4-FFF2-40B4-BE49-F238E27FC236}">
                <a16:creationId xmlns:a16="http://schemas.microsoft.com/office/drawing/2014/main" id="{3C323965-B77F-91A1-CE75-BDAA55A152C1}"/>
              </a:ext>
            </a:extLst>
          </p:cNvPr>
          <p:cNvSpPr/>
          <p:nvPr/>
        </p:nvSpPr>
        <p:spPr>
          <a:xfrm>
            <a:off x="1066800" y="7378785"/>
            <a:ext cx="8991600" cy="355515"/>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1" name="CasellaDiTesto 20">
            <a:extLst>
              <a:ext uri="{FF2B5EF4-FFF2-40B4-BE49-F238E27FC236}">
                <a16:creationId xmlns:a16="http://schemas.microsoft.com/office/drawing/2014/main" id="{3D818BD1-C31C-790C-25A7-EA0198964C17}"/>
              </a:ext>
            </a:extLst>
          </p:cNvPr>
          <p:cNvSpPr txBox="1"/>
          <p:nvPr/>
        </p:nvSpPr>
        <p:spPr>
          <a:xfrm>
            <a:off x="10744200" y="6072811"/>
            <a:ext cx="7315200" cy="2677656"/>
          </a:xfrm>
          <a:prstGeom prst="rect">
            <a:avLst/>
          </a:prstGeom>
          <a:noFill/>
        </p:spPr>
        <p:txBody>
          <a:bodyPr wrap="square" rtlCol="0">
            <a:spAutoFit/>
          </a:bodyPr>
          <a:lstStyle/>
          <a:p>
            <a:pPr algn="ctr"/>
            <a:r>
              <a:rPr lang="en-US" sz="2800" b="1" dirty="0"/>
              <a:t>Given the objective of the AC, observing the inertia explained, we can see how much size the phenomenon is reduced to.
We see that the first dimension alone explains about 60% of the overall variability of the data.
</a:t>
            </a:r>
            <a:endParaRPr lang="it-IT" sz="2800" b="1" dirty="0"/>
          </a:p>
        </p:txBody>
      </p:sp>
    </p:spTree>
    <p:extLst>
      <p:ext uri="{BB962C8B-B14F-4D97-AF65-F5344CB8AC3E}">
        <p14:creationId xmlns:p14="http://schemas.microsoft.com/office/powerpoint/2010/main" val="1427405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CD3477-416D-5FE2-36E1-2C25C389AED5}"/>
              </a:ext>
            </a:extLst>
          </p:cNvPr>
          <p:cNvSpPr>
            <a:spLocks noGrp="1"/>
          </p:cNvSpPr>
          <p:nvPr>
            <p:ph type="title"/>
          </p:nvPr>
        </p:nvSpPr>
        <p:spPr>
          <a:xfrm>
            <a:off x="1257300" y="800811"/>
            <a:ext cx="15773400" cy="1989137"/>
          </a:xfrm>
        </p:spPr>
        <p:txBody>
          <a:bodyPr/>
          <a:lstStyle/>
          <a:p>
            <a:r>
              <a:rPr lang="en-US" b="1" dirty="0">
                <a:solidFill>
                  <a:srgbClr val="E7686A"/>
                </a:solidFill>
              </a:rPr>
              <a:t>Unit 3: A Case Study
</a:t>
            </a:r>
            <a:endParaRPr lang="it-IT" dirty="0"/>
          </a:p>
        </p:txBody>
      </p:sp>
      <p:sp>
        <p:nvSpPr>
          <p:cNvPr id="3" name="Segnaposto contenuto 2">
            <a:extLst>
              <a:ext uri="{FF2B5EF4-FFF2-40B4-BE49-F238E27FC236}">
                <a16:creationId xmlns:a16="http://schemas.microsoft.com/office/drawing/2014/main" id="{0C903686-5F64-C0F8-06B2-91FC1233C152}"/>
              </a:ext>
            </a:extLst>
          </p:cNvPr>
          <p:cNvSpPr>
            <a:spLocks noGrp="1"/>
          </p:cNvSpPr>
          <p:nvPr>
            <p:ph idx="1"/>
          </p:nvPr>
        </p:nvSpPr>
        <p:spPr>
          <a:xfrm>
            <a:off x="1395412" y="1879600"/>
            <a:ext cx="15773400" cy="6527800"/>
          </a:xfrm>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Section 3: Correspondence Analysis on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pic>
        <p:nvPicPr>
          <p:cNvPr id="5" name="Immagine 4">
            <a:extLst>
              <a:ext uri="{FF2B5EF4-FFF2-40B4-BE49-F238E27FC236}">
                <a16:creationId xmlns:a16="http://schemas.microsoft.com/office/drawing/2014/main" id="{48071DC0-1DB1-7ED4-57EF-13FA5FEBA26F}"/>
              </a:ext>
            </a:extLst>
          </p:cNvPr>
          <p:cNvPicPr>
            <a:picLocks noChangeAspect="1"/>
          </p:cNvPicPr>
          <p:nvPr/>
        </p:nvPicPr>
        <p:blipFill>
          <a:blip r:embed="rId2"/>
          <a:stretch>
            <a:fillRect/>
          </a:stretch>
        </p:blipFill>
        <p:spPr>
          <a:xfrm>
            <a:off x="1257676" y="4465216"/>
            <a:ext cx="7696200" cy="4352925"/>
          </a:xfrm>
          <a:prstGeom prst="rect">
            <a:avLst/>
          </a:prstGeom>
        </p:spPr>
      </p:pic>
      <p:pic>
        <p:nvPicPr>
          <p:cNvPr id="7" name="Immagine 6">
            <a:extLst>
              <a:ext uri="{FF2B5EF4-FFF2-40B4-BE49-F238E27FC236}">
                <a16:creationId xmlns:a16="http://schemas.microsoft.com/office/drawing/2014/main" id="{79F931BE-EF4F-C6B6-5139-D9997BAA2F1B}"/>
              </a:ext>
            </a:extLst>
          </p:cNvPr>
          <p:cNvPicPr>
            <a:picLocks noChangeAspect="1"/>
          </p:cNvPicPr>
          <p:nvPr/>
        </p:nvPicPr>
        <p:blipFill>
          <a:blip r:embed="rId3"/>
          <a:stretch>
            <a:fillRect/>
          </a:stretch>
        </p:blipFill>
        <p:spPr>
          <a:xfrm>
            <a:off x="9367837" y="4377533"/>
            <a:ext cx="7800975" cy="4352924"/>
          </a:xfrm>
          <a:prstGeom prst="rect">
            <a:avLst/>
          </a:prstGeom>
        </p:spPr>
      </p:pic>
      <p:sp>
        <p:nvSpPr>
          <p:cNvPr id="8" name="Rettangolo 7">
            <a:extLst>
              <a:ext uri="{FF2B5EF4-FFF2-40B4-BE49-F238E27FC236}">
                <a16:creationId xmlns:a16="http://schemas.microsoft.com/office/drawing/2014/main" id="{B5E2048D-B0E4-B0C0-2DCB-2B731AC279C3}"/>
              </a:ext>
            </a:extLst>
          </p:cNvPr>
          <p:cNvSpPr/>
          <p:nvPr/>
        </p:nvSpPr>
        <p:spPr>
          <a:xfrm>
            <a:off x="1285492" y="4354911"/>
            <a:ext cx="2019300"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9" name="Rettangolo 8">
            <a:extLst>
              <a:ext uri="{FF2B5EF4-FFF2-40B4-BE49-F238E27FC236}">
                <a16:creationId xmlns:a16="http://schemas.microsoft.com/office/drawing/2014/main" id="{3363625D-C98F-7DB6-0AC0-1D012162CB93}"/>
              </a:ext>
            </a:extLst>
          </p:cNvPr>
          <p:cNvSpPr/>
          <p:nvPr/>
        </p:nvSpPr>
        <p:spPr>
          <a:xfrm>
            <a:off x="5334000" y="4522538"/>
            <a:ext cx="669324"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0" name="Rettangolo 9">
            <a:extLst>
              <a:ext uri="{FF2B5EF4-FFF2-40B4-BE49-F238E27FC236}">
                <a16:creationId xmlns:a16="http://schemas.microsoft.com/office/drawing/2014/main" id="{4619864F-92A7-6D24-01C3-CF80B2F1AFBD}"/>
              </a:ext>
            </a:extLst>
          </p:cNvPr>
          <p:cNvSpPr/>
          <p:nvPr/>
        </p:nvSpPr>
        <p:spPr>
          <a:xfrm>
            <a:off x="6146352" y="4560685"/>
            <a:ext cx="522953"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1" name="Rettangolo 10">
            <a:extLst>
              <a:ext uri="{FF2B5EF4-FFF2-40B4-BE49-F238E27FC236}">
                <a16:creationId xmlns:a16="http://schemas.microsoft.com/office/drawing/2014/main" id="{B211AAA2-2518-5D8D-5142-641CC4A05CB3}"/>
              </a:ext>
            </a:extLst>
          </p:cNvPr>
          <p:cNvSpPr/>
          <p:nvPr/>
        </p:nvSpPr>
        <p:spPr>
          <a:xfrm>
            <a:off x="9334502" y="4450954"/>
            <a:ext cx="2019300"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2" name="Rettangolo 11">
            <a:extLst>
              <a:ext uri="{FF2B5EF4-FFF2-40B4-BE49-F238E27FC236}">
                <a16:creationId xmlns:a16="http://schemas.microsoft.com/office/drawing/2014/main" id="{844A5190-ACE6-B94A-C5E9-00D7A2F946D9}"/>
              </a:ext>
            </a:extLst>
          </p:cNvPr>
          <p:cNvSpPr/>
          <p:nvPr/>
        </p:nvSpPr>
        <p:spPr>
          <a:xfrm>
            <a:off x="13474554" y="4643878"/>
            <a:ext cx="669324"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3" name="Rettangolo 12">
            <a:extLst>
              <a:ext uri="{FF2B5EF4-FFF2-40B4-BE49-F238E27FC236}">
                <a16:creationId xmlns:a16="http://schemas.microsoft.com/office/drawing/2014/main" id="{A05F26E5-EB1F-E885-462F-3F220A9E70F5}"/>
              </a:ext>
            </a:extLst>
          </p:cNvPr>
          <p:cNvSpPr/>
          <p:nvPr/>
        </p:nvSpPr>
        <p:spPr>
          <a:xfrm>
            <a:off x="14169337" y="4643878"/>
            <a:ext cx="522953"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cxnSp>
        <p:nvCxnSpPr>
          <p:cNvPr id="15" name="Connettore 2 14">
            <a:extLst>
              <a:ext uri="{FF2B5EF4-FFF2-40B4-BE49-F238E27FC236}">
                <a16:creationId xmlns:a16="http://schemas.microsoft.com/office/drawing/2014/main" id="{84B4E293-93DA-0643-2FDB-99961251D695}"/>
              </a:ext>
            </a:extLst>
          </p:cNvPr>
          <p:cNvCxnSpPr>
            <a:cxnSpLocks/>
          </p:cNvCxnSpPr>
          <p:nvPr/>
        </p:nvCxnSpPr>
        <p:spPr>
          <a:xfrm>
            <a:off x="4572000" y="4076700"/>
            <a:ext cx="762000" cy="3742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CCEC06E2-539B-84D9-6F22-F566A2FC1471}"/>
              </a:ext>
            </a:extLst>
          </p:cNvPr>
          <p:cNvSpPr txBox="1"/>
          <p:nvPr/>
        </p:nvSpPr>
        <p:spPr>
          <a:xfrm>
            <a:off x="1395412" y="2371930"/>
            <a:ext cx="5486400" cy="2246769"/>
          </a:xfrm>
          <a:prstGeom prst="rect">
            <a:avLst/>
          </a:prstGeom>
          <a:noFill/>
        </p:spPr>
        <p:txBody>
          <a:bodyPr wrap="square" rtlCol="0">
            <a:spAutoFit/>
          </a:bodyPr>
          <a:lstStyle/>
          <a:p>
            <a:r>
              <a:rPr lang="en-US" sz="2800" b="1" dirty="0"/>
              <a:t>CTR are the absolute contributions and highlight how much a mode influences the creation of the factorial axis.
</a:t>
            </a:r>
            <a:endParaRPr lang="it-IT" sz="2000" b="1" dirty="0"/>
          </a:p>
        </p:txBody>
      </p:sp>
      <p:cxnSp>
        <p:nvCxnSpPr>
          <p:cNvPr id="18" name="Connettore 2 17">
            <a:extLst>
              <a:ext uri="{FF2B5EF4-FFF2-40B4-BE49-F238E27FC236}">
                <a16:creationId xmlns:a16="http://schemas.microsoft.com/office/drawing/2014/main" id="{985F95B8-884B-EBD0-7109-8F3923D7C9AE}"/>
              </a:ext>
            </a:extLst>
          </p:cNvPr>
          <p:cNvCxnSpPr>
            <a:cxnSpLocks/>
          </p:cNvCxnSpPr>
          <p:nvPr/>
        </p:nvCxnSpPr>
        <p:spPr>
          <a:xfrm flipH="1">
            <a:off x="6841538" y="3922089"/>
            <a:ext cx="1947187" cy="564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asellaDiTesto 20">
                <a:extLst>
                  <a:ext uri="{FF2B5EF4-FFF2-40B4-BE49-F238E27FC236}">
                    <a16:creationId xmlns:a16="http://schemas.microsoft.com/office/drawing/2014/main" id="{94AEB314-6ED5-70BF-CD61-80F97F0E1B91}"/>
                  </a:ext>
                </a:extLst>
              </p:cNvPr>
              <p:cNvSpPr txBox="1"/>
              <p:nvPr/>
            </p:nvSpPr>
            <p:spPr>
              <a:xfrm>
                <a:off x="8926461" y="2951397"/>
                <a:ext cx="7114456" cy="963854"/>
              </a:xfrm>
              <a:prstGeom prst="rect">
                <a:avLst/>
              </a:prstGeom>
              <a:noFill/>
            </p:spPr>
            <p:txBody>
              <a:bodyPr wrap="square" rtlCol="0">
                <a:spAutoFit/>
              </a:bodyPr>
              <a:lstStyle/>
              <a:p>
                <a14:m>
                  <m:oMath xmlns:m="http://schemas.openxmlformats.org/officeDocument/2006/math">
                    <m:sSup>
                      <m:sSupPr>
                        <m:ctrlPr>
                          <a:rPr lang="it-IT" sz="2800" b="1" i="1" smtClean="0">
                            <a:latin typeface="Cambria Math" panose="02040503050406030204" pitchFamily="18" charset="0"/>
                          </a:rPr>
                        </m:ctrlPr>
                      </m:sSupPr>
                      <m:e>
                        <m:r>
                          <a:rPr lang="it-IT" sz="2800" b="1" i="1" smtClean="0">
                            <a:latin typeface="Cambria Math" panose="02040503050406030204" pitchFamily="18" charset="0"/>
                          </a:rPr>
                          <m:t>𝒄𝒐𝒔</m:t>
                        </m:r>
                      </m:e>
                      <m:sup>
                        <m:r>
                          <a:rPr lang="it-IT" sz="2800" b="1" i="1" smtClean="0">
                            <a:latin typeface="Cambria Math" panose="02040503050406030204" pitchFamily="18" charset="0"/>
                          </a:rPr>
                          <m:t>𝟐</m:t>
                        </m:r>
                      </m:sup>
                    </m:sSup>
                    <m:r>
                      <a:rPr lang="it-IT" sz="2800" b="1" i="1" smtClean="0">
                        <a:latin typeface="Cambria Math" panose="02040503050406030204" pitchFamily="18" charset="0"/>
                      </a:rPr>
                      <m:t> </m:t>
                    </m:r>
                  </m:oMath>
                </a14:m>
                <a:r>
                  <a:rPr lang="en-US" sz="2800" b="1" dirty="0"/>
                  <a:t>are the relative contributions and indicate the quality of the representation.</a:t>
                </a:r>
                <a:endParaRPr lang="it-IT" sz="2800" b="1" dirty="0"/>
              </a:p>
            </p:txBody>
          </p:sp>
        </mc:Choice>
        <mc:Fallback xmlns="">
          <p:sp>
            <p:nvSpPr>
              <p:cNvPr id="21" name="CasellaDiTesto 20">
                <a:extLst>
                  <a:ext uri="{FF2B5EF4-FFF2-40B4-BE49-F238E27FC236}">
                    <a16:creationId xmlns:a16="http://schemas.microsoft.com/office/drawing/2014/main" id="{94AEB314-6ED5-70BF-CD61-80F97F0E1B91}"/>
                  </a:ext>
                </a:extLst>
              </p:cNvPr>
              <p:cNvSpPr txBox="1">
                <a:spLocks noRot="1" noChangeAspect="1" noMove="1" noResize="1" noEditPoints="1" noAdjustHandles="1" noChangeArrowheads="1" noChangeShapeType="1" noTextEdit="1"/>
              </p:cNvSpPr>
              <p:nvPr/>
            </p:nvSpPr>
            <p:spPr>
              <a:xfrm>
                <a:off x="8926461" y="2951397"/>
                <a:ext cx="7114456" cy="963854"/>
              </a:xfrm>
              <a:prstGeom prst="rect">
                <a:avLst/>
              </a:prstGeom>
              <a:blipFill>
                <a:blip r:embed="rId4"/>
                <a:stretch>
                  <a:fillRect l="-1714" t="-4430" b="-17089"/>
                </a:stretch>
              </a:blipFill>
            </p:spPr>
            <p:txBody>
              <a:bodyPr/>
              <a:lstStyle/>
              <a:p>
                <a:r>
                  <a:rPr lang="it-IT">
                    <a:noFill/>
                  </a:rPr>
                  <a:t> </a:t>
                </a:r>
              </a:p>
            </p:txBody>
          </p:sp>
        </mc:Fallback>
      </mc:AlternateContent>
      <p:sp>
        <p:nvSpPr>
          <p:cNvPr id="23" name="Rettangolo 22">
            <a:extLst>
              <a:ext uri="{FF2B5EF4-FFF2-40B4-BE49-F238E27FC236}">
                <a16:creationId xmlns:a16="http://schemas.microsoft.com/office/drawing/2014/main" id="{A94C22D5-FD1C-58FF-F9CC-5240E8013B00}"/>
              </a:ext>
            </a:extLst>
          </p:cNvPr>
          <p:cNvSpPr/>
          <p:nvPr/>
        </p:nvSpPr>
        <p:spPr>
          <a:xfrm>
            <a:off x="5334000" y="4955139"/>
            <a:ext cx="669324" cy="35492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4" name="Rettangolo 23">
            <a:extLst>
              <a:ext uri="{FF2B5EF4-FFF2-40B4-BE49-F238E27FC236}">
                <a16:creationId xmlns:a16="http://schemas.microsoft.com/office/drawing/2014/main" id="{25FD4628-5933-A4CD-6BB0-645E242E3C85}"/>
              </a:ext>
            </a:extLst>
          </p:cNvPr>
          <p:cNvSpPr/>
          <p:nvPr/>
        </p:nvSpPr>
        <p:spPr>
          <a:xfrm>
            <a:off x="6082623" y="4955139"/>
            <a:ext cx="669324" cy="35492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6" name="Rettangolo 25">
            <a:extLst>
              <a:ext uri="{FF2B5EF4-FFF2-40B4-BE49-F238E27FC236}">
                <a16:creationId xmlns:a16="http://schemas.microsoft.com/office/drawing/2014/main" id="{3825D662-0CC6-24C1-3A7B-2FFAF9C90677}"/>
              </a:ext>
            </a:extLst>
          </p:cNvPr>
          <p:cNvSpPr/>
          <p:nvPr/>
        </p:nvSpPr>
        <p:spPr>
          <a:xfrm>
            <a:off x="13449973" y="5087583"/>
            <a:ext cx="669324" cy="345554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7" name="Rettangolo 26">
            <a:extLst>
              <a:ext uri="{FF2B5EF4-FFF2-40B4-BE49-F238E27FC236}">
                <a16:creationId xmlns:a16="http://schemas.microsoft.com/office/drawing/2014/main" id="{059D0AF4-2B39-C12E-28A3-8110C2D82E60}"/>
              </a:ext>
            </a:extLst>
          </p:cNvPr>
          <p:cNvSpPr/>
          <p:nvPr/>
        </p:nvSpPr>
        <p:spPr>
          <a:xfrm>
            <a:off x="14154697" y="5087584"/>
            <a:ext cx="669324" cy="341615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547670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83DE8F-8198-2F4F-4696-9E9EB7D663E5}"/>
              </a:ext>
            </a:extLst>
          </p:cNvPr>
          <p:cNvSpPr>
            <a:spLocks noGrp="1"/>
          </p:cNvSpPr>
          <p:nvPr>
            <p:ph type="title"/>
          </p:nvPr>
        </p:nvSpPr>
        <p:spPr>
          <a:xfrm>
            <a:off x="1276965" y="1743869"/>
            <a:ext cx="15773400" cy="1989137"/>
          </a:xfrm>
        </p:spPr>
        <p:txBody>
          <a:bodyPr/>
          <a:lstStyle/>
          <a:p>
            <a:r>
              <a:rPr lang="en-US" b="1" dirty="0">
                <a:solidFill>
                  <a:srgbClr val="E7686A"/>
                </a:solidFill>
              </a:rPr>
              <a:t>Unit 3: A Case Study
</a:t>
            </a:r>
            <a:endParaRPr lang="it-IT" dirty="0"/>
          </a:p>
        </p:txBody>
      </p:sp>
      <p:sp>
        <p:nvSpPr>
          <p:cNvPr id="3" name="Segnaposto contenuto 2">
            <a:extLst>
              <a:ext uri="{FF2B5EF4-FFF2-40B4-BE49-F238E27FC236}">
                <a16:creationId xmlns:a16="http://schemas.microsoft.com/office/drawing/2014/main" id="{BDBBCF14-673B-D950-82E2-E5DB08304989}"/>
              </a:ext>
            </a:extLst>
          </p:cNvPr>
          <p:cNvSpPr>
            <a:spLocks noGrp="1"/>
          </p:cNvSpPr>
          <p:nvPr>
            <p:ph idx="1"/>
          </p:nvPr>
        </p:nvSpPr>
        <p:spPr>
          <a:xfrm>
            <a:off x="1276965" y="2737208"/>
            <a:ext cx="15773400" cy="6527800"/>
          </a:xfrm>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Section 3: Correspondence Analysis on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pPr marL="0" indent="0">
              <a:buNone/>
            </a:pPr>
            <a:endParaRPr lang="it-IT" dirty="0"/>
          </a:p>
        </p:txBody>
      </p:sp>
      <p:pic>
        <p:nvPicPr>
          <p:cNvPr id="5" name="Immagine 4">
            <a:extLst>
              <a:ext uri="{FF2B5EF4-FFF2-40B4-BE49-F238E27FC236}">
                <a16:creationId xmlns:a16="http://schemas.microsoft.com/office/drawing/2014/main" id="{ABBFBFC8-0C92-4FF0-3153-1E675835098A}"/>
              </a:ext>
            </a:extLst>
          </p:cNvPr>
          <p:cNvPicPr>
            <a:picLocks noChangeAspect="1"/>
          </p:cNvPicPr>
          <p:nvPr/>
        </p:nvPicPr>
        <p:blipFill>
          <a:blip r:embed="rId2"/>
          <a:stretch>
            <a:fillRect/>
          </a:stretch>
        </p:blipFill>
        <p:spPr>
          <a:xfrm>
            <a:off x="6629400" y="3467100"/>
            <a:ext cx="7181850" cy="5429250"/>
          </a:xfrm>
          <a:prstGeom prst="rect">
            <a:avLst/>
          </a:prstGeom>
        </p:spPr>
      </p:pic>
      <p:sp>
        <p:nvSpPr>
          <p:cNvPr id="16" name="CasellaDiTesto 15">
            <a:extLst>
              <a:ext uri="{FF2B5EF4-FFF2-40B4-BE49-F238E27FC236}">
                <a16:creationId xmlns:a16="http://schemas.microsoft.com/office/drawing/2014/main" id="{9EDB2DA2-64EF-D228-0557-83C7300674DF}"/>
              </a:ext>
            </a:extLst>
          </p:cNvPr>
          <p:cNvSpPr txBox="1"/>
          <p:nvPr/>
        </p:nvSpPr>
        <p:spPr>
          <a:xfrm>
            <a:off x="1291713" y="4842897"/>
            <a:ext cx="5391764" cy="3108543"/>
          </a:xfrm>
          <a:prstGeom prst="rect">
            <a:avLst/>
          </a:prstGeom>
          <a:noFill/>
        </p:spPr>
        <p:txBody>
          <a:bodyPr wrap="square" rtlCol="0">
            <a:spAutoFit/>
          </a:bodyPr>
          <a:lstStyle/>
          <a:p>
            <a:pPr algn="ctr"/>
            <a:r>
              <a:rPr lang="en-US" sz="2800" b="1" dirty="0"/>
              <a:t>Joint two-dimensional graph individual-variables graphically represents how the modes of the two variables are arranged along the axes created by the newly extracted dimensions.
</a:t>
            </a:r>
            <a:endParaRPr lang="it-IT" sz="2800" b="1" dirty="0"/>
          </a:p>
        </p:txBody>
      </p:sp>
    </p:spTree>
    <p:extLst>
      <p:ext uri="{BB962C8B-B14F-4D97-AF65-F5344CB8AC3E}">
        <p14:creationId xmlns:p14="http://schemas.microsoft.com/office/powerpoint/2010/main" val="3487264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64050" y="852874"/>
            <a:ext cx="6019800" cy="707886"/>
          </a:xfrm>
          <a:prstGeom prst="rect">
            <a:avLst/>
          </a:prstGeom>
          <a:noFill/>
        </p:spPr>
        <p:txBody>
          <a:bodyPr wrap="square" rtlCol="0">
            <a:spAutoFit/>
          </a:bodyPr>
          <a:lstStyle/>
          <a:p>
            <a:r>
              <a:rPr lang="es-ES" sz="4000" b="1" dirty="0" err="1">
                <a:solidFill>
                  <a:srgbClr val="E7686A"/>
                </a:solidFill>
                <a:ea typeface="Microsoft Sans Serif" panose="020B0604020202020204" pitchFamily="34" charset="0"/>
                <a:cs typeface="Microsoft Sans Serif" panose="020B0604020202020204" pitchFamily="34" charset="0"/>
              </a:rPr>
              <a:t>Summarizing</a:t>
            </a:r>
            <a:endParaRPr lang="es-ES" sz="4000" b="1" dirty="0">
              <a:solidFill>
                <a:srgbClr val="E7686A"/>
              </a:solidFill>
              <a:ea typeface="Microsoft Sans Serif" panose="020B0604020202020204" pitchFamily="34" charset="0"/>
              <a:cs typeface="Microsoft Sans Serif" panose="020B0604020202020204" pitchFamily="34" charset="0"/>
            </a:endParaRP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343400" y="5212500"/>
            <a:ext cx="2997466"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34400" y="5212500"/>
            <a:ext cx="2880000"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524060" y="2471008"/>
            <a:ext cx="2814732" cy="3658341"/>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286000" y="2506391"/>
            <a:ext cx="2849322"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1569660"/>
          </a:xfrm>
          <a:prstGeom prst="rect">
            <a:avLst/>
          </a:prstGeom>
          <a:noFill/>
        </p:spPr>
        <p:txBody>
          <a:bodyPr wrap="square" rtlCol="0">
            <a:spAutoFit/>
          </a:bodyPr>
          <a:lstStyle/>
          <a:p>
            <a:pPr algn="ctr"/>
            <a:r>
              <a:rPr lang="it-IT" sz="2400" b="1" dirty="0"/>
              <a:t>Goal of </a:t>
            </a:r>
            <a:r>
              <a:rPr lang="it-IT" sz="2400" b="1" dirty="0" err="1"/>
              <a:t>Correspondence</a:t>
            </a:r>
            <a:r>
              <a:rPr lang="it-IT" sz="2400" b="1" dirty="0"/>
              <a:t> Analysis
</a:t>
            </a:r>
          </a:p>
        </p:txBody>
      </p:sp>
      <p:sp>
        <p:nvSpPr>
          <p:cNvPr id="26" name="CasellaDiTesto 25"/>
          <p:cNvSpPr txBox="1"/>
          <p:nvPr/>
        </p:nvSpPr>
        <p:spPr>
          <a:xfrm>
            <a:off x="4473950" y="6040235"/>
            <a:ext cx="2814732" cy="1200329"/>
          </a:xfrm>
          <a:prstGeom prst="rect">
            <a:avLst/>
          </a:prstGeom>
          <a:noFill/>
        </p:spPr>
        <p:txBody>
          <a:bodyPr wrap="square" rtlCol="0">
            <a:spAutoFit/>
          </a:bodyPr>
          <a:lstStyle/>
          <a:p>
            <a:pPr algn="ctr"/>
            <a:r>
              <a:rPr lang="en-US" sz="2400" b="1" dirty="0"/>
              <a:t>Type of variables you can use
</a:t>
            </a:r>
            <a:endParaRPr lang="it-IT" sz="2400" b="1" dirty="0"/>
          </a:p>
        </p:txBody>
      </p:sp>
      <p:sp>
        <p:nvSpPr>
          <p:cNvPr id="27" name="CasellaDiTesto 26"/>
          <p:cNvSpPr txBox="1"/>
          <p:nvPr/>
        </p:nvSpPr>
        <p:spPr>
          <a:xfrm>
            <a:off x="6531777" y="3880946"/>
            <a:ext cx="2812575" cy="830997"/>
          </a:xfrm>
          <a:prstGeom prst="rect">
            <a:avLst/>
          </a:prstGeom>
          <a:noFill/>
        </p:spPr>
        <p:txBody>
          <a:bodyPr wrap="square" rtlCol="0">
            <a:spAutoFit/>
          </a:bodyPr>
          <a:lstStyle/>
          <a:p>
            <a:pPr algn="ctr"/>
            <a:r>
              <a:rPr lang="it-IT" sz="2400" b="1" dirty="0"/>
              <a:t>Contingency </a:t>
            </a:r>
            <a:r>
              <a:rPr lang="it-IT" sz="2400" b="1" dirty="0" err="1"/>
              <a:t>tables</a:t>
            </a:r>
            <a:r>
              <a:rPr lang="it-IT" sz="2400" b="1" dirty="0"/>
              <a:t>
</a:t>
            </a:r>
          </a:p>
        </p:txBody>
      </p:sp>
      <p:sp>
        <p:nvSpPr>
          <p:cNvPr id="28" name="CasellaDiTesto 27"/>
          <p:cNvSpPr txBox="1"/>
          <p:nvPr/>
        </p:nvSpPr>
        <p:spPr>
          <a:xfrm>
            <a:off x="8679126" y="6133377"/>
            <a:ext cx="2654044" cy="1200329"/>
          </a:xfrm>
          <a:prstGeom prst="rect">
            <a:avLst/>
          </a:prstGeom>
          <a:noFill/>
        </p:spPr>
        <p:txBody>
          <a:bodyPr wrap="square" rtlCol="0">
            <a:spAutoFit/>
          </a:bodyPr>
          <a:lstStyle/>
          <a:p>
            <a:pPr algn="ctr"/>
            <a:r>
              <a:rPr lang="it-IT" sz="2400" b="1" dirty="0" err="1"/>
              <a:t>Row</a:t>
            </a:r>
            <a:r>
              <a:rPr lang="it-IT" sz="2400" b="1" dirty="0"/>
              <a:t> </a:t>
            </a:r>
            <a:r>
              <a:rPr lang="it-IT" sz="2400" b="1" dirty="0" err="1"/>
              <a:t>profile</a:t>
            </a:r>
            <a:r>
              <a:rPr lang="it-IT" sz="2400" b="1" dirty="0"/>
              <a:t> </a:t>
            </a:r>
            <a:r>
              <a:rPr lang="it-IT" sz="2400" b="1" dirty="0" err="1"/>
              <a:t>matrix</a:t>
            </a:r>
            <a:r>
              <a:rPr lang="it-IT" sz="2400" b="1" dirty="0"/>
              <a:t> and </a:t>
            </a:r>
            <a:r>
              <a:rPr lang="it-IT" sz="2400" b="1" dirty="0" err="1"/>
              <a:t>column</a:t>
            </a:r>
            <a:r>
              <a:rPr lang="it-IT" sz="2400" b="1" dirty="0"/>
              <a:t> </a:t>
            </a:r>
            <a:r>
              <a:rPr lang="it-IT" sz="2400" b="1" dirty="0" err="1"/>
              <a:t>profile</a:t>
            </a:r>
            <a:r>
              <a:rPr lang="it-IT" sz="2400" b="1" dirty="0"/>
              <a:t> </a:t>
            </a:r>
            <a:r>
              <a:rPr lang="it-IT" sz="2400" b="1" dirty="0" err="1"/>
              <a:t>matrix</a:t>
            </a:r>
            <a:endParaRPr lang="it-IT" sz="2400" b="1" dirty="0"/>
          </a:p>
        </p:txBody>
      </p:sp>
      <p:sp>
        <p:nvSpPr>
          <p:cNvPr id="29" name="CasellaDiTesto 28"/>
          <p:cNvSpPr txBox="1"/>
          <p:nvPr/>
        </p:nvSpPr>
        <p:spPr>
          <a:xfrm>
            <a:off x="10788393" y="3874703"/>
            <a:ext cx="2511188" cy="1200329"/>
          </a:xfrm>
          <a:prstGeom prst="rect">
            <a:avLst/>
          </a:prstGeom>
          <a:noFill/>
        </p:spPr>
        <p:txBody>
          <a:bodyPr wrap="square" rtlCol="0">
            <a:spAutoFit/>
          </a:bodyPr>
          <a:lstStyle/>
          <a:p>
            <a:pPr algn="ctr"/>
            <a:r>
              <a:rPr lang="it-IT" sz="2400" b="1" dirty="0" err="1"/>
              <a:t>Distance</a:t>
            </a:r>
            <a:r>
              <a:rPr lang="it-IT" sz="2400" b="1" dirty="0"/>
              <a:t> </a:t>
            </a:r>
            <a:r>
              <a:rPr lang="it-IT" sz="2400" b="1" dirty="0" err="1"/>
              <a:t>between</a:t>
            </a:r>
            <a:r>
              <a:rPr lang="it-IT" sz="2400" b="1" dirty="0"/>
              <a:t> </a:t>
            </a:r>
            <a:r>
              <a:rPr lang="it-IT" sz="2400" b="1" dirty="0" err="1"/>
              <a:t>profiles</a:t>
            </a:r>
            <a:r>
              <a:rPr lang="it-IT" sz="2400" b="1" dirty="0"/>
              <a:t>
</a:t>
            </a:r>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830997"/>
          </a:xfrm>
          <a:prstGeom prst="rect">
            <a:avLst/>
          </a:prstGeom>
          <a:noFill/>
        </p:spPr>
        <p:txBody>
          <a:bodyPr wrap="square" rtlCol="0">
            <a:spAutoFit/>
          </a:bodyPr>
          <a:lstStyle/>
          <a:p>
            <a:pPr algn="ctr"/>
            <a:r>
              <a:rPr lang="it-IT" sz="2400" b="1" dirty="0"/>
              <a:t>Chi-</a:t>
            </a:r>
            <a:r>
              <a:rPr lang="it-IT" sz="2400" b="1" dirty="0" err="1"/>
              <a:t>square</a:t>
            </a:r>
            <a:r>
              <a:rPr lang="it-IT" sz="2400" b="1" dirty="0"/>
              <a:t> test
</a:t>
            </a:r>
          </a:p>
        </p:txBody>
      </p:sp>
    </p:spTree>
    <p:extLst>
      <p:ext uri="{BB962C8B-B14F-4D97-AF65-F5344CB8AC3E}">
        <p14:creationId xmlns:p14="http://schemas.microsoft.com/office/powerpoint/2010/main" val="147083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es-ES" sz="4000" b="1" dirty="0" err="1">
                <a:solidFill>
                  <a:srgbClr val="E7686A"/>
                </a:solidFill>
                <a:ea typeface="Microsoft Sans Serif" panose="020B0604020202020204" pitchFamily="34" charset="0"/>
                <a:cs typeface="Microsoft Sans Serif" panose="020B0604020202020204" pitchFamily="34" charset="0"/>
              </a:rPr>
              <a:t>Assessment</a:t>
            </a:r>
            <a:r>
              <a:rPr lang="es-ES" sz="4000" b="1" dirty="0">
                <a:solidFill>
                  <a:srgbClr val="E7686A"/>
                </a:solidFill>
                <a:ea typeface="Microsoft Sans Serif" panose="020B0604020202020204" pitchFamily="34" charset="0"/>
                <a:cs typeface="Microsoft Sans Serif" panose="020B0604020202020204" pitchFamily="34" charset="0"/>
              </a:rPr>
              <a:t> test
</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3970318"/>
          </a:xfrm>
          <a:prstGeom prst="rect">
            <a:avLst/>
          </a:prstGeom>
          <a:noFill/>
        </p:spPr>
        <p:txBody>
          <a:bodyPr wrap="square" rtlCol="0">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What is the goal of Correspondence Analysis?</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it-IT" sz="2800" b="1" dirty="0" err="1">
                <a:solidFill>
                  <a:srgbClr val="202124"/>
                </a:solidFill>
              </a:rPr>
              <a:t>Maximize</a:t>
            </a:r>
            <a:r>
              <a:rPr lang="it-IT" sz="2800" b="1" dirty="0">
                <a:solidFill>
                  <a:srgbClr val="202124"/>
                </a:solidFill>
              </a:rPr>
              <a:t> </a:t>
            </a:r>
            <a:r>
              <a:rPr lang="it-IT" sz="2800" b="1" dirty="0" err="1">
                <a:solidFill>
                  <a:srgbClr val="202124"/>
                </a:solidFill>
              </a:rPr>
              <a:t>explained</a:t>
            </a:r>
            <a:r>
              <a:rPr lang="it-IT" sz="2800" b="1" dirty="0">
                <a:solidFill>
                  <a:srgbClr val="202124"/>
                </a:solidFill>
              </a:rPr>
              <a:t> </a:t>
            </a:r>
            <a:r>
              <a:rPr lang="it-IT" sz="2800" b="1" dirty="0" err="1">
                <a:solidFill>
                  <a:srgbClr val="202124"/>
                </a:solidFill>
              </a:rPr>
              <a:t>variability</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it-IT" sz="2800" b="1" dirty="0" err="1">
                <a:solidFill>
                  <a:srgbClr val="202124"/>
                </a:solidFill>
              </a:rPr>
              <a:t>Maximize</a:t>
            </a:r>
            <a:r>
              <a:rPr lang="it-IT" sz="2800" b="1" dirty="0">
                <a:solidFill>
                  <a:srgbClr val="202124"/>
                </a:solidFill>
              </a:rPr>
              <a:t> </a:t>
            </a:r>
            <a:r>
              <a:rPr lang="it-IT" sz="2800" b="1" dirty="0" err="1">
                <a:solidFill>
                  <a:srgbClr val="202124"/>
                </a:solidFill>
              </a:rPr>
              <a:t>explained</a:t>
            </a:r>
            <a:r>
              <a:rPr lang="it-IT" sz="2800" b="1" dirty="0">
                <a:solidFill>
                  <a:srgbClr val="202124"/>
                </a:solidFill>
              </a:rPr>
              <a:t> </a:t>
            </a:r>
            <a:r>
              <a:rPr lang="it-IT" sz="2800" b="1" dirty="0" err="1">
                <a:solidFill>
                  <a:srgbClr val="202124"/>
                </a:solidFill>
              </a:rPr>
              <a:t>inertia</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it-IT" sz="2800" b="1" dirty="0" err="1">
                <a:solidFill>
                  <a:srgbClr val="202124"/>
                </a:solidFill>
              </a:rPr>
              <a:t>Minimize</a:t>
            </a:r>
            <a:r>
              <a:rPr lang="it-IT" sz="2800" b="1" dirty="0">
                <a:solidFill>
                  <a:srgbClr val="202124"/>
                </a:solidFill>
              </a:rPr>
              <a:t> </a:t>
            </a:r>
            <a:r>
              <a:rPr lang="it-IT" sz="2800" b="1" dirty="0" err="1">
                <a:solidFill>
                  <a:srgbClr val="202124"/>
                </a:solidFill>
              </a:rPr>
              <a:t>explained</a:t>
            </a:r>
            <a:r>
              <a:rPr lang="it-IT" sz="2800" b="1" dirty="0">
                <a:solidFill>
                  <a:srgbClr val="202124"/>
                </a:solidFill>
              </a:rPr>
              <a:t> </a:t>
            </a:r>
            <a:r>
              <a:rPr lang="it-IT" sz="2800" b="1" dirty="0" err="1">
                <a:solidFill>
                  <a:srgbClr val="202124"/>
                </a:solidFill>
              </a:rPr>
              <a:t>inertia</a:t>
            </a: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539430"/>
          </a:xfrm>
          <a:prstGeom prst="rect">
            <a:avLst/>
          </a:prstGeom>
          <a:noFill/>
        </p:spPr>
        <p:txBody>
          <a:bodyPr wrap="square" rtlCol="0">
            <a:spAutoFit/>
          </a:bodyPr>
          <a:lstStyle/>
          <a:p>
            <a:r>
              <a:rPr lang="en-US" sz="2800" b="1" dirty="0">
                <a:solidFill>
                  <a:srgbClr val="1E737C"/>
                </a:solidFill>
              </a:rPr>
              <a:t>2. Correspondence analysis works on:
</a:t>
            </a:r>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Contingency tables</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it-IT" sz="2800" b="1" dirty="0" err="1">
                <a:solidFill>
                  <a:srgbClr val="202124"/>
                </a:solidFill>
              </a:rPr>
              <a:t>Correlation</a:t>
            </a:r>
            <a:r>
              <a:rPr lang="it-IT" sz="2800" b="1" dirty="0">
                <a:solidFill>
                  <a:srgbClr val="202124"/>
                </a:solidFill>
              </a:rPr>
              <a:t> </a:t>
            </a:r>
            <a:r>
              <a:rPr lang="it-IT" sz="2800" b="1" dirty="0" err="1">
                <a:solidFill>
                  <a:srgbClr val="202124"/>
                </a:solidFill>
              </a:rPr>
              <a:t>tables</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it-IT" sz="2800" b="1" dirty="0">
                <a:solidFill>
                  <a:srgbClr val="202124"/>
                </a:solidFill>
              </a:rPr>
              <a:t>Simple deployments</a:t>
            </a:r>
            <a:endParaRPr lang="en-US" sz="28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724400" cy="5262979"/>
          </a:xfrm>
          <a:prstGeom prst="rect">
            <a:avLst/>
          </a:prstGeom>
          <a:noFill/>
        </p:spPr>
        <p:txBody>
          <a:bodyPr wrap="square" rtlCol="0">
            <a:spAutoFit/>
          </a:bodyPr>
          <a:lstStyle/>
          <a:p>
            <a:r>
              <a:rPr lang="it-IT" sz="2800" b="1" dirty="0">
                <a:solidFill>
                  <a:srgbClr val="1E737C"/>
                </a:solidFill>
              </a:rPr>
              <a:t>3. </a:t>
            </a:r>
            <a:r>
              <a:rPr lang="en-US" sz="2800" b="1" dirty="0">
                <a:solidFill>
                  <a:srgbClr val="1E737C"/>
                </a:solidFill>
              </a:rPr>
              <a:t>Why is the chi-square test carried out?
</a:t>
            </a:r>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en-US" sz="2800" b="1" dirty="0">
                <a:solidFill>
                  <a:srgbClr val="202124"/>
                </a:solidFill>
              </a:rPr>
              <a:t>To check if variables are qualitative</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en-US" sz="2800" b="1" dirty="0">
                <a:solidFill>
                  <a:srgbClr val="202124"/>
                </a:solidFill>
              </a:rPr>
              <a:t>To check if variables are quantitative</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a:t>
            </a:r>
            <a:r>
              <a:rPr lang="it-IT" sz="2800" b="1" i="0" dirty="0">
                <a:solidFill>
                  <a:srgbClr val="202124"/>
                </a:solidFill>
                <a:effectLst/>
              </a:rPr>
              <a:t> </a:t>
            </a:r>
            <a:r>
              <a:rPr lang="en-US" sz="2800" b="1" dirty="0">
                <a:solidFill>
                  <a:srgbClr val="202124"/>
                </a:solidFill>
              </a:rPr>
              <a:t>To analyze the existence of interdependence between the two variables</a:t>
            </a:r>
            <a:endParaRPr lang="en-US" sz="2800" b="1"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es-ES" sz="4000" b="1" dirty="0">
                <a:solidFill>
                  <a:srgbClr val="E7686A"/>
                </a:solidFill>
                <a:ea typeface="Microsoft Sans Serif" panose="020B0604020202020204" pitchFamily="34" charset="0"/>
                <a:cs typeface="Microsoft Sans Serif" panose="020B0604020202020204" pitchFamily="34" charset="0"/>
              </a:rPr>
              <a:t>Assessment test: Answers
</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3970318"/>
          </a:xfrm>
          <a:prstGeom prst="rect">
            <a:avLst/>
          </a:prstGeom>
          <a:noFill/>
        </p:spPr>
        <p:txBody>
          <a:bodyPr wrap="square" rtlCol="0">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What is the goal of Correspondence Analysis?</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it-IT" sz="2800" b="1" dirty="0" err="1">
                <a:solidFill>
                  <a:srgbClr val="202124"/>
                </a:solidFill>
              </a:rPr>
              <a:t>Maximize</a:t>
            </a:r>
            <a:r>
              <a:rPr lang="it-IT" sz="2800" b="1" dirty="0">
                <a:solidFill>
                  <a:srgbClr val="202124"/>
                </a:solidFill>
              </a:rPr>
              <a:t> </a:t>
            </a:r>
            <a:r>
              <a:rPr lang="it-IT" sz="2800" b="1" dirty="0" err="1">
                <a:solidFill>
                  <a:srgbClr val="202124"/>
                </a:solidFill>
              </a:rPr>
              <a:t>explained</a:t>
            </a:r>
            <a:r>
              <a:rPr lang="it-IT" sz="2800" b="1" dirty="0">
                <a:solidFill>
                  <a:srgbClr val="202124"/>
                </a:solidFill>
              </a:rPr>
              <a:t> </a:t>
            </a:r>
            <a:r>
              <a:rPr lang="it-IT" sz="2800" b="1" dirty="0" err="1">
                <a:solidFill>
                  <a:srgbClr val="202124"/>
                </a:solidFill>
              </a:rPr>
              <a:t>variability</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it-IT" sz="2800" b="1" dirty="0" err="1">
                <a:solidFill>
                  <a:srgbClr val="FF0000"/>
                </a:solidFill>
              </a:rPr>
              <a:t>Maximize</a:t>
            </a:r>
            <a:r>
              <a:rPr lang="it-IT" sz="2800" b="1" dirty="0">
                <a:solidFill>
                  <a:srgbClr val="FF0000"/>
                </a:solidFill>
              </a:rPr>
              <a:t> </a:t>
            </a:r>
            <a:r>
              <a:rPr lang="it-IT" sz="2800" b="1" dirty="0" err="1">
                <a:solidFill>
                  <a:srgbClr val="FF0000"/>
                </a:solidFill>
              </a:rPr>
              <a:t>explained</a:t>
            </a:r>
            <a:r>
              <a:rPr lang="it-IT" sz="2800" b="1" dirty="0">
                <a:solidFill>
                  <a:srgbClr val="FF0000"/>
                </a:solidFill>
              </a:rPr>
              <a:t> </a:t>
            </a:r>
            <a:r>
              <a:rPr lang="it-IT" sz="2800" b="1" dirty="0" err="1">
                <a:solidFill>
                  <a:srgbClr val="FF0000"/>
                </a:solidFill>
              </a:rPr>
              <a:t>inertia</a:t>
            </a:r>
            <a:endParaRPr lang="en-US" sz="2800" b="1" dirty="0">
              <a:solidFill>
                <a:srgbClr val="FF0000"/>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it-IT" sz="2800" b="1" dirty="0" err="1">
                <a:solidFill>
                  <a:srgbClr val="202124"/>
                </a:solidFill>
              </a:rPr>
              <a:t>Minimize</a:t>
            </a:r>
            <a:r>
              <a:rPr lang="it-IT" sz="2800" b="1" dirty="0">
                <a:solidFill>
                  <a:srgbClr val="202124"/>
                </a:solidFill>
              </a:rPr>
              <a:t> </a:t>
            </a:r>
            <a:r>
              <a:rPr lang="it-IT" sz="2800" b="1" dirty="0" err="1">
                <a:solidFill>
                  <a:srgbClr val="202124"/>
                </a:solidFill>
              </a:rPr>
              <a:t>explained</a:t>
            </a:r>
            <a:r>
              <a:rPr lang="it-IT" sz="2800" b="1" dirty="0">
                <a:solidFill>
                  <a:srgbClr val="202124"/>
                </a:solidFill>
              </a:rPr>
              <a:t> </a:t>
            </a:r>
            <a:r>
              <a:rPr lang="it-IT" sz="2800" b="1" dirty="0" err="1">
                <a:solidFill>
                  <a:srgbClr val="202124"/>
                </a:solidFill>
              </a:rPr>
              <a:t>inertia</a:t>
            </a: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539430"/>
          </a:xfrm>
          <a:prstGeom prst="rect">
            <a:avLst/>
          </a:prstGeom>
          <a:noFill/>
        </p:spPr>
        <p:txBody>
          <a:bodyPr wrap="square" rtlCol="0">
            <a:spAutoFit/>
          </a:bodyPr>
          <a:lstStyle/>
          <a:p>
            <a:r>
              <a:rPr lang="en-US" sz="2800" b="1" dirty="0">
                <a:solidFill>
                  <a:srgbClr val="1E737C"/>
                </a:solidFill>
              </a:rPr>
              <a:t>2. Correspondence analysis works on:
</a:t>
            </a:r>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en-US" sz="2800" b="1" dirty="0">
                <a:solidFill>
                  <a:srgbClr val="FF0000"/>
                </a:solidFill>
                <a:ea typeface="Microsoft Sans Serif" panose="020B0604020202020204" pitchFamily="34" charset="0"/>
                <a:cs typeface="Microsoft Sans Serif" panose="020B0604020202020204" pitchFamily="34" charset="0"/>
              </a:rPr>
              <a:t>Contingency tables</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it-IT" sz="2800" b="1" dirty="0" err="1">
                <a:solidFill>
                  <a:srgbClr val="202124"/>
                </a:solidFill>
              </a:rPr>
              <a:t>Correlation</a:t>
            </a:r>
            <a:r>
              <a:rPr lang="it-IT" sz="2800" b="1" dirty="0">
                <a:solidFill>
                  <a:srgbClr val="202124"/>
                </a:solidFill>
              </a:rPr>
              <a:t> </a:t>
            </a:r>
            <a:r>
              <a:rPr lang="it-IT" sz="2800" b="1" dirty="0" err="1">
                <a:solidFill>
                  <a:srgbClr val="202124"/>
                </a:solidFill>
              </a:rPr>
              <a:t>tables</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it-IT" sz="2800" b="1" dirty="0">
                <a:solidFill>
                  <a:srgbClr val="202124"/>
                </a:solidFill>
              </a:rPr>
              <a:t>Simple deployments</a:t>
            </a:r>
            <a:endParaRPr lang="en-US" sz="28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724400" cy="5262979"/>
          </a:xfrm>
          <a:prstGeom prst="rect">
            <a:avLst/>
          </a:prstGeom>
          <a:noFill/>
        </p:spPr>
        <p:txBody>
          <a:bodyPr wrap="square" rtlCol="0">
            <a:spAutoFit/>
          </a:bodyPr>
          <a:lstStyle/>
          <a:p>
            <a:r>
              <a:rPr lang="it-IT" sz="2800" b="1" dirty="0">
                <a:solidFill>
                  <a:srgbClr val="1E737C"/>
                </a:solidFill>
              </a:rPr>
              <a:t>3. </a:t>
            </a:r>
            <a:r>
              <a:rPr lang="en-US" sz="2800" b="1" dirty="0">
                <a:solidFill>
                  <a:srgbClr val="1E737C"/>
                </a:solidFill>
              </a:rPr>
              <a:t>Why is the chi-square test carried out?
</a:t>
            </a:r>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en-US" sz="2800" b="1" dirty="0">
                <a:solidFill>
                  <a:srgbClr val="202124"/>
                </a:solidFill>
              </a:rPr>
              <a:t>To check if variables are qualitative</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en-US" sz="2800" b="1" dirty="0">
                <a:solidFill>
                  <a:srgbClr val="202124"/>
                </a:solidFill>
              </a:rPr>
              <a:t>To check if variables are quantitative</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a:t>
            </a:r>
            <a:r>
              <a:rPr lang="it-IT" sz="2800" b="1" i="0" dirty="0">
                <a:solidFill>
                  <a:srgbClr val="202124"/>
                </a:solidFill>
                <a:effectLst/>
              </a:rPr>
              <a:t> </a:t>
            </a:r>
            <a:r>
              <a:rPr lang="en-US" sz="2800" b="1" dirty="0">
                <a:solidFill>
                  <a:srgbClr val="FF0000"/>
                </a:solidFill>
              </a:rPr>
              <a:t>To analyze the existence of interdependence between the two variables</a:t>
            </a:r>
            <a:endParaRPr lang="en-US" sz="2800" b="1" dirty="0">
              <a:solidFill>
                <a:srgbClr val="FF0000"/>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49060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015663"/>
          </a:xfrm>
          <a:prstGeom prst="rect">
            <a:avLst/>
          </a:prstGeom>
          <a:noFill/>
        </p:spPr>
        <p:txBody>
          <a:bodyPr wrap="square" rtlCol="0">
            <a:spAutoFit/>
          </a:bodyPr>
          <a:lstStyle/>
          <a:p>
            <a:pPr algn="ctr"/>
            <a:r>
              <a:rPr lang="es-ES" sz="6000" b="1" dirty="0" err="1">
                <a:solidFill>
                  <a:srgbClr val="E7686A"/>
                </a:solidFill>
              </a:rPr>
              <a:t>Thank</a:t>
            </a:r>
            <a:r>
              <a:rPr lang="es-ES" sz="6000" b="1" dirty="0">
                <a:solidFill>
                  <a:srgbClr val="E7686A"/>
                </a:solidFill>
              </a:rPr>
              <a:t> </a:t>
            </a:r>
            <a:r>
              <a:rPr lang="es-ES" sz="6000" b="1" dirty="0" err="1">
                <a:solidFill>
                  <a:srgbClr val="E7686A"/>
                </a:solidFill>
              </a:rPr>
              <a:t>you</a:t>
            </a:r>
            <a:r>
              <a:rPr lang="es-ES" sz="6000" b="1" dirty="0">
                <a:solidFill>
                  <a:srgbClr val="E7686A"/>
                </a:solidFill>
              </a:rPr>
              <a:t>!</a:t>
            </a: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s-ES" sz="4400" b="1" dirty="0" err="1">
                <a:solidFill>
                  <a:srgbClr val="E7686A"/>
                </a:solidFill>
                <a:ea typeface="Microsoft Sans Serif" panose="020B0604020202020204" pitchFamily="34" charset="0"/>
                <a:cs typeface="Microsoft Sans Serif" panose="020B0604020202020204" pitchFamily="34" charset="0"/>
              </a:rPr>
              <a:t>Introduction</a:t>
            </a:r>
            <a:r>
              <a:rPr lang="es-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954107"/>
          </a:xfrm>
          <a:prstGeom prst="rect">
            <a:avLst/>
          </a:prstGeom>
          <a:noFill/>
        </p:spPr>
        <p:txBody>
          <a:bodyPr wrap="square" rtlCol="0">
            <a:spAutoFit/>
          </a:bodyPr>
          <a:lstStyle/>
          <a:p>
            <a:r>
              <a:rPr lang="fr-FR" sz="2800" b="1" dirty="0">
                <a:solidFill>
                  <a:srgbClr val="238791"/>
                </a:solidFill>
                <a:ea typeface="Microsoft Sans Serif" panose="020B0604020202020204" pitchFamily="34" charset="0"/>
                <a:cs typeface="Microsoft Sans Serif" panose="020B0604020202020204" pitchFamily="34" charset="0"/>
              </a:rPr>
              <a:t>Section 1: </a:t>
            </a:r>
            <a:r>
              <a:rPr lang="fr-FR" sz="2800" b="1" dirty="0" err="1">
                <a:solidFill>
                  <a:srgbClr val="238791"/>
                </a:solidFill>
                <a:ea typeface="Microsoft Sans Serif" panose="020B0604020202020204" pitchFamily="34" charset="0"/>
                <a:cs typeface="Microsoft Sans Serif" panose="020B0604020202020204" pitchFamily="34" charset="0"/>
              </a:rPr>
              <a:t>Correspondence</a:t>
            </a:r>
            <a:r>
              <a:rPr lang="fr-FR" sz="2800" b="1" dirty="0">
                <a:solidFill>
                  <a:srgbClr val="238791"/>
                </a:solidFill>
                <a:ea typeface="Microsoft Sans Serif" panose="020B0604020202020204" pitchFamily="34" charset="0"/>
                <a:cs typeface="Microsoft Sans Serif" panose="020B0604020202020204" pitchFamily="34" charset="0"/>
              </a:rPr>
              <a:t> </a:t>
            </a:r>
            <a:r>
              <a:rPr lang="fr-FR" sz="2800" b="1" dirty="0" err="1">
                <a:solidFill>
                  <a:srgbClr val="238791"/>
                </a:solidFill>
                <a:ea typeface="Microsoft Sans Serif" panose="020B0604020202020204" pitchFamily="34" charset="0"/>
                <a:cs typeface="Microsoft Sans Serif" panose="020B0604020202020204" pitchFamily="34" charset="0"/>
              </a:rPr>
              <a:t>Analysis</a:t>
            </a:r>
            <a:r>
              <a:rPr lang="fr-FR" sz="2800" b="1" dirty="0">
                <a:solidFill>
                  <a:srgbClr val="238791"/>
                </a:solidFill>
                <a:ea typeface="Microsoft Sans Serif" panose="020B0604020202020204" pitchFamily="34" charset="0"/>
                <a:cs typeface="Microsoft Sans Serif" panose="020B0604020202020204" pitchFamily="34" charset="0"/>
              </a:rPr>
              <a:t>, CA
</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2781300" y="4318594"/>
            <a:ext cx="12725400" cy="2279342"/>
          </a:xfrm>
          <a:prstGeom prst="rect">
            <a:avLst/>
          </a:prstGeom>
          <a:noFill/>
        </p:spPr>
        <p:txBody>
          <a:bodyPr wrap="square" rtlCol="0">
            <a:spAutoFit/>
          </a:bodyPr>
          <a:lstStyle/>
          <a:p>
            <a:pPr algn="ctr">
              <a:lnSpc>
                <a:spcPct val="107000"/>
              </a:lnSpc>
              <a:spcAft>
                <a:spcPts val="800"/>
              </a:spcAft>
            </a:pPr>
            <a:r>
              <a:rPr lang="en-US" sz="3200" b="1" dirty="0">
                <a:ea typeface="Calibri" panose="020F0502020204030204" pitchFamily="34" charset="0"/>
                <a:cs typeface="Times New Roman" panose="02020603050405020304" pitchFamily="18" charset="0"/>
              </a:rPr>
              <a:t>Correspondence analysis is a statistical method for the analysis of multidimensional data, it is a multivariate technique that analyzes patterns of association between qualitative variables. 
</a:t>
            </a:r>
            <a:endParaRPr lang="it-IT" sz="32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271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392890-9C56-F2E3-7DEF-6B5346FD31D7}"/>
              </a:ext>
            </a:extLst>
          </p:cNvPr>
          <p:cNvSpPr>
            <a:spLocks noGrp="1"/>
          </p:cNvSpPr>
          <p:nvPr>
            <p:ph type="title"/>
          </p:nvPr>
        </p:nvSpPr>
        <p:spPr>
          <a:xfrm>
            <a:off x="10668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20EA3548-4476-9086-CB0E-EB006DDDC9AC}"/>
              </a:ext>
            </a:extLst>
          </p:cNvPr>
          <p:cNvSpPr>
            <a:spLocks noGrp="1"/>
          </p:cNvSpPr>
          <p:nvPr>
            <p:ph idx="1"/>
          </p:nvPr>
        </p:nvSpPr>
        <p:spPr>
          <a:xfrm>
            <a:off x="1066800" y="2732292"/>
            <a:ext cx="15773400" cy="461963"/>
          </a:xfrm>
        </p:spPr>
        <p:txBody>
          <a:bodyPr/>
          <a:lstStyle/>
          <a:p>
            <a:pPr marL="0" indent="0">
              <a:buNone/>
            </a:pPr>
            <a:r>
              <a:rPr lang="fr-FR" b="1" dirty="0">
                <a:solidFill>
                  <a:srgbClr val="238791"/>
                </a:solidFill>
                <a:ea typeface="Microsoft Sans Serif" panose="020B0604020202020204" pitchFamily="34" charset="0"/>
                <a:cs typeface="Microsoft Sans Serif" panose="020B0604020202020204" pitchFamily="34" charset="0"/>
              </a:rPr>
              <a:t>Section 1: </a:t>
            </a:r>
            <a:r>
              <a:rPr lang="fr-FR" b="1" dirty="0" err="1">
                <a:solidFill>
                  <a:srgbClr val="238791"/>
                </a:solidFill>
                <a:ea typeface="Microsoft Sans Serif" panose="020B0604020202020204" pitchFamily="34" charset="0"/>
                <a:cs typeface="Microsoft Sans Serif" panose="020B0604020202020204" pitchFamily="34" charset="0"/>
              </a:rPr>
              <a:t>Correspondence</a:t>
            </a:r>
            <a:r>
              <a:rPr lang="fr-FR" b="1" dirty="0">
                <a:solidFill>
                  <a:srgbClr val="238791"/>
                </a:solidFill>
                <a:ea typeface="Microsoft Sans Serif" panose="020B0604020202020204" pitchFamily="34" charset="0"/>
                <a:cs typeface="Microsoft Sans Serif" panose="020B0604020202020204" pitchFamily="34" charset="0"/>
              </a:rPr>
              <a:t> </a:t>
            </a:r>
            <a:r>
              <a:rPr lang="fr-FR" b="1" dirty="0" err="1">
                <a:solidFill>
                  <a:srgbClr val="238791"/>
                </a:solidFill>
                <a:ea typeface="Microsoft Sans Serif" panose="020B0604020202020204" pitchFamily="34" charset="0"/>
                <a:cs typeface="Microsoft Sans Serif" panose="020B0604020202020204" pitchFamily="34" charset="0"/>
              </a:rPr>
              <a:t>Analysis</a:t>
            </a:r>
            <a:r>
              <a:rPr lang="fr-FR" b="1" dirty="0">
                <a:solidFill>
                  <a:srgbClr val="238791"/>
                </a:solidFill>
                <a:ea typeface="Microsoft Sans Serif" panose="020B0604020202020204" pitchFamily="34" charset="0"/>
                <a:cs typeface="Microsoft Sans Serif" panose="020B0604020202020204" pitchFamily="34" charset="0"/>
              </a:rPr>
              <a:t>, CA
</a:t>
            </a:r>
            <a:endParaRPr lang="it-IT" dirty="0"/>
          </a:p>
        </p:txBody>
      </p:sp>
      <p:sp>
        <p:nvSpPr>
          <p:cNvPr id="4" name="CasellaDiTesto 3">
            <a:extLst>
              <a:ext uri="{FF2B5EF4-FFF2-40B4-BE49-F238E27FC236}">
                <a16:creationId xmlns:a16="http://schemas.microsoft.com/office/drawing/2014/main" id="{0C75CA89-60AF-55B6-C54A-643DA3E9D138}"/>
              </a:ext>
            </a:extLst>
          </p:cNvPr>
          <p:cNvSpPr txBox="1"/>
          <p:nvPr/>
        </p:nvSpPr>
        <p:spPr>
          <a:xfrm>
            <a:off x="1066800" y="4707910"/>
            <a:ext cx="16306800" cy="1569660"/>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Times New Roman" panose="02020603050405020304" pitchFamily="18" charset="0"/>
              </a:rPr>
              <a:t>Qualitative variables are variables that are not represented by numbers, but by modalities, for example: gender, level of education, marital status, etc.
</a:t>
            </a:r>
            <a:endParaRPr lang="it-IT" sz="3200" dirty="0"/>
          </a:p>
        </p:txBody>
      </p:sp>
    </p:spTree>
    <p:extLst>
      <p:ext uri="{BB962C8B-B14F-4D97-AF65-F5344CB8AC3E}">
        <p14:creationId xmlns:p14="http://schemas.microsoft.com/office/powerpoint/2010/main" val="31729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3DED3A-3816-2F4B-50F1-032883EFA6FD}"/>
              </a:ext>
            </a:extLst>
          </p:cNvPr>
          <p:cNvSpPr>
            <a:spLocks noGrp="1"/>
          </p:cNvSpPr>
          <p:nvPr>
            <p:ph type="title"/>
          </p:nvPr>
        </p:nvSpPr>
        <p:spPr>
          <a:xfrm>
            <a:off x="1257300" y="1638300"/>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5DCB02C7-3234-BEB4-DD89-CD64A0175CA6}"/>
              </a:ext>
            </a:extLst>
          </p:cNvPr>
          <p:cNvSpPr>
            <a:spLocks noGrp="1"/>
          </p:cNvSpPr>
          <p:nvPr>
            <p:ph idx="1"/>
          </p:nvPr>
        </p:nvSpPr>
        <p:spPr>
          <a:xfrm>
            <a:off x="1257300" y="2705100"/>
            <a:ext cx="15773400" cy="657532"/>
          </a:xfrm>
        </p:spPr>
        <p:txBody>
          <a:bodyPr/>
          <a:lstStyle/>
          <a:p>
            <a:pPr marL="0" indent="0">
              <a:buNone/>
            </a:pPr>
            <a:r>
              <a:rPr lang="fr-FR" b="1" dirty="0">
                <a:solidFill>
                  <a:srgbClr val="238791"/>
                </a:solidFill>
                <a:ea typeface="Microsoft Sans Serif" panose="020B0604020202020204" pitchFamily="34" charset="0"/>
                <a:cs typeface="Microsoft Sans Serif" panose="020B0604020202020204" pitchFamily="34" charset="0"/>
              </a:rPr>
              <a:t>Section 1: </a:t>
            </a:r>
            <a:r>
              <a:rPr lang="fr-FR" b="1" dirty="0" err="1">
                <a:solidFill>
                  <a:srgbClr val="238791"/>
                </a:solidFill>
                <a:ea typeface="Microsoft Sans Serif" panose="020B0604020202020204" pitchFamily="34" charset="0"/>
                <a:cs typeface="Microsoft Sans Serif" panose="020B0604020202020204" pitchFamily="34" charset="0"/>
              </a:rPr>
              <a:t>Correspondence</a:t>
            </a:r>
            <a:r>
              <a:rPr lang="fr-FR" b="1" dirty="0">
                <a:solidFill>
                  <a:srgbClr val="238791"/>
                </a:solidFill>
                <a:ea typeface="Microsoft Sans Serif" panose="020B0604020202020204" pitchFamily="34" charset="0"/>
                <a:cs typeface="Microsoft Sans Serif" panose="020B0604020202020204" pitchFamily="34" charset="0"/>
              </a:rPr>
              <a:t> </a:t>
            </a:r>
            <a:r>
              <a:rPr lang="fr-FR" b="1" dirty="0" err="1">
                <a:solidFill>
                  <a:srgbClr val="238791"/>
                </a:solidFill>
                <a:ea typeface="Microsoft Sans Serif" panose="020B0604020202020204" pitchFamily="34" charset="0"/>
                <a:cs typeface="Microsoft Sans Serif" panose="020B0604020202020204" pitchFamily="34" charset="0"/>
              </a:rPr>
              <a:t>Analysis</a:t>
            </a:r>
            <a:r>
              <a:rPr lang="fr-FR" b="1" dirty="0">
                <a:solidFill>
                  <a:srgbClr val="238791"/>
                </a:solidFill>
                <a:ea typeface="Microsoft Sans Serif" panose="020B0604020202020204" pitchFamily="34" charset="0"/>
                <a:cs typeface="Microsoft Sans Serif" panose="020B0604020202020204" pitchFamily="34" charset="0"/>
              </a:rPr>
              <a:t>, CA
</a:t>
            </a:r>
            <a:endParaRPr lang="it-IT" dirty="0"/>
          </a:p>
        </p:txBody>
      </p:sp>
      <p:sp>
        <p:nvSpPr>
          <p:cNvPr id="4" name="CasellaDiTesto 3">
            <a:extLst>
              <a:ext uri="{FF2B5EF4-FFF2-40B4-BE49-F238E27FC236}">
                <a16:creationId xmlns:a16="http://schemas.microsoft.com/office/drawing/2014/main" id="{FB6F9883-AE89-DFDD-14A8-65FC514EFDE7}"/>
              </a:ext>
            </a:extLst>
          </p:cNvPr>
          <p:cNvSpPr txBox="1"/>
          <p:nvPr/>
        </p:nvSpPr>
        <p:spPr>
          <a:xfrm>
            <a:off x="1524000" y="4220170"/>
            <a:ext cx="15240000" cy="2062103"/>
          </a:xfrm>
          <a:prstGeom prst="rect">
            <a:avLst/>
          </a:prstGeom>
          <a:noFill/>
        </p:spPr>
        <p:txBody>
          <a:bodyPr wrap="square" rtlCol="0">
            <a:spAutoFit/>
          </a:bodyPr>
          <a:lstStyle/>
          <a:p>
            <a:pPr algn="ctr"/>
            <a:r>
              <a:rPr lang="en-US" sz="3200" b="1" dirty="0">
                <a:ea typeface="Calibri" panose="020F0502020204030204" pitchFamily="34" charset="0"/>
                <a:cs typeface="Times New Roman" panose="02020603050405020304" pitchFamily="18" charset="0"/>
              </a:rPr>
              <a:t>Since qualitative variables are used in the AC, the object of the analysis are the contingency matrices, whose elements indicate the number of times (the counts) that the characteristics of two different quantities have been detected together. 
</a:t>
            </a:r>
            <a:endParaRPr lang="it-IT" dirty="0"/>
          </a:p>
        </p:txBody>
      </p:sp>
    </p:spTree>
    <p:extLst>
      <p:ext uri="{BB962C8B-B14F-4D97-AF65-F5344CB8AC3E}">
        <p14:creationId xmlns:p14="http://schemas.microsoft.com/office/powerpoint/2010/main" val="266548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D9F6E7-D13D-6C46-A0A9-E25BAB1128A4}"/>
              </a:ext>
            </a:extLst>
          </p:cNvPr>
          <p:cNvSpPr>
            <a:spLocks noGrp="1"/>
          </p:cNvSpPr>
          <p:nvPr>
            <p:ph type="title"/>
          </p:nvPr>
        </p:nvSpPr>
        <p:spPr>
          <a:xfrm>
            <a:off x="1257300" y="1562100"/>
            <a:ext cx="15773400" cy="862012"/>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3489F303-6EAD-1154-6C49-200C6F8C4D2B}"/>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Goal of Correspondence Analysis
</a:t>
            </a:r>
            <a:endParaRPr lang="it-IT" dirty="0"/>
          </a:p>
        </p:txBody>
      </p:sp>
      <p:sp>
        <p:nvSpPr>
          <p:cNvPr id="4" name="CasellaDiTesto 3">
            <a:extLst>
              <a:ext uri="{FF2B5EF4-FFF2-40B4-BE49-F238E27FC236}">
                <a16:creationId xmlns:a16="http://schemas.microsoft.com/office/drawing/2014/main" id="{D2D5D88B-E615-D73D-BE4D-679BC2226805}"/>
              </a:ext>
            </a:extLst>
          </p:cNvPr>
          <p:cNvSpPr txBox="1"/>
          <p:nvPr/>
        </p:nvSpPr>
        <p:spPr>
          <a:xfrm>
            <a:off x="1276965" y="4112448"/>
            <a:ext cx="15773400" cy="2554545"/>
          </a:xfrm>
          <a:prstGeom prst="rect">
            <a:avLst/>
          </a:prstGeom>
          <a:noFill/>
        </p:spPr>
        <p:txBody>
          <a:bodyPr wrap="square" rtlCol="0">
            <a:spAutoFit/>
          </a:bodyPr>
          <a:lstStyle/>
          <a:p>
            <a:pPr algn="ctr"/>
            <a:r>
              <a:rPr lang="en-US" sz="3200" b="1" dirty="0">
                <a:solidFill>
                  <a:srgbClr val="000000"/>
                </a:solidFill>
                <a:ea typeface="Calibri" panose="020F0502020204030204" pitchFamily="34" charset="0"/>
              </a:rPr>
              <a:t>The main goal of AC is to analyze the relationships between a set of qualitative variables observed on a collective of statistical units. This is done through the identification of an "optimal" space, i.e. a small dimension that represents the synthesis of the structural information contained in the original data.
</a:t>
            </a:r>
            <a:endParaRPr lang="it-IT" sz="3200" b="1" dirty="0"/>
          </a:p>
        </p:txBody>
      </p:sp>
    </p:spTree>
    <p:extLst>
      <p:ext uri="{BB962C8B-B14F-4D97-AF65-F5344CB8AC3E}">
        <p14:creationId xmlns:p14="http://schemas.microsoft.com/office/powerpoint/2010/main" val="23511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03207E-6B16-6114-E0E8-B43787F93892}"/>
              </a:ext>
            </a:extLst>
          </p:cNvPr>
          <p:cNvSpPr>
            <a:spLocks noGrp="1"/>
          </p:cNvSpPr>
          <p:nvPr>
            <p:ph type="title"/>
          </p:nvPr>
        </p:nvSpPr>
        <p:spPr>
          <a:xfrm>
            <a:off x="1257300" y="1485900"/>
            <a:ext cx="15773400" cy="1014412"/>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FFDD50FF-E836-C713-7DAB-F51DF09589AE}"/>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Goal of Correspondence Analysis
</a:t>
            </a:r>
            <a:endParaRPr lang="it-IT" dirty="0"/>
          </a:p>
        </p:txBody>
      </p:sp>
      <p:sp>
        <p:nvSpPr>
          <p:cNvPr id="4" name="CasellaDiTesto 3">
            <a:extLst>
              <a:ext uri="{FF2B5EF4-FFF2-40B4-BE49-F238E27FC236}">
                <a16:creationId xmlns:a16="http://schemas.microsoft.com/office/drawing/2014/main" id="{4EE6191B-D949-A071-6297-AD7538F03E61}"/>
              </a:ext>
            </a:extLst>
          </p:cNvPr>
          <p:cNvSpPr txBox="1"/>
          <p:nvPr/>
        </p:nvSpPr>
        <p:spPr>
          <a:xfrm>
            <a:off x="1230261" y="4220170"/>
            <a:ext cx="16725900" cy="2062103"/>
          </a:xfrm>
          <a:prstGeom prst="rect">
            <a:avLst/>
          </a:prstGeom>
          <a:noFill/>
        </p:spPr>
        <p:txBody>
          <a:bodyPr wrap="square" rtlCol="0">
            <a:spAutoFit/>
          </a:bodyPr>
          <a:lstStyle/>
          <a:p>
            <a:pPr algn="ctr"/>
            <a:r>
              <a:rPr lang="en-US" sz="3200" b="1" dirty="0">
                <a:solidFill>
                  <a:srgbClr val="000000"/>
                </a:solidFill>
                <a:ea typeface="Calibri" panose="020F0502020204030204" pitchFamily="34" charset="0"/>
                <a:cs typeface="Arial" panose="020B0604020202020204" pitchFamily="34" charset="0"/>
              </a:rPr>
              <a:t>In essence, they will build a series of latent variables (or factors), a combination of the original variables, which express some concepts not directly observable in reality, but the result of the measurement of a set of variables.
</a:t>
            </a:r>
            <a:endParaRPr lang="it-IT" dirty="0"/>
          </a:p>
        </p:txBody>
      </p:sp>
    </p:spTree>
    <p:extLst>
      <p:ext uri="{BB962C8B-B14F-4D97-AF65-F5344CB8AC3E}">
        <p14:creationId xmlns:p14="http://schemas.microsoft.com/office/powerpoint/2010/main" val="259052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6BD12E-1126-C7AE-DA59-DDD539D28DEF}"/>
              </a:ext>
            </a:extLst>
          </p:cNvPr>
          <p:cNvSpPr>
            <a:spLocks noGrp="1"/>
          </p:cNvSpPr>
          <p:nvPr>
            <p:ph type="title"/>
          </p:nvPr>
        </p:nvSpPr>
        <p:spPr>
          <a:xfrm>
            <a:off x="1257300" y="1638300"/>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6016EFE2-E14F-4EF0-646E-62C260E339DB}"/>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3: The assumption in Correspondence Analysis
</a:t>
            </a:r>
            <a:endParaRPr lang="it-IT" dirty="0"/>
          </a:p>
        </p:txBody>
      </p:sp>
      <p:sp>
        <p:nvSpPr>
          <p:cNvPr id="4" name="CasellaDiTesto 3">
            <a:extLst>
              <a:ext uri="{FF2B5EF4-FFF2-40B4-BE49-F238E27FC236}">
                <a16:creationId xmlns:a16="http://schemas.microsoft.com/office/drawing/2014/main" id="{2A7C67B6-F6DC-E1CE-5410-742ACBBD05E0}"/>
              </a:ext>
            </a:extLst>
          </p:cNvPr>
          <p:cNvSpPr txBox="1"/>
          <p:nvPr/>
        </p:nvSpPr>
        <p:spPr>
          <a:xfrm>
            <a:off x="1085850" y="4466391"/>
            <a:ext cx="16116300" cy="1569660"/>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Times New Roman" panose="02020603050405020304" pitchFamily="18" charset="0"/>
              </a:rPr>
              <a:t>In Correspondence Analysis, the variables used </a:t>
            </a:r>
            <a:r>
              <a:rPr lang="en-US" sz="3200" b="1" u="sng" dirty="0">
                <a:latin typeface="Calibri" panose="020F0502020204030204" pitchFamily="34" charset="0"/>
                <a:ea typeface="Calibri" panose="020F0502020204030204" pitchFamily="34" charset="0"/>
                <a:cs typeface="Times New Roman" panose="02020603050405020304" pitchFamily="18" charset="0"/>
              </a:rPr>
              <a:t>do not have to be independent</a:t>
            </a:r>
            <a:r>
              <a:rPr lang="en-US" sz="3200" b="1" dirty="0">
                <a:latin typeface="Calibri" panose="020F0502020204030204" pitchFamily="34" charset="0"/>
                <a:ea typeface="Calibri" panose="020F0502020204030204" pitchFamily="34" charset="0"/>
                <a:cs typeface="Times New Roman" panose="02020603050405020304" pitchFamily="18" charset="0"/>
              </a:rPr>
              <a:t>, so the modes of one variable must influence the modes of the other. 
</a:t>
            </a:r>
            <a:endParaRPr lang="it-IT" dirty="0"/>
          </a:p>
        </p:txBody>
      </p:sp>
    </p:spTree>
    <p:extLst>
      <p:ext uri="{BB962C8B-B14F-4D97-AF65-F5344CB8AC3E}">
        <p14:creationId xmlns:p14="http://schemas.microsoft.com/office/powerpoint/2010/main" val="420040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EDFB1B-9967-A334-5E40-922F032EAB1F}"/>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7646DC50-24D7-B038-4BDD-14525999D5FD}"/>
              </a:ext>
            </a:extLst>
          </p:cNvPr>
          <p:cNvSpPr>
            <a:spLocks noGrp="1"/>
          </p:cNvSpPr>
          <p:nvPr>
            <p:ph idx="1"/>
          </p:nvPr>
        </p:nvSpPr>
        <p:spPr>
          <a:xfrm>
            <a:off x="1257300" y="2738438"/>
            <a:ext cx="15773400" cy="5762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3: The assumption in Correspondence Analysis
</a:t>
            </a:r>
            <a:endParaRPr lang="it-IT" dirty="0"/>
          </a:p>
        </p:txBody>
      </p:sp>
      <p:sp>
        <p:nvSpPr>
          <p:cNvPr id="5" name="CasellaDiTesto 4">
            <a:extLst>
              <a:ext uri="{FF2B5EF4-FFF2-40B4-BE49-F238E27FC236}">
                <a16:creationId xmlns:a16="http://schemas.microsoft.com/office/drawing/2014/main" id="{A2B0A10B-87D6-DE6C-7D31-4AE03222FEB8}"/>
              </a:ext>
            </a:extLst>
          </p:cNvPr>
          <p:cNvSpPr txBox="1"/>
          <p:nvPr/>
        </p:nvSpPr>
        <p:spPr>
          <a:xfrm>
            <a:off x="1257300" y="4229100"/>
            <a:ext cx="15773400" cy="3209212"/>
          </a:xfrm>
          <a:prstGeom prst="rect">
            <a:avLst/>
          </a:prstGeom>
          <a:noFill/>
        </p:spPr>
        <p:txBody>
          <a:bodyPr wrap="square" rtlCol="0">
            <a:spAutoFit/>
          </a:bodyPr>
          <a:lstStyle/>
          <a:p>
            <a:pPr algn="ctr">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Before carrying out a correspondence analysis it is necessary to establish the degree of interdependence between the characters considered because, if they are independent, it may not make sense to search for the correspondences between them.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For this purpose, it is necessary to apply the Chi-square test, which assesses any interdependence relationships between the qualitative variables</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26933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1583</Words>
  <Application>Microsoft Office PowerPoint</Application>
  <PresentationFormat>Personalizado</PresentationFormat>
  <Paragraphs>154</Paragraphs>
  <Slides>27</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27</vt:i4>
      </vt:variant>
    </vt:vector>
  </HeadingPairs>
  <TitlesOfParts>
    <vt:vector size="36" baseType="lpstr">
      <vt:lpstr>Arial</vt:lpstr>
      <vt:lpstr>Calibri</vt:lpstr>
      <vt:lpstr>Calibri Light</vt:lpstr>
      <vt:lpstr>Cambria Math</vt:lpstr>
      <vt:lpstr>Microsoft Sans Serif</vt:lpstr>
      <vt:lpstr>Oxygen</vt:lpstr>
      <vt:lpstr>Wingdings</vt:lpstr>
      <vt:lpstr>Office Theme</vt:lpstr>
      <vt:lpstr>Diseño personalizado</vt:lpstr>
      <vt:lpstr>Presentación de PowerPoint</vt:lpstr>
      <vt:lpstr>Presentación de PowerPoint</vt:lpstr>
      <vt:lpstr>Presentación de PowerPoint</vt:lpstr>
      <vt:lpstr>Unit 1: Introduction 
</vt:lpstr>
      <vt:lpstr>Unit 1: Introduction
</vt:lpstr>
      <vt:lpstr>Unit 1: Introduction 
</vt:lpstr>
      <vt:lpstr>Unit 1: Introduction 
</vt:lpstr>
      <vt:lpstr>Unit 1: Introduction
</vt:lpstr>
      <vt:lpstr>Unit 1: Introduction
</vt:lpstr>
      <vt:lpstr>Unit 1: Introduction
</vt:lpstr>
      <vt:lpstr>Unit 2: Correspondence Analysis 
</vt:lpstr>
      <vt:lpstr>Unit 2: Correspondence Analysis 
</vt:lpstr>
      <vt:lpstr>Unit 2: Correspondence Analysis 
</vt:lpstr>
      <vt:lpstr>Unit 2: Correspondence Analysis 
</vt:lpstr>
      <vt:lpstr>Unit 2: Correspondence Analysis 
</vt:lpstr>
      <vt:lpstr>Unit 2: Correspondence Analysis 
</vt:lpstr>
      <vt:lpstr>Unit 2: Correspondence Analysis 
</vt:lpstr>
      <vt:lpstr>Unit 3: A Case Study
</vt:lpstr>
      <vt:lpstr>Unit 3: A Case Study
</vt:lpstr>
      <vt:lpstr>Unit 3: A Case Study
</vt:lpstr>
      <vt:lpstr>Unit 3: A Case Study
</vt:lpstr>
      <vt:lpstr>Unit 3: A Case Study
</vt:lpstr>
      <vt:lpstr>Unit 3: A Case Study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cp:keywords>
  <cp:lastModifiedBy>María del  Mar Castillo</cp:lastModifiedBy>
  <cp:revision>93</cp:revision>
  <dcterms:created xsi:type="dcterms:W3CDTF">2022-05-03T15:33:59Z</dcterms:created>
  <dcterms:modified xsi:type="dcterms:W3CDTF">2023-03-20T15:09:20Z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ies>
</file>