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8" r:id="rId3"/>
    <p:sldId id="259" r:id="rId4"/>
    <p:sldId id="274" r:id="rId5"/>
    <p:sldId id="276" r:id="rId6"/>
    <p:sldId id="277" r:id="rId7"/>
    <p:sldId id="278" r:id="rId8"/>
    <p:sldId id="280" r:id="rId9"/>
    <p:sldId id="279"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75" r:id="rId24"/>
    <p:sldId id="273" r:id="rId25"/>
    <p:sldId id="294" r:id="rId26"/>
    <p:sldId id="262"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37C"/>
    <a:srgbClr val="238791"/>
    <a:srgbClr val="FDBD40"/>
    <a:srgbClr val="E8676A"/>
    <a:srgbClr val="E768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p:scale>
          <a:sx n="60" d="100"/>
          <a:sy n="60" d="100"/>
        </p:scale>
        <p:origin x="374" y="-101"/>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20/03/2023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dirty="0">
                <a:solidFill>
                  <a:srgbClr val="E7686A"/>
                </a:solidFill>
                <a:ea typeface="Microsoft Sans Serif" panose="020B0604020202020204" pitchFamily="34" charset="0"/>
                <a:cs typeface="Microsoft Sans Serif" panose="020B0604020202020204" pitchFamily="34" charset="0"/>
              </a:rPr>
              <a:t>Training module title</a:t>
            </a: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By [UNISALENTO]</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57950D-F1C7-1447-8005-2A4D60A98434}"/>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4FC3E17A-AC46-9EB7-5A5B-A5B2FC04430E}"/>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Creating Clusters
</a:t>
            </a:r>
            <a:endParaRPr lang="it-IT" dirty="0"/>
          </a:p>
        </p:txBody>
      </p:sp>
      <p:sp>
        <p:nvSpPr>
          <p:cNvPr id="4" name="CasellaDiTesto 3">
            <a:extLst>
              <a:ext uri="{FF2B5EF4-FFF2-40B4-BE49-F238E27FC236}">
                <a16:creationId xmlns:a16="http://schemas.microsoft.com/office/drawing/2014/main" id="{BF2DE502-B2BC-99C8-20B5-BC1E416B2FA9}"/>
              </a:ext>
            </a:extLst>
          </p:cNvPr>
          <p:cNvSpPr txBox="1"/>
          <p:nvPr/>
        </p:nvSpPr>
        <p:spPr>
          <a:xfrm>
            <a:off x="1504950" y="4146320"/>
            <a:ext cx="15944850" cy="2831544"/>
          </a:xfrm>
          <a:prstGeom prst="rect">
            <a:avLst/>
          </a:prstGeom>
          <a:noFill/>
        </p:spPr>
        <p:txBody>
          <a:bodyPr wrap="square" rtlCol="0">
            <a:spAutoFit/>
          </a:bodyPr>
          <a:lstStyle/>
          <a:p>
            <a:pPr algn="ctr"/>
            <a:r>
              <a:rPr lang="en-US" sz="3200" b="1" dirty="0"/>
              <a:t>Thanks to the link rule we can choose the type of link that we will use to form clusters, among the following</a:t>
            </a:r>
            <a:r>
              <a:rPr lang="it-IT" sz="3200" b="1" i="0" u="none" strike="noStrike" baseline="0" dirty="0"/>
              <a:t>:</a:t>
            </a:r>
          </a:p>
          <a:p>
            <a:pPr marL="285750" indent="-285750" algn="ctr">
              <a:buFontTx/>
              <a:buChar char="-"/>
            </a:pPr>
            <a:r>
              <a:rPr lang="it-IT" sz="3200" b="1" dirty="0"/>
              <a:t>S</a:t>
            </a:r>
            <a:r>
              <a:rPr lang="it-IT" sz="3200" b="1" i="0" u="none" strike="noStrike" baseline="0" dirty="0"/>
              <a:t>imple linkage</a:t>
            </a:r>
            <a:endParaRPr lang="it-IT" sz="3200" b="1" dirty="0"/>
          </a:p>
          <a:p>
            <a:pPr marL="285750" indent="-285750" algn="ctr">
              <a:buFontTx/>
              <a:buChar char="-"/>
            </a:pPr>
            <a:r>
              <a:rPr lang="it-IT" sz="3200" b="1" i="0" u="none" strike="noStrike" baseline="0" dirty="0"/>
              <a:t>Complete linkage</a:t>
            </a:r>
          </a:p>
          <a:p>
            <a:pPr marL="285750" indent="-285750" algn="ctr">
              <a:buFontTx/>
              <a:buChar char="-"/>
            </a:pPr>
            <a:r>
              <a:rPr lang="it-IT" sz="3200" b="1" dirty="0" err="1"/>
              <a:t>A</a:t>
            </a:r>
            <a:r>
              <a:rPr lang="it-IT" sz="3200" b="1" i="0" u="none" strike="noStrike" baseline="0" dirty="0" err="1"/>
              <a:t>verage</a:t>
            </a:r>
            <a:r>
              <a:rPr lang="it-IT" sz="3200" b="1" i="0" u="none" strike="noStrike" baseline="0" dirty="0"/>
              <a:t> linkage</a:t>
            </a:r>
          </a:p>
          <a:p>
            <a:pPr marL="285750" indent="-285750" algn="l">
              <a:buFontTx/>
              <a:buChar char="-"/>
            </a:pPr>
            <a:endParaRPr lang="it-IT" dirty="0"/>
          </a:p>
        </p:txBody>
      </p:sp>
    </p:spTree>
    <p:extLst>
      <p:ext uri="{BB962C8B-B14F-4D97-AF65-F5344CB8AC3E}">
        <p14:creationId xmlns:p14="http://schemas.microsoft.com/office/powerpoint/2010/main" val="2725605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E0C289-25E9-074D-1608-2644339473B9}"/>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9D7F9C83-7C07-3A90-8EAD-DE6DB8CCFE7D}"/>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Creating Clusters
</a:t>
            </a:r>
            <a:endParaRPr lang="it-IT" dirty="0"/>
          </a:p>
        </p:txBody>
      </p:sp>
      <p:sp>
        <p:nvSpPr>
          <p:cNvPr id="4" name="CasellaDiTesto 3">
            <a:extLst>
              <a:ext uri="{FF2B5EF4-FFF2-40B4-BE49-F238E27FC236}">
                <a16:creationId xmlns:a16="http://schemas.microsoft.com/office/drawing/2014/main" id="{8748CFA1-8812-0FFF-2E67-7704CBF17338}"/>
              </a:ext>
            </a:extLst>
          </p:cNvPr>
          <p:cNvSpPr txBox="1"/>
          <p:nvPr/>
        </p:nvSpPr>
        <p:spPr>
          <a:xfrm>
            <a:off x="1638300" y="3802363"/>
            <a:ext cx="15011400" cy="2908873"/>
          </a:xfrm>
          <a:prstGeom prst="rect">
            <a:avLst/>
          </a:prstGeom>
          <a:noFill/>
        </p:spPr>
        <p:txBody>
          <a:bodyPr wrap="square" rtlCol="0">
            <a:spAutoFit/>
          </a:bodyPr>
          <a:lstStyle/>
          <a:p>
            <a:pPr algn="ctr">
              <a:lnSpc>
                <a:spcPct val="107000"/>
              </a:lnSpc>
              <a:spcAft>
                <a:spcPts val="800"/>
              </a:spcAft>
            </a:pPr>
            <a:r>
              <a:rPr lang="it-IT" sz="3200" b="1" dirty="0"/>
              <a:t>S</a:t>
            </a:r>
            <a:r>
              <a:rPr lang="it-IT" sz="3200" b="1" i="0" u="none" strike="noStrike" baseline="0" dirty="0"/>
              <a:t>imple linkage</a:t>
            </a:r>
            <a:r>
              <a:rPr lang="it-IT" sz="3200" b="1" dirty="0">
                <a:effectLst/>
                <a:ea typeface="Calibri" panose="020F0502020204030204" pitchFamily="34" charset="0"/>
                <a:cs typeface="Calibri" panose="020F0502020204030204" pitchFamily="34" charset="0"/>
              </a:rPr>
              <a:t>: </a:t>
            </a:r>
            <a:endParaRPr lang="it-IT" sz="32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ea typeface="Calibri" panose="020F0502020204030204" pitchFamily="34" charset="0"/>
                <a:cs typeface="Calibri" panose="020F0502020204030204" pitchFamily="34" charset="0"/>
              </a:rPr>
              <a:t>The groups are put together according to the minimum distance between the observations, this link favors the homogeneity of the elements of each group to the detriment of differentiation. 
</a:t>
            </a:r>
            <a:endParaRPr lang="it-IT" dirty="0"/>
          </a:p>
        </p:txBody>
      </p:sp>
      <p:pic>
        <p:nvPicPr>
          <p:cNvPr id="5" name="Immagine 4" descr="Immagine che contiene testo, orologio, clipart&#10;&#10;Descrizione generata automaticamente">
            <a:extLst>
              <a:ext uri="{FF2B5EF4-FFF2-40B4-BE49-F238E27FC236}">
                <a16:creationId xmlns:a16="http://schemas.microsoft.com/office/drawing/2014/main" id="{BB0EA24C-D9D7-EF9E-C442-6720A2721AFF}"/>
              </a:ext>
            </a:extLst>
          </p:cNvPr>
          <p:cNvPicPr>
            <a:picLocks noChangeAspect="1"/>
          </p:cNvPicPr>
          <p:nvPr/>
        </p:nvPicPr>
        <p:blipFill>
          <a:blip r:embed="rId2"/>
          <a:stretch>
            <a:fillRect/>
          </a:stretch>
        </p:blipFill>
        <p:spPr>
          <a:xfrm>
            <a:off x="6400800" y="6002338"/>
            <a:ext cx="5943600" cy="2362200"/>
          </a:xfrm>
          <a:prstGeom prst="rect">
            <a:avLst/>
          </a:prstGeom>
        </p:spPr>
      </p:pic>
    </p:spTree>
    <p:extLst>
      <p:ext uri="{BB962C8B-B14F-4D97-AF65-F5344CB8AC3E}">
        <p14:creationId xmlns:p14="http://schemas.microsoft.com/office/powerpoint/2010/main" val="77173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09AD29-B165-570D-EBF1-FF3A74DD0DD0}"/>
              </a:ext>
            </a:extLst>
          </p:cNvPr>
          <p:cNvSpPr>
            <a:spLocks noGrp="1"/>
          </p:cNvSpPr>
          <p:nvPr>
            <p:ph type="title"/>
          </p:nvPr>
        </p:nvSpPr>
        <p:spPr>
          <a:xfrm>
            <a:off x="1242552" y="1743869"/>
            <a:ext cx="15773400" cy="1989137"/>
          </a:xfrm>
        </p:spPr>
        <p:txBody>
          <a:bodyPr/>
          <a:lstStyle/>
          <a:p>
            <a:r>
              <a:rPr lang="es-ES" sz="4400" b="1" dirty="0" err="1">
                <a:solidFill>
                  <a:srgbClr val="E7686A"/>
                </a:solidFill>
                <a:ea typeface="Microsoft Sans Serif" panose="020B0604020202020204" pitchFamily="34" charset="0"/>
                <a:cs typeface="Microsoft Sans Serif" panose="020B0604020202020204" pitchFamily="34" charset="0"/>
              </a:rPr>
              <a:t>Unità</a:t>
            </a:r>
            <a:r>
              <a:rPr lang="es-ES" sz="4400" b="1" dirty="0">
                <a:solidFill>
                  <a:srgbClr val="E7686A"/>
                </a:solidFill>
                <a:ea typeface="Microsoft Sans Serif" panose="020B0604020202020204" pitchFamily="34" charset="0"/>
                <a:cs typeface="Microsoft Sans Serif" panose="020B0604020202020204" pitchFamily="34" charset="0"/>
              </a:rPr>
              <a:t> 2: </a:t>
            </a:r>
            <a:r>
              <a:rPr lang="es-ES" sz="4400" b="1" dirty="0" err="1">
                <a:solidFill>
                  <a:srgbClr val="E7686A"/>
                </a:solidFill>
                <a:ea typeface="Microsoft Sans Serif" panose="020B0604020202020204" pitchFamily="34" charset="0"/>
                <a:cs typeface="Microsoft Sans Serif" panose="020B0604020202020204" pitchFamily="34" charset="0"/>
              </a:rPr>
              <a:t>Analisi</a:t>
            </a:r>
            <a:r>
              <a:rPr lang="es-ES" sz="4400" b="1" dirty="0">
                <a:solidFill>
                  <a:srgbClr val="E7686A"/>
                </a:solidFill>
                <a:ea typeface="Microsoft Sans Serif" panose="020B0604020202020204" pitchFamily="34" charset="0"/>
                <a:cs typeface="Microsoft Sans Serif" panose="020B0604020202020204" pitchFamily="34" charset="0"/>
              </a:rPr>
              <a:t> in </a:t>
            </a:r>
            <a:r>
              <a:rPr lang="es-ES" sz="4400" b="1" dirty="0" err="1">
                <a:solidFill>
                  <a:srgbClr val="E7686A"/>
                </a:solidFill>
                <a:ea typeface="Microsoft Sans Serif" panose="020B0604020202020204" pitchFamily="34" charset="0"/>
                <a:cs typeface="Microsoft Sans Serif" panose="020B0604020202020204" pitchFamily="34" charset="0"/>
              </a:rPr>
              <a:t>Cluster</a:t>
            </a:r>
            <a:endParaRPr lang="it-IT" dirty="0"/>
          </a:p>
        </p:txBody>
      </p:sp>
      <p:sp>
        <p:nvSpPr>
          <p:cNvPr id="3" name="Segnaposto contenuto 2">
            <a:extLst>
              <a:ext uri="{FF2B5EF4-FFF2-40B4-BE49-F238E27FC236}">
                <a16:creationId xmlns:a16="http://schemas.microsoft.com/office/drawing/2014/main" id="{9470AD0C-214E-3A77-3C6A-3BCF28A0FCFF}"/>
              </a:ext>
            </a:extLst>
          </p:cNvPr>
          <p:cNvSpPr>
            <a:spLocks noGrp="1"/>
          </p:cNvSpPr>
          <p:nvPr>
            <p:ph idx="1"/>
          </p:nvPr>
        </p:nvSpPr>
        <p:spPr/>
        <p:txBody>
          <a:bodyPr/>
          <a:lstStyle/>
          <a:p>
            <a:pPr marL="0" indent="0">
              <a:buNone/>
            </a:pPr>
            <a:r>
              <a:rPr lang="en-US" sz="2800" b="1" dirty="0" err="1">
                <a:solidFill>
                  <a:srgbClr val="238791"/>
                </a:solidFill>
                <a:ea typeface="Microsoft Sans Serif" panose="020B0604020202020204" pitchFamily="34" charset="0"/>
                <a:cs typeface="Microsoft Sans Serif" panose="020B0604020202020204" pitchFamily="34" charset="0"/>
              </a:rPr>
              <a:t>Sezione</a:t>
            </a:r>
            <a:r>
              <a:rPr lang="en-US" sz="2800" b="1" dirty="0">
                <a:solidFill>
                  <a:srgbClr val="238791"/>
                </a:solidFill>
                <a:ea typeface="Microsoft Sans Serif" panose="020B0604020202020204" pitchFamily="34" charset="0"/>
                <a:cs typeface="Microsoft Sans Serif" panose="020B0604020202020204" pitchFamily="34" charset="0"/>
              </a:rPr>
              <a:t> 2: </a:t>
            </a:r>
            <a:r>
              <a:rPr lang="en-US" sz="2800" b="1" dirty="0" err="1">
                <a:solidFill>
                  <a:srgbClr val="238791"/>
                </a:solidFill>
                <a:ea typeface="Microsoft Sans Serif" panose="020B0604020202020204" pitchFamily="34" charset="0"/>
                <a:cs typeface="Microsoft Sans Serif" panose="020B0604020202020204" pitchFamily="34" charset="0"/>
              </a:rPr>
              <a:t>Creazione</a:t>
            </a:r>
            <a:r>
              <a:rPr lang="en-US" sz="2800" b="1" dirty="0">
                <a:solidFill>
                  <a:srgbClr val="238791"/>
                </a:solidFill>
                <a:ea typeface="Microsoft Sans Serif" panose="020B0604020202020204" pitchFamily="34" charset="0"/>
                <a:cs typeface="Microsoft Sans Serif" panose="020B0604020202020204" pitchFamily="34" charset="0"/>
              </a:rPr>
              <a:t> </a:t>
            </a:r>
            <a:r>
              <a:rPr lang="en-US" sz="2800" b="1" dirty="0" err="1">
                <a:solidFill>
                  <a:srgbClr val="238791"/>
                </a:solidFill>
                <a:ea typeface="Microsoft Sans Serif" panose="020B0604020202020204" pitchFamily="34" charset="0"/>
                <a:cs typeface="Microsoft Sans Serif" panose="020B0604020202020204" pitchFamily="34" charset="0"/>
              </a:rPr>
              <a:t>dei</a:t>
            </a:r>
            <a:r>
              <a:rPr lang="en-US" sz="2800" b="1" dirty="0">
                <a:solidFill>
                  <a:srgbClr val="238791"/>
                </a:solidFill>
                <a:ea typeface="Microsoft Sans Serif" panose="020B0604020202020204" pitchFamily="34" charset="0"/>
                <a:cs typeface="Microsoft Sans Serif" panose="020B0604020202020204" pitchFamily="34" charset="0"/>
              </a:rPr>
              <a:t> Cluster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6D2B3899-96E8-F82C-60FD-4A40427E6CF1}"/>
              </a:ext>
            </a:extLst>
          </p:cNvPr>
          <p:cNvSpPr txBox="1"/>
          <p:nvPr/>
        </p:nvSpPr>
        <p:spPr>
          <a:xfrm>
            <a:off x="1406628" y="3382962"/>
            <a:ext cx="15445248" cy="2806281"/>
          </a:xfrm>
          <a:prstGeom prst="rect">
            <a:avLst/>
          </a:prstGeom>
          <a:noFill/>
        </p:spPr>
        <p:txBody>
          <a:bodyPr wrap="square" rtlCol="0">
            <a:spAutoFit/>
          </a:bodyPr>
          <a:lstStyle/>
          <a:p>
            <a:pPr algn="ctr">
              <a:lnSpc>
                <a:spcPct val="107000"/>
              </a:lnSpc>
              <a:spcAft>
                <a:spcPts val="800"/>
              </a:spcAft>
            </a:pPr>
            <a:r>
              <a:rPr lang="it-IT" sz="3200" b="1" i="0" u="none" strike="noStrike" baseline="0" dirty="0"/>
              <a:t>Complete linkage</a:t>
            </a:r>
            <a:r>
              <a:rPr lang="it-IT" sz="3200" b="1" dirty="0">
                <a:effectLst/>
                <a:ea typeface="Calibri" panose="020F0502020204030204" pitchFamily="34" charset="0"/>
                <a:cs typeface="Calibri" panose="020F0502020204030204" pitchFamily="34" charset="0"/>
              </a:rPr>
              <a:t>:  </a:t>
            </a:r>
            <a:endParaRPr lang="it-IT" sz="32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ea typeface="Calibri" panose="020F0502020204030204" pitchFamily="34" charset="0"/>
                <a:cs typeface="Calibri" panose="020F0502020204030204" pitchFamily="34" charset="0"/>
              </a:rPr>
              <a:t>The groups are put together according to the minimum maximum distance between the points, so first the greatest distances between the groups are calculated and then those that have the least distance are chosen. This type of link highlights differences between groups rather than internal homogeneity.</a:t>
            </a:r>
            <a:endParaRPr lang="it-IT" sz="3200" b="1" dirty="0">
              <a:effectLst/>
              <a:ea typeface="Calibri" panose="020F0502020204030204" pitchFamily="34" charset="0"/>
              <a:cs typeface="Times New Roman" panose="02020603050405020304" pitchFamily="18" charset="0"/>
            </a:endParaRPr>
          </a:p>
        </p:txBody>
      </p:sp>
      <p:pic>
        <p:nvPicPr>
          <p:cNvPr id="5" name="Immagine 4">
            <a:extLst>
              <a:ext uri="{FF2B5EF4-FFF2-40B4-BE49-F238E27FC236}">
                <a16:creationId xmlns:a16="http://schemas.microsoft.com/office/drawing/2014/main" id="{E96E0C6A-A586-92DC-AFB4-97D5AEFBB9B9}"/>
              </a:ext>
            </a:extLst>
          </p:cNvPr>
          <p:cNvPicPr>
            <a:picLocks noChangeAspect="1"/>
          </p:cNvPicPr>
          <p:nvPr/>
        </p:nvPicPr>
        <p:blipFill>
          <a:blip r:embed="rId2"/>
          <a:stretch>
            <a:fillRect/>
          </a:stretch>
        </p:blipFill>
        <p:spPr>
          <a:xfrm>
            <a:off x="7010400" y="6362700"/>
            <a:ext cx="4267200" cy="2065655"/>
          </a:xfrm>
          <a:prstGeom prst="rect">
            <a:avLst/>
          </a:prstGeom>
        </p:spPr>
      </p:pic>
    </p:spTree>
    <p:extLst>
      <p:ext uri="{BB962C8B-B14F-4D97-AF65-F5344CB8AC3E}">
        <p14:creationId xmlns:p14="http://schemas.microsoft.com/office/powerpoint/2010/main" val="4221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19661B-9FF3-8368-E188-D286C60FF17F}"/>
              </a:ext>
            </a:extLst>
          </p:cNvPr>
          <p:cNvSpPr>
            <a:spLocks noGrp="1"/>
          </p:cNvSpPr>
          <p:nvPr>
            <p:ph type="title"/>
          </p:nvPr>
        </p:nvSpPr>
        <p:spPr>
          <a:xfrm>
            <a:off x="1257300" y="1743869"/>
            <a:ext cx="15773400" cy="1989137"/>
          </a:xfrm>
        </p:spPr>
        <p:txBody>
          <a:bodyPr/>
          <a:lstStyle/>
          <a:p>
            <a:r>
              <a:rPr lang="es-ES" sz="4400" b="1" dirty="0" err="1">
                <a:solidFill>
                  <a:srgbClr val="E7686A"/>
                </a:solidFill>
                <a:ea typeface="Microsoft Sans Serif" panose="020B0604020202020204" pitchFamily="34" charset="0"/>
                <a:cs typeface="Microsoft Sans Serif" panose="020B0604020202020204" pitchFamily="34" charset="0"/>
              </a:rPr>
              <a:t>Unità</a:t>
            </a:r>
            <a:r>
              <a:rPr lang="es-ES" sz="4400" b="1" dirty="0">
                <a:solidFill>
                  <a:srgbClr val="E7686A"/>
                </a:solidFill>
                <a:ea typeface="Microsoft Sans Serif" panose="020B0604020202020204" pitchFamily="34" charset="0"/>
                <a:cs typeface="Microsoft Sans Serif" panose="020B0604020202020204" pitchFamily="34" charset="0"/>
              </a:rPr>
              <a:t> 2: </a:t>
            </a:r>
            <a:r>
              <a:rPr lang="es-ES" sz="4400" b="1" dirty="0" err="1">
                <a:solidFill>
                  <a:srgbClr val="E7686A"/>
                </a:solidFill>
                <a:ea typeface="Microsoft Sans Serif" panose="020B0604020202020204" pitchFamily="34" charset="0"/>
                <a:cs typeface="Microsoft Sans Serif" panose="020B0604020202020204" pitchFamily="34" charset="0"/>
              </a:rPr>
              <a:t>Analisi</a:t>
            </a:r>
            <a:r>
              <a:rPr lang="es-ES" sz="4400" b="1" dirty="0">
                <a:solidFill>
                  <a:srgbClr val="E7686A"/>
                </a:solidFill>
                <a:ea typeface="Microsoft Sans Serif" panose="020B0604020202020204" pitchFamily="34" charset="0"/>
                <a:cs typeface="Microsoft Sans Serif" panose="020B0604020202020204" pitchFamily="34" charset="0"/>
              </a:rPr>
              <a:t> in </a:t>
            </a:r>
            <a:r>
              <a:rPr lang="es-ES" sz="4400" b="1" dirty="0" err="1">
                <a:solidFill>
                  <a:srgbClr val="E7686A"/>
                </a:solidFill>
                <a:ea typeface="Microsoft Sans Serif" panose="020B0604020202020204" pitchFamily="34" charset="0"/>
                <a:cs typeface="Microsoft Sans Serif" panose="020B0604020202020204" pitchFamily="34" charset="0"/>
              </a:rPr>
              <a:t>Cluster</a:t>
            </a:r>
            <a:endParaRPr lang="it-IT" dirty="0"/>
          </a:p>
        </p:txBody>
      </p:sp>
      <p:sp>
        <p:nvSpPr>
          <p:cNvPr id="3" name="Segnaposto contenuto 2">
            <a:extLst>
              <a:ext uri="{FF2B5EF4-FFF2-40B4-BE49-F238E27FC236}">
                <a16:creationId xmlns:a16="http://schemas.microsoft.com/office/drawing/2014/main" id="{651E5E68-E89D-5F89-64B8-336416321C37}"/>
              </a:ext>
            </a:extLst>
          </p:cNvPr>
          <p:cNvSpPr>
            <a:spLocks noGrp="1"/>
          </p:cNvSpPr>
          <p:nvPr>
            <p:ph idx="1"/>
          </p:nvPr>
        </p:nvSpPr>
        <p:spPr/>
        <p:txBody>
          <a:bodyPr/>
          <a:lstStyle/>
          <a:p>
            <a:pPr marL="0" indent="0">
              <a:buNone/>
            </a:pPr>
            <a:r>
              <a:rPr lang="en-US" sz="2800" b="1" dirty="0" err="1">
                <a:solidFill>
                  <a:srgbClr val="238791"/>
                </a:solidFill>
                <a:ea typeface="Microsoft Sans Serif" panose="020B0604020202020204" pitchFamily="34" charset="0"/>
                <a:cs typeface="Microsoft Sans Serif" panose="020B0604020202020204" pitchFamily="34" charset="0"/>
              </a:rPr>
              <a:t>Sezione</a:t>
            </a:r>
            <a:r>
              <a:rPr lang="en-US" sz="2800" b="1" dirty="0">
                <a:solidFill>
                  <a:srgbClr val="238791"/>
                </a:solidFill>
                <a:ea typeface="Microsoft Sans Serif" panose="020B0604020202020204" pitchFamily="34" charset="0"/>
                <a:cs typeface="Microsoft Sans Serif" panose="020B0604020202020204" pitchFamily="34" charset="0"/>
              </a:rPr>
              <a:t> 2: </a:t>
            </a:r>
            <a:r>
              <a:rPr lang="en-US" sz="2800" b="1" dirty="0" err="1">
                <a:solidFill>
                  <a:srgbClr val="238791"/>
                </a:solidFill>
                <a:ea typeface="Microsoft Sans Serif" panose="020B0604020202020204" pitchFamily="34" charset="0"/>
                <a:cs typeface="Microsoft Sans Serif" panose="020B0604020202020204" pitchFamily="34" charset="0"/>
              </a:rPr>
              <a:t>Creazione</a:t>
            </a:r>
            <a:r>
              <a:rPr lang="en-US" sz="2800" b="1" dirty="0">
                <a:solidFill>
                  <a:srgbClr val="238791"/>
                </a:solidFill>
                <a:ea typeface="Microsoft Sans Serif" panose="020B0604020202020204" pitchFamily="34" charset="0"/>
                <a:cs typeface="Microsoft Sans Serif" panose="020B0604020202020204" pitchFamily="34" charset="0"/>
              </a:rPr>
              <a:t> </a:t>
            </a:r>
            <a:r>
              <a:rPr lang="en-US" sz="2800" b="1" dirty="0" err="1">
                <a:solidFill>
                  <a:srgbClr val="238791"/>
                </a:solidFill>
                <a:ea typeface="Microsoft Sans Serif" panose="020B0604020202020204" pitchFamily="34" charset="0"/>
                <a:cs typeface="Microsoft Sans Serif" panose="020B0604020202020204" pitchFamily="34" charset="0"/>
              </a:rPr>
              <a:t>dei</a:t>
            </a:r>
            <a:r>
              <a:rPr lang="en-US" sz="2800" b="1" dirty="0">
                <a:solidFill>
                  <a:srgbClr val="238791"/>
                </a:solidFill>
                <a:ea typeface="Microsoft Sans Serif" panose="020B0604020202020204" pitchFamily="34" charset="0"/>
                <a:cs typeface="Microsoft Sans Serif" panose="020B0604020202020204" pitchFamily="34" charset="0"/>
              </a:rPr>
              <a:t> Cluster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BB02BEDF-BDBE-BFC6-4DF0-57F67B12A6D1}"/>
              </a:ext>
            </a:extLst>
          </p:cNvPr>
          <p:cNvSpPr txBox="1"/>
          <p:nvPr/>
        </p:nvSpPr>
        <p:spPr>
          <a:xfrm>
            <a:off x="1289255" y="3467100"/>
            <a:ext cx="15773400" cy="3608167"/>
          </a:xfrm>
          <a:prstGeom prst="rect">
            <a:avLst/>
          </a:prstGeom>
          <a:noFill/>
        </p:spPr>
        <p:txBody>
          <a:bodyPr wrap="square" rtlCol="0">
            <a:spAutoFit/>
          </a:bodyPr>
          <a:lstStyle/>
          <a:p>
            <a:pPr algn="ctr">
              <a:lnSpc>
                <a:spcPct val="107000"/>
              </a:lnSpc>
              <a:spcAft>
                <a:spcPts val="800"/>
              </a:spcAft>
            </a:pPr>
            <a:r>
              <a:rPr lang="it-IT" sz="3200" b="1" dirty="0" err="1"/>
              <a:t>A</a:t>
            </a:r>
            <a:r>
              <a:rPr lang="it-IT" sz="3200" b="1" i="0" u="none" strike="noStrike" baseline="0" dirty="0" err="1"/>
              <a:t>verage</a:t>
            </a:r>
            <a:r>
              <a:rPr lang="it-IT" sz="3200" b="1" i="0" u="none" strike="noStrike" baseline="0" dirty="0"/>
              <a:t> linkage</a:t>
            </a:r>
            <a:r>
              <a:rPr lang="it-IT" sz="3200" b="1" dirty="0">
                <a:effectLst/>
                <a:ea typeface="Calibri" panose="020F0502020204030204" pitchFamily="34" charset="0"/>
                <a:cs typeface="Calibri" panose="020F0502020204030204" pitchFamily="34" charset="0"/>
              </a:rPr>
              <a:t>:  </a:t>
            </a:r>
            <a:endParaRPr lang="it-IT" sz="32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ea typeface="Calibri" panose="020F0502020204030204" pitchFamily="34" charset="0"/>
                <a:cs typeface="Calibri" panose="020F0502020204030204" pitchFamily="34" charset="0"/>
              </a:rPr>
              <a:t>The groups are put together according to the minimum average distance, i.e. first calculate the average distance between all the observations and then between them we take the minimum distance. This type of link is less sensitive to extreme values, so it will be more robust.
</a:t>
            </a: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5" name="Immagine 4">
            <a:extLst>
              <a:ext uri="{FF2B5EF4-FFF2-40B4-BE49-F238E27FC236}">
                <a16:creationId xmlns:a16="http://schemas.microsoft.com/office/drawing/2014/main" id="{32FEB325-BABE-4DD1-A9DA-3724366B453A}"/>
              </a:ext>
            </a:extLst>
          </p:cNvPr>
          <p:cNvPicPr>
            <a:picLocks noChangeAspect="1"/>
          </p:cNvPicPr>
          <p:nvPr/>
        </p:nvPicPr>
        <p:blipFill>
          <a:blip r:embed="rId2"/>
          <a:stretch>
            <a:fillRect/>
          </a:stretch>
        </p:blipFill>
        <p:spPr>
          <a:xfrm>
            <a:off x="6813755" y="6633204"/>
            <a:ext cx="4724400" cy="2165294"/>
          </a:xfrm>
          <a:prstGeom prst="rect">
            <a:avLst/>
          </a:prstGeom>
        </p:spPr>
      </p:pic>
    </p:spTree>
    <p:extLst>
      <p:ext uri="{BB962C8B-B14F-4D97-AF65-F5344CB8AC3E}">
        <p14:creationId xmlns:p14="http://schemas.microsoft.com/office/powerpoint/2010/main" val="256947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45D7B1-7E4A-F7E1-F4FF-59519CD3E7CA}"/>
              </a:ext>
            </a:extLst>
          </p:cNvPr>
          <p:cNvSpPr>
            <a:spLocks noGrp="1"/>
          </p:cNvSpPr>
          <p:nvPr>
            <p:ph type="title"/>
          </p:nvPr>
        </p:nvSpPr>
        <p:spPr>
          <a:xfrm>
            <a:off x="1294171"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2479C9E4-493F-B375-E237-E9AECFD4F39F}"/>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3: Fusion Distance and </a:t>
            </a:r>
            <a:r>
              <a:rPr lang="en-US" b="1" dirty="0" err="1">
                <a:solidFill>
                  <a:srgbClr val="238791"/>
                </a:solidFill>
                <a:ea typeface="Microsoft Sans Serif" panose="020B0604020202020204" pitchFamily="34" charset="0"/>
                <a:cs typeface="Microsoft Sans Serif" panose="020B0604020202020204" pitchFamily="34" charset="0"/>
              </a:rPr>
              <a:t>Dendogram</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5" name="CasellaDiTesto 4">
            <a:extLst>
              <a:ext uri="{FF2B5EF4-FFF2-40B4-BE49-F238E27FC236}">
                <a16:creationId xmlns:a16="http://schemas.microsoft.com/office/drawing/2014/main" id="{53679FC4-88BA-A63F-958C-6A2D248EC981}"/>
              </a:ext>
            </a:extLst>
          </p:cNvPr>
          <p:cNvSpPr txBox="1"/>
          <p:nvPr/>
        </p:nvSpPr>
        <p:spPr>
          <a:xfrm>
            <a:off x="1046521" y="3448177"/>
            <a:ext cx="5125679" cy="5583708"/>
          </a:xfrm>
          <a:prstGeom prst="rect">
            <a:avLst/>
          </a:prstGeom>
          <a:noFill/>
        </p:spPr>
        <p:txBody>
          <a:bodyPr wrap="square" rtlCol="0">
            <a:spAutoFit/>
          </a:bodyPr>
          <a:lstStyle/>
          <a:p>
            <a:pPr algn="ctr">
              <a:lnSpc>
                <a:spcPct val="107000"/>
              </a:lnSpc>
              <a:spcAft>
                <a:spcPts val="800"/>
              </a:spcAft>
            </a:pPr>
            <a:r>
              <a:rPr lang="en-US" sz="2800" b="1" dirty="0">
                <a:latin typeface="Calibri" panose="020F0502020204030204" pitchFamily="34" charset="0"/>
                <a:ea typeface="Calibri" panose="020F0502020204030204" pitchFamily="34" charset="0"/>
                <a:cs typeface="Calibri" panose="020F0502020204030204" pitchFamily="34" charset="0"/>
              </a:rPr>
              <a:t>After choosing the most appropriate link for your analysis and the creation of groups, you can create the graphic representation: the </a:t>
            </a:r>
            <a:r>
              <a:rPr lang="en-US" sz="2800" b="1" dirty="0" err="1">
                <a:latin typeface="Calibri" panose="020F0502020204030204" pitchFamily="34" charset="0"/>
                <a:ea typeface="Calibri" panose="020F0502020204030204" pitchFamily="34" charset="0"/>
                <a:cs typeface="Calibri" panose="020F0502020204030204" pitchFamily="34" charset="0"/>
              </a:rPr>
              <a:t>Dendogram</a:t>
            </a:r>
            <a:r>
              <a:rPr lang="en-US" sz="2800" b="1" dirty="0">
                <a:latin typeface="Calibri" panose="020F0502020204030204" pitchFamily="34" charset="0"/>
                <a:ea typeface="Calibri" panose="020F0502020204030204" pitchFamily="34" charset="0"/>
                <a:cs typeface="Calibri" panose="020F0502020204030204" pitchFamily="34" charset="0"/>
              </a:rPr>
              <a:t>.
It is represented according to increasing ordinates the level of aggregation of the clusters. On the x-axis there are points, on the y-axis there are distances.
</a:t>
            </a: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6" name="Immagine 5">
            <a:extLst>
              <a:ext uri="{FF2B5EF4-FFF2-40B4-BE49-F238E27FC236}">
                <a16:creationId xmlns:a16="http://schemas.microsoft.com/office/drawing/2014/main" id="{4E506A84-1191-D0CA-0190-0A1F0C7339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80871" y="3197622"/>
            <a:ext cx="7960442" cy="5609431"/>
          </a:xfrm>
          <a:prstGeom prst="rect">
            <a:avLst/>
          </a:prstGeom>
          <a:noFill/>
        </p:spPr>
      </p:pic>
      <p:cxnSp>
        <p:nvCxnSpPr>
          <p:cNvPr id="8" name="Connettore 2 7">
            <a:extLst>
              <a:ext uri="{FF2B5EF4-FFF2-40B4-BE49-F238E27FC236}">
                <a16:creationId xmlns:a16="http://schemas.microsoft.com/office/drawing/2014/main" id="{D6B9A2C0-7033-B76A-D61C-1A4942D0DDF8}"/>
              </a:ext>
            </a:extLst>
          </p:cNvPr>
          <p:cNvCxnSpPr/>
          <p:nvPr/>
        </p:nvCxnSpPr>
        <p:spPr>
          <a:xfrm>
            <a:off x="6019800" y="5600700"/>
            <a:ext cx="23622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701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E9AF6-06FA-7117-03B6-3F0C27A7B7D3}"/>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4D524226-58E3-7737-2922-6C2058B552FA}"/>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3: Fusion Distance and </a:t>
            </a:r>
            <a:r>
              <a:rPr lang="en-US" b="1" dirty="0" err="1">
                <a:solidFill>
                  <a:srgbClr val="238791"/>
                </a:solidFill>
                <a:ea typeface="Microsoft Sans Serif" panose="020B0604020202020204" pitchFamily="34" charset="0"/>
                <a:cs typeface="Microsoft Sans Serif" panose="020B0604020202020204" pitchFamily="34" charset="0"/>
              </a:rPr>
              <a:t>Dendogram</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8F554F03-7F0C-5563-264D-45EC381368A1}"/>
              </a:ext>
            </a:extLst>
          </p:cNvPr>
          <p:cNvSpPr txBox="1"/>
          <p:nvPr/>
        </p:nvSpPr>
        <p:spPr>
          <a:xfrm>
            <a:off x="1447800" y="3565623"/>
            <a:ext cx="15773400" cy="5833713"/>
          </a:xfrm>
          <a:prstGeom prst="rect">
            <a:avLst/>
          </a:prstGeom>
          <a:noFill/>
        </p:spPr>
        <p:txBody>
          <a:bodyPr wrap="square" rtlCol="0">
            <a:spAutoFit/>
          </a:bodyPr>
          <a:lstStyle/>
          <a:p>
            <a:pPr>
              <a:lnSpc>
                <a:spcPct val="107000"/>
              </a:lnSpc>
              <a:spcAft>
                <a:spcPts val="800"/>
              </a:spcAft>
            </a:pPr>
            <a:r>
              <a:rPr lang="en-US" sz="2800" b="1" dirty="0">
                <a:latin typeface="Calibri" panose="020F0502020204030204" pitchFamily="34" charset="0"/>
                <a:ea typeface="Calibri" panose="020F0502020204030204" pitchFamily="34" charset="0"/>
                <a:cs typeface="Calibri" panose="020F0502020204030204" pitchFamily="34" charset="0"/>
              </a:rPr>
              <a:t>The distance between clusters tends to increase and for this reason we choose a stop rule that allows us to choose the number of groups we want to get</a:t>
            </a:r>
            <a:r>
              <a:rPr lang="it-IT" sz="2800" b="1" dirty="0">
                <a:effectLst/>
                <a:latin typeface="Calibri" panose="020F0502020204030204" pitchFamily="34" charset="0"/>
                <a:ea typeface="Calibri" panose="020F0502020204030204" pitchFamily="34" charset="0"/>
                <a:cs typeface="Calibri" panose="020F0502020204030204" pitchFamily="34" charset="0"/>
              </a:rPr>
              <a:t>. </a:t>
            </a:r>
            <a:endParaRPr lang="it-IT"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b="1" dirty="0">
                <a:latin typeface="Calibri" panose="020F0502020204030204" pitchFamily="34" charset="0"/>
                <a:ea typeface="Calibri" panose="020F0502020204030204" pitchFamily="34" charset="0"/>
                <a:cs typeface="Calibri" panose="020F0502020204030204" pitchFamily="34" charset="0"/>
              </a:rPr>
              <a:t>To do this we use the </a:t>
            </a:r>
            <a:r>
              <a:rPr lang="en-US" sz="2800" b="1" u="sng" dirty="0">
                <a:latin typeface="Calibri" panose="020F0502020204030204" pitchFamily="34" charset="0"/>
                <a:ea typeface="Calibri" panose="020F0502020204030204" pitchFamily="34" charset="0"/>
                <a:cs typeface="Calibri" panose="020F0502020204030204" pitchFamily="34" charset="0"/>
              </a:rPr>
              <a:t>tree cutting technique</a:t>
            </a:r>
            <a:r>
              <a:rPr lang="it-IT" sz="2800" b="1" dirty="0">
                <a:effectLst/>
                <a:latin typeface="Calibri" panose="020F0502020204030204" pitchFamily="34" charset="0"/>
                <a:ea typeface="Calibri" panose="020F0502020204030204" pitchFamily="34" charset="0"/>
                <a:cs typeface="Calibri" panose="020F0502020204030204" pitchFamily="34" charset="0"/>
              </a:rPr>
              <a:t>:</a:t>
            </a:r>
          </a:p>
          <a:p>
            <a:pPr marL="457200" indent="-457200">
              <a:buFontTx/>
              <a:buChar char="-"/>
            </a:pPr>
            <a:r>
              <a:rPr lang="en-US" sz="2800" b="1" dirty="0"/>
              <a:t>Looking at the longest branches</a:t>
            </a:r>
            <a:r>
              <a:rPr lang="it-IT" sz="2800" b="1" dirty="0">
                <a:solidFill>
                  <a:schemeClr val="tx1"/>
                </a:solidFill>
              </a:rPr>
              <a:t>;</a:t>
            </a:r>
          </a:p>
          <a:p>
            <a:pPr marL="457200" indent="-457200">
              <a:buFontTx/>
              <a:buChar char="-"/>
            </a:pPr>
            <a:r>
              <a:rPr lang="en-US" sz="2800" b="1" dirty="0"/>
              <a:t>Through the criterion of parsimony (usually 4-5 homogeneous clusters inside and heterogeneous outside);
With the fusion distances  Scree-plot (when the graph flattens, or if in the transition from g to g+1 groups there is a strong increase);</a:t>
            </a:r>
            <a:endParaRPr lang="it-IT" sz="2800" b="1" dirty="0">
              <a:solidFill>
                <a:schemeClr val="tx1"/>
              </a:solidFill>
            </a:endParaRPr>
          </a:p>
          <a:p>
            <a:pPr marL="457200" indent="-457200">
              <a:buFontTx/>
              <a:buChar char="-"/>
            </a:pPr>
            <a:r>
              <a:rPr lang="en-US" sz="2800" b="1" dirty="0"/>
              <a:t>Taking care that there are no outliers (clusters composed of a single point)</a:t>
            </a:r>
            <a:r>
              <a:rPr lang="it-IT" sz="2800" b="1" dirty="0">
                <a:solidFill>
                  <a:schemeClr val="tx1"/>
                </a:solidFill>
              </a:rPr>
              <a:t>. </a:t>
            </a:r>
          </a:p>
          <a:p>
            <a:pPr>
              <a:lnSpc>
                <a:spcPct val="107000"/>
              </a:lnSpc>
              <a:spcAft>
                <a:spcPts val="800"/>
              </a:spcAft>
            </a:pPr>
            <a:endParaRPr lang="it-IT" sz="28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it-IT"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it-IT" sz="2800" b="1" dirty="0">
                <a:effectLst/>
                <a:latin typeface="Calibri" panose="020F0502020204030204" pitchFamily="34" charset="0"/>
                <a:ea typeface="Calibri" panose="020F0502020204030204" pitchFamily="34" charset="0"/>
                <a:cs typeface="Calibri" panose="020F0502020204030204" pitchFamily="34" charset="0"/>
              </a:rPr>
              <a:t> </a:t>
            </a:r>
            <a:endParaRPr lang="it-IT" dirty="0"/>
          </a:p>
        </p:txBody>
      </p:sp>
    </p:spTree>
    <p:extLst>
      <p:ext uri="{BB962C8B-B14F-4D97-AF65-F5344CB8AC3E}">
        <p14:creationId xmlns:p14="http://schemas.microsoft.com/office/powerpoint/2010/main" val="232597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F6C868-6D14-E49E-1A24-17735C3D404C}"/>
              </a:ext>
            </a:extLst>
          </p:cNvPr>
          <p:cNvSpPr>
            <a:spLocks noGrp="1"/>
          </p:cNvSpPr>
          <p:nvPr>
            <p:ph type="title"/>
          </p:nvPr>
        </p:nvSpPr>
        <p:spPr>
          <a:xfrm>
            <a:off x="1257300" y="1743869"/>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DB5CF02F-BB57-6FD6-ACAC-1F2E5C73D61D}"/>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Creating the Distance Matrix
</a:t>
            </a:r>
            <a:endParaRPr lang="it-IT" dirty="0"/>
          </a:p>
        </p:txBody>
      </p:sp>
      <p:sp>
        <p:nvSpPr>
          <p:cNvPr id="6" name="CasellaDiTesto 5">
            <a:extLst>
              <a:ext uri="{FF2B5EF4-FFF2-40B4-BE49-F238E27FC236}">
                <a16:creationId xmlns:a16="http://schemas.microsoft.com/office/drawing/2014/main" id="{BAFBF14D-890D-D2B0-7FA7-97EDD67A4751}"/>
              </a:ext>
            </a:extLst>
          </p:cNvPr>
          <p:cNvSpPr txBox="1"/>
          <p:nvPr/>
        </p:nvSpPr>
        <p:spPr>
          <a:xfrm>
            <a:off x="1371600" y="3467100"/>
            <a:ext cx="13716000" cy="1077218"/>
          </a:xfrm>
          <a:prstGeom prst="rect">
            <a:avLst/>
          </a:prstGeom>
          <a:noFill/>
        </p:spPr>
        <p:txBody>
          <a:bodyPr wrap="square" rtlCol="0">
            <a:spAutoFit/>
          </a:bodyPr>
          <a:lstStyle/>
          <a:p>
            <a:r>
              <a:rPr lang="en-US" sz="3200" b="1" dirty="0"/>
              <a:t>After importing the dataset into R, we start with the analysis in Cluster:
</a:t>
            </a:r>
            <a:endParaRPr lang="it-IT" sz="3200" b="1" dirty="0"/>
          </a:p>
        </p:txBody>
      </p:sp>
      <p:pic>
        <p:nvPicPr>
          <p:cNvPr id="8" name="Immagine 7">
            <a:extLst>
              <a:ext uri="{FF2B5EF4-FFF2-40B4-BE49-F238E27FC236}">
                <a16:creationId xmlns:a16="http://schemas.microsoft.com/office/drawing/2014/main" id="{129D599C-A775-7282-5A19-A36B6F4B41C2}"/>
              </a:ext>
            </a:extLst>
          </p:cNvPr>
          <p:cNvPicPr>
            <a:picLocks noChangeAspect="1"/>
          </p:cNvPicPr>
          <p:nvPr/>
        </p:nvPicPr>
        <p:blipFill>
          <a:blip r:embed="rId2"/>
          <a:stretch>
            <a:fillRect/>
          </a:stretch>
        </p:blipFill>
        <p:spPr>
          <a:xfrm>
            <a:off x="1220429" y="4229100"/>
            <a:ext cx="9048750" cy="3343275"/>
          </a:xfrm>
          <a:prstGeom prst="rect">
            <a:avLst/>
          </a:prstGeom>
        </p:spPr>
      </p:pic>
      <p:sp>
        <p:nvSpPr>
          <p:cNvPr id="10" name="Rettangolo 9">
            <a:extLst>
              <a:ext uri="{FF2B5EF4-FFF2-40B4-BE49-F238E27FC236}">
                <a16:creationId xmlns:a16="http://schemas.microsoft.com/office/drawing/2014/main" id="{1249D071-3960-6EC3-1D16-66BB9C758BCC}"/>
              </a:ext>
            </a:extLst>
          </p:cNvPr>
          <p:cNvSpPr/>
          <p:nvPr/>
        </p:nvSpPr>
        <p:spPr>
          <a:xfrm>
            <a:off x="1371600" y="5143501"/>
            <a:ext cx="3810000"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2" name="Connettore 2 11">
            <a:extLst>
              <a:ext uri="{FF2B5EF4-FFF2-40B4-BE49-F238E27FC236}">
                <a16:creationId xmlns:a16="http://schemas.microsoft.com/office/drawing/2014/main" id="{7A01609A-7C33-D306-73E6-9ACD63935B42}"/>
              </a:ext>
            </a:extLst>
          </p:cNvPr>
          <p:cNvCxnSpPr>
            <a:cxnSpLocks/>
          </p:cNvCxnSpPr>
          <p:nvPr/>
        </p:nvCxnSpPr>
        <p:spPr>
          <a:xfrm>
            <a:off x="5410200" y="5359175"/>
            <a:ext cx="245806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D49F3045-58B9-73BF-B4E0-575D2010C59C}"/>
              </a:ext>
            </a:extLst>
          </p:cNvPr>
          <p:cNvSpPr txBox="1"/>
          <p:nvPr/>
        </p:nvSpPr>
        <p:spPr>
          <a:xfrm>
            <a:off x="8155858" y="5046444"/>
            <a:ext cx="8877300" cy="954107"/>
          </a:xfrm>
          <a:prstGeom prst="rect">
            <a:avLst/>
          </a:prstGeom>
          <a:noFill/>
        </p:spPr>
        <p:txBody>
          <a:bodyPr wrap="square" rtlCol="0">
            <a:spAutoFit/>
          </a:bodyPr>
          <a:lstStyle/>
          <a:p>
            <a:r>
              <a:rPr lang="en-US" sz="2800" b="1" dirty="0"/>
              <a:t>The starting matrix is standardized
</a:t>
            </a:r>
            <a:endParaRPr lang="it-IT" sz="2800" b="1" dirty="0"/>
          </a:p>
        </p:txBody>
      </p:sp>
      <p:sp>
        <p:nvSpPr>
          <p:cNvPr id="16" name="Rettangolo 15">
            <a:extLst>
              <a:ext uri="{FF2B5EF4-FFF2-40B4-BE49-F238E27FC236}">
                <a16:creationId xmlns:a16="http://schemas.microsoft.com/office/drawing/2014/main" id="{44A29973-9735-140E-FF82-3299A8AB0122}"/>
              </a:ext>
            </a:extLst>
          </p:cNvPr>
          <p:cNvSpPr/>
          <p:nvPr/>
        </p:nvSpPr>
        <p:spPr>
          <a:xfrm>
            <a:off x="1371600" y="5542537"/>
            <a:ext cx="3009900" cy="331927"/>
          </a:xfrm>
          <a:prstGeom prst="rect">
            <a:avLst/>
          </a:prstGeom>
          <a:noFill/>
          <a:ln w="9525" cap="flat" cmpd="sng" algn="ctr">
            <a:solidFill>
              <a:srgbClr val="23879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it-IT"/>
          </a:p>
        </p:txBody>
      </p:sp>
      <p:sp>
        <p:nvSpPr>
          <p:cNvPr id="17" name="Rettangolo 16">
            <a:extLst>
              <a:ext uri="{FF2B5EF4-FFF2-40B4-BE49-F238E27FC236}">
                <a16:creationId xmlns:a16="http://schemas.microsoft.com/office/drawing/2014/main" id="{39667EB1-4B32-AD76-00FD-29A60AD2C99F}"/>
              </a:ext>
            </a:extLst>
          </p:cNvPr>
          <p:cNvSpPr/>
          <p:nvPr/>
        </p:nvSpPr>
        <p:spPr>
          <a:xfrm>
            <a:off x="1371600" y="6344375"/>
            <a:ext cx="6172200" cy="331926"/>
          </a:xfrm>
          <a:prstGeom prst="rect">
            <a:avLst/>
          </a:prstGeom>
          <a:noFill/>
          <a:ln w="9525" cap="flat" cmpd="sng" algn="ctr">
            <a:solidFill>
              <a:srgbClr val="23879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it-IT"/>
          </a:p>
        </p:txBody>
      </p:sp>
      <p:sp>
        <p:nvSpPr>
          <p:cNvPr id="18" name="Parentesi graffa chiusa 17">
            <a:extLst>
              <a:ext uri="{FF2B5EF4-FFF2-40B4-BE49-F238E27FC236}">
                <a16:creationId xmlns:a16="http://schemas.microsoft.com/office/drawing/2014/main" id="{B70D475E-1111-2F79-604C-2BF374B9DCA7}"/>
              </a:ext>
            </a:extLst>
          </p:cNvPr>
          <p:cNvSpPr/>
          <p:nvPr/>
        </p:nvSpPr>
        <p:spPr>
          <a:xfrm>
            <a:off x="7868264" y="5569664"/>
            <a:ext cx="533400" cy="1106637"/>
          </a:xfrm>
          <a:prstGeom prst="rightBrace">
            <a:avLst/>
          </a:prstGeom>
          <a:ln>
            <a:solidFill>
              <a:srgbClr val="1E73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a:extLst>
              <a:ext uri="{FF2B5EF4-FFF2-40B4-BE49-F238E27FC236}">
                <a16:creationId xmlns:a16="http://schemas.microsoft.com/office/drawing/2014/main" id="{5BD08170-F893-BBAB-16D5-30B3E772B9A9}"/>
              </a:ext>
            </a:extLst>
          </p:cNvPr>
          <p:cNvSpPr txBox="1"/>
          <p:nvPr/>
        </p:nvSpPr>
        <p:spPr>
          <a:xfrm>
            <a:off x="8520266" y="5537311"/>
            <a:ext cx="7162800" cy="1384995"/>
          </a:xfrm>
          <a:prstGeom prst="rect">
            <a:avLst/>
          </a:prstGeom>
          <a:noFill/>
        </p:spPr>
        <p:txBody>
          <a:bodyPr wrap="square" rtlCol="0">
            <a:spAutoFit/>
          </a:bodyPr>
          <a:lstStyle/>
          <a:p>
            <a:r>
              <a:rPr lang="it-IT" sz="2800" b="1" dirty="0" err="1"/>
              <a:t>Distances</a:t>
            </a:r>
            <a:r>
              <a:rPr lang="it-IT" sz="2800" b="1" dirty="0"/>
              <a:t> are </a:t>
            </a:r>
            <a:r>
              <a:rPr lang="it-IT" sz="2800" b="1" dirty="0" err="1"/>
              <a:t>calculated</a:t>
            </a:r>
            <a:r>
              <a:rPr lang="it-IT" sz="2800" b="1" dirty="0"/>
              <a:t>: </a:t>
            </a:r>
          </a:p>
          <a:p>
            <a:pPr marL="285750" indent="-285750">
              <a:buFontTx/>
              <a:buChar char="-"/>
            </a:pPr>
            <a:r>
              <a:rPr lang="it-IT" sz="2800" b="1" dirty="0" err="1"/>
              <a:t>Euclidean</a:t>
            </a:r>
            <a:endParaRPr lang="it-IT" sz="2800" b="1" dirty="0"/>
          </a:p>
          <a:p>
            <a:pPr marL="285750" indent="-285750">
              <a:buFontTx/>
              <a:buChar char="-"/>
            </a:pPr>
            <a:r>
              <a:rPr lang="it-IT" sz="2800" b="1" dirty="0"/>
              <a:t>Manhattan</a:t>
            </a:r>
          </a:p>
        </p:txBody>
      </p:sp>
      <p:sp>
        <p:nvSpPr>
          <p:cNvPr id="20" name="Rettangolo 19">
            <a:extLst>
              <a:ext uri="{FF2B5EF4-FFF2-40B4-BE49-F238E27FC236}">
                <a16:creationId xmlns:a16="http://schemas.microsoft.com/office/drawing/2014/main" id="{060F9410-C690-C929-54F5-DD23EA917EC3}"/>
              </a:ext>
            </a:extLst>
          </p:cNvPr>
          <p:cNvSpPr/>
          <p:nvPr/>
        </p:nvSpPr>
        <p:spPr>
          <a:xfrm>
            <a:off x="2876550" y="6725453"/>
            <a:ext cx="933450" cy="331926"/>
          </a:xfrm>
          <a:prstGeom prst="rect">
            <a:avLst/>
          </a:prstGeom>
          <a:noFill/>
          <a:ln w="9525" cap="flat" cmpd="sng" algn="ctr">
            <a:solidFill>
              <a:srgbClr val="00B0F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it-IT"/>
          </a:p>
        </p:txBody>
      </p:sp>
      <p:cxnSp>
        <p:nvCxnSpPr>
          <p:cNvPr id="22" name="Connettore 2 21">
            <a:extLst>
              <a:ext uri="{FF2B5EF4-FFF2-40B4-BE49-F238E27FC236}">
                <a16:creationId xmlns:a16="http://schemas.microsoft.com/office/drawing/2014/main" id="{6659BE51-B355-D42E-C90F-A35FFDCCE024}"/>
              </a:ext>
            </a:extLst>
          </p:cNvPr>
          <p:cNvCxnSpPr/>
          <p:nvPr/>
        </p:nvCxnSpPr>
        <p:spPr>
          <a:xfrm>
            <a:off x="3352800" y="7234604"/>
            <a:ext cx="0" cy="80768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80F93391-0BC2-5781-D00A-3894BC09561C}"/>
              </a:ext>
            </a:extLst>
          </p:cNvPr>
          <p:cNvSpPr txBox="1"/>
          <p:nvPr/>
        </p:nvSpPr>
        <p:spPr>
          <a:xfrm>
            <a:off x="3581400" y="7810500"/>
            <a:ext cx="7467600" cy="1384995"/>
          </a:xfrm>
          <a:prstGeom prst="rect">
            <a:avLst/>
          </a:prstGeom>
          <a:noFill/>
        </p:spPr>
        <p:txBody>
          <a:bodyPr wrap="square" rtlCol="0">
            <a:spAutoFit/>
          </a:bodyPr>
          <a:lstStyle/>
          <a:p>
            <a:r>
              <a:rPr lang="en-US" sz="2800" b="1" dirty="0"/>
              <a:t>The round command allows us to round to the significant figure we prefer.
</a:t>
            </a:r>
            <a:endParaRPr lang="it-IT" sz="2800" b="1" dirty="0"/>
          </a:p>
        </p:txBody>
      </p:sp>
    </p:spTree>
    <p:extLst>
      <p:ext uri="{BB962C8B-B14F-4D97-AF65-F5344CB8AC3E}">
        <p14:creationId xmlns:p14="http://schemas.microsoft.com/office/powerpoint/2010/main" val="42823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015FCB-2D65-3052-E921-AC950F1A0B42}"/>
              </a:ext>
            </a:extLst>
          </p:cNvPr>
          <p:cNvSpPr>
            <a:spLocks noGrp="1"/>
          </p:cNvSpPr>
          <p:nvPr>
            <p:ph type="title"/>
          </p:nvPr>
        </p:nvSpPr>
        <p:spPr>
          <a:xfrm>
            <a:off x="1254842" y="1743869"/>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AED23392-52EE-F52D-0D9E-59A79A4886DF}"/>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Choosing the Type of Link 
</a:t>
            </a:r>
            <a:endParaRPr lang="it-IT" dirty="0"/>
          </a:p>
        </p:txBody>
      </p:sp>
      <p:sp>
        <p:nvSpPr>
          <p:cNvPr id="5" name="CasellaDiTesto 4">
            <a:extLst>
              <a:ext uri="{FF2B5EF4-FFF2-40B4-BE49-F238E27FC236}">
                <a16:creationId xmlns:a16="http://schemas.microsoft.com/office/drawing/2014/main" id="{71355B12-D099-F0D2-1C10-32029DA2095D}"/>
              </a:ext>
            </a:extLst>
          </p:cNvPr>
          <p:cNvSpPr txBox="1"/>
          <p:nvPr/>
        </p:nvSpPr>
        <p:spPr>
          <a:xfrm>
            <a:off x="1249926" y="3390900"/>
            <a:ext cx="15666474" cy="3847207"/>
          </a:xfrm>
          <a:prstGeom prst="rect">
            <a:avLst/>
          </a:prstGeom>
          <a:noFill/>
        </p:spPr>
        <p:txBody>
          <a:bodyPr wrap="square" rtlCol="0">
            <a:spAutoFit/>
          </a:bodyPr>
          <a:lstStyle/>
          <a:p>
            <a:r>
              <a:rPr lang="it-IT" sz="2800" b="1" dirty="0"/>
              <a:t>Simple linkage:</a:t>
            </a: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7" name="Immagine 6">
            <a:extLst>
              <a:ext uri="{FF2B5EF4-FFF2-40B4-BE49-F238E27FC236}">
                <a16:creationId xmlns:a16="http://schemas.microsoft.com/office/drawing/2014/main" id="{24FADF80-D466-8CED-0EE7-7E9DE23D3F94}"/>
              </a:ext>
            </a:extLst>
          </p:cNvPr>
          <p:cNvPicPr>
            <a:picLocks noChangeAspect="1"/>
          </p:cNvPicPr>
          <p:nvPr/>
        </p:nvPicPr>
        <p:blipFill>
          <a:blip r:embed="rId2"/>
          <a:stretch>
            <a:fillRect/>
          </a:stretch>
        </p:blipFill>
        <p:spPr>
          <a:xfrm>
            <a:off x="1344561" y="3920928"/>
            <a:ext cx="6096000" cy="2445144"/>
          </a:xfrm>
          <a:prstGeom prst="rect">
            <a:avLst/>
          </a:prstGeom>
        </p:spPr>
      </p:pic>
      <p:sp>
        <p:nvSpPr>
          <p:cNvPr id="8" name="Rettangolo 7">
            <a:extLst>
              <a:ext uri="{FF2B5EF4-FFF2-40B4-BE49-F238E27FC236}">
                <a16:creationId xmlns:a16="http://schemas.microsoft.com/office/drawing/2014/main" id="{65704C89-CEAB-8C01-D838-B8A0347C0652}"/>
              </a:ext>
            </a:extLst>
          </p:cNvPr>
          <p:cNvSpPr/>
          <p:nvPr/>
        </p:nvSpPr>
        <p:spPr>
          <a:xfrm>
            <a:off x="1371600" y="4610100"/>
            <a:ext cx="4800600" cy="3810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0" name="Connettore 2 9">
            <a:extLst>
              <a:ext uri="{FF2B5EF4-FFF2-40B4-BE49-F238E27FC236}">
                <a16:creationId xmlns:a16="http://schemas.microsoft.com/office/drawing/2014/main" id="{D542ED94-4315-651E-D956-576E1F4F5E34}"/>
              </a:ext>
            </a:extLst>
          </p:cNvPr>
          <p:cNvCxnSpPr/>
          <p:nvPr/>
        </p:nvCxnSpPr>
        <p:spPr>
          <a:xfrm>
            <a:off x="6477000" y="4727575"/>
            <a:ext cx="21336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9FA3B326-B8EA-324E-86DF-5022871DB623}"/>
              </a:ext>
            </a:extLst>
          </p:cNvPr>
          <p:cNvSpPr txBox="1"/>
          <p:nvPr/>
        </p:nvSpPr>
        <p:spPr>
          <a:xfrm>
            <a:off x="9083163" y="3682271"/>
            <a:ext cx="7772400" cy="2246769"/>
          </a:xfrm>
          <a:prstGeom prst="rect">
            <a:avLst/>
          </a:prstGeom>
          <a:noFill/>
        </p:spPr>
        <p:txBody>
          <a:bodyPr wrap="square" rtlCol="0">
            <a:spAutoFit/>
          </a:bodyPr>
          <a:lstStyle/>
          <a:p>
            <a:r>
              <a:rPr lang="en-US" sz="2800" b="1" dirty="0"/>
              <a:t>The </a:t>
            </a:r>
            <a:r>
              <a:rPr lang="en-US" sz="2800" b="1" dirty="0" err="1"/>
              <a:t>hclust</a:t>
            </a:r>
            <a:r>
              <a:rPr lang="en-US" sz="2800" b="1" dirty="0"/>
              <a:t> command creates clusters, specifying the distance you want to use and the</a:t>
            </a:r>
            <a:r>
              <a:rPr lang="it-IT" sz="2800" b="1" dirty="0"/>
              <a:t>. </a:t>
            </a:r>
          </a:p>
          <a:p>
            <a:r>
              <a:rPr lang="it-IT" sz="2800" b="1" dirty="0"/>
              <a:t>‘’single’’:  for the </a:t>
            </a:r>
            <a:r>
              <a:rPr lang="it-IT" sz="2800" b="1" dirty="0" err="1"/>
              <a:t>simple</a:t>
            </a:r>
            <a:r>
              <a:rPr lang="it-IT" sz="2800" b="1" dirty="0"/>
              <a:t> linkage.</a:t>
            </a:r>
          </a:p>
          <a:p>
            <a:r>
              <a:rPr lang="it-IT" sz="2800" b="1" dirty="0"/>
              <a:t>‘’</a:t>
            </a:r>
            <a:r>
              <a:rPr lang="it-IT" sz="2800" b="1" dirty="0" err="1"/>
              <a:t>compl</a:t>
            </a:r>
            <a:r>
              <a:rPr lang="it-IT" sz="2800" b="1" dirty="0"/>
              <a:t>’’: for the complete linkage.</a:t>
            </a:r>
          </a:p>
          <a:p>
            <a:r>
              <a:rPr lang="it-IT" sz="2800" b="1" dirty="0"/>
              <a:t>‘’</a:t>
            </a:r>
            <a:r>
              <a:rPr lang="it-IT" sz="2800" b="1" dirty="0" err="1"/>
              <a:t>average</a:t>
            </a:r>
            <a:r>
              <a:rPr lang="it-IT" sz="2800" b="1" dirty="0"/>
              <a:t>’’: for the </a:t>
            </a:r>
            <a:r>
              <a:rPr lang="it-IT" sz="2800" b="1" dirty="0" err="1"/>
              <a:t>average</a:t>
            </a:r>
            <a:r>
              <a:rPr lang="it-IT" sz="2800" b="1" dirty="0"/>
              <a:t> linkage.</a:t>
            </a:r>
          </a:p>
        </p:txBody>
      </p:sp>
      <p:sp>
        <p:nvSpPr>
          <p:cNvPr id="12" name="Rettangolo 11">
            <a:extLst>
              <a:ext uri="{FF2B5EF4-FFF2-40B4-BE49-F238E27FC236}">
                <a16:creationId xmlns:a16="http://schemas.microsoft.com/office/drawing/2014/main" id="{B29662BD-D125-0821-D640-CDEF85D3BC50}"/>
              </a:ext>
            </a:extLst>
          </p:cNvPr>
          <p:cNvSpPr/>
          <p:nvPr/>
        </p:nvSpPr>
        <p:spPr>
          <a:xfrm>
            <a:off x="1371600" y="5380037"/>
            <a:ext cx="2057400" cy="381000"/>
          </a:xfrm>
          <a:prstGeom prst="rect">
            <a:avLst/>
          </a:prstGeom>
          <a:noFill/>
          <a:ln w="9525" cap="flat" cmpd="sng" algn="ctr">
            <a:solidFill>
              <a:srgbClr val="00B0F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3" name="Connettore 2 12">
            <a:extLst>
              <a:ext uri="{FF2B5EF4-FFF2-40B4-BE49-F238E27FC236}">
                <a16:creationId xmlns:a16="http://schemas.microsoft.com/office/drawing/2014/main" id="{A0B3BD3C-09F2-1219-8F3F-5C12F13C96DA}"/>
              </a:ext>
            </a:extLst>
          </p:cNvPr>
          <p:cNvCxnSpPr>
            <a:cxnSpLocks/>
          </p:cNvCxnSpPr>
          <p:nvPr/>
        </p:nvCxnSpPr>
        <p:spPr>
          <a:xfrm>
            <a:off x="2819400" y="5978927"/>
            <a:ext cx="0" cy="76200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6FBE23CA-64BD-9A5B-319C-D514EF02FDE8}"/>
              </a:ext>
            </a:extLst>
          </p:cNvPr>
          <p:cNvSpPr txBox="1"/>
          <p:nvPr/>
        </p:nvSpPr>
        <p:spPr>
          <a:xfrm>
            <a:off x="1177412" y="6889294"/>
            <a:ext cx="6442587" cy="954107"/>
          </a:xfrm>
          <a:prstGeom prst="rect">
            <a:avLst/>
          </a:prstGeom>
          <a:noFill/>
        </p:spPr>
        <p:txBody>
          <a:bodyPr wrap="square" rtlCol="0">
            <a:spAutoFit/>
          </a:bodyPr>
          <a:lstStyle/>
          <a:p>
            <a:r>
              <a:rPr lang="en-US" sz="2800" b="1" dirty="0"/>
              <a:t>The plot function allows us to graphically display the </a:t>
            </a:r>
            <a:r>
              <a:rPr lang="en-US" sz="2800" b="1" dirty="0" err="1"/>
              <a:t>Dendogram</a:t>
            </a:r>
            <a:r>
              <a:rPr lang="it-IT" sz="2800" b="1" dirty="0"/>
              <a:t>.</a:t>
            </a:r>
          </a:p>
        </p:txBody>
      </p:sp>
    </p:spTree>
    <p:extLst>
      <p:ext uri="{BB962C8B-B14F-4D97-AF65-F5344CB8AC3E}">
        <p14:creationId xmlns:p14="http://schemas.microsoft.com/office/powerpoint/2010/main" val="1823874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7F4461-9E45-B6A6-AE0A-E3CFF85B9F02}"/>
              </a:ext>
            </a:extLst>
          </p:cNvPr>
          <p:cNvSpPr>
            <a:spLocks noGrp="1"/>
          </p:cNvSpPr>
          <p:nvPr>
            <p:ph type="title"/>
          </p:nvPr>
        </p:nvSpPr>
        <p:spPr>
          <a:xfrm>
            <a:off x="1257300" y="682962"/>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8B41BAD3-8305-61C1-B6B2-B894EC45A616}"/>
              </a:ext>
            </a:extLst>
          </p:cNvPr>
          <p:cNvSpPr>
            <a:spLocks noGrp="1"/>
          </p:cNvSpPr>
          <p:nvPr>
            <p:ph idx="1"/>
          </p:nvPr>
        </p:nvSpPr>
        <p:spPr>
          <a:xfrm>
            <a:off x="1371600" y="1650674"/>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Choosing the Type of Link 
</a:t>
            </a:r>
            <a:endParaRPr lang="it-IT" dirty="0"/>
          </a:p>
        </p:txBody>
      </p:sp>
      <p:pic>
        <p:nvPicPr>
          <p:cNvPr id="5" name="Immagine 4">
            <a:extLst>
              <a:ext uri="{FF2B5EF4-FFF2-40B4-BE49-F238E27FC236}">
                <a16:creationId xmlns:a16="http://schemas.microsoft.com/office/drawing/2014/main" id="{B668FF7A-A201-B3B1-E297-C71AA4EF15FE}"/>
              </a:ext>
            </a:extLst>
          </p:cNvPr>
          <p:cNvPicPr>
            <a:picLocks noChangeAspect="1"/>
          </p:cNvPicPr>
          <p:nvPr/>
        </p:nvPicPr>
        <p:blipFill>
          <a:blip r:embed="rId2"/>
          <a:stretch>
            <a:fillRect/>
          </a:stretch>
        </p:blipFill>
        <p:spPr>
          <a:xfrm>
            <a:off x="990600" y="2324100"/>
            <a:ext cx="7353300" cy="2819400"/>
          </a:xfrm>
          <a:prstGeom prst="rect">
            <a:avLst/>
          </a:prstGeom>
        </p:spPr>
      </p:pic>
      <p:sp>
        <p:nvSpPr>
          <p:cNvPr id="8" name="Parentesi graffa chiusa 7">
            <a:extLst>
              <a:ext uri="{FF2B5EF4-FFF2-40B4-BE49-F238E27FC236}">
                <a16:creationId xmlns:a16="http://schemas.microsoft.com/office/drawing/2014/main" id="{29A45237-EC79-29DC-9BA9-B7247125776B}"/>
              </a:ext>
            </a:extLst>
          </p:cNvPr>
          <p:cNvSpPr/>
          <p:nvPr/>
        </p:nvSpPr>
        <p:spPr>
          <a:xfrm>
            <a:off x="4288094" y="2903486"/>
            <a:ext cx="990600" cy="1600200"/>
          </a:xfrm>
          <a:prstGeom prst="rightBrace">
            <a:avLst/>
          </a:prstGeom>
          <a:ln>
            <a:solidFill>
              <a:srgbClr val="2387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a:extLst>
              <a:ext uri="{FF2B5EF4-FFF2-40B4-BE49-F238E27FC236}">
                <a16:creationId xmlns:a16="http://schemas.microsoft.com/office/drawing/2014/main" id="{BEE16B9B-87DF-531B-7694-9EA1C84D1458}"/>
              </a:ext>
            </a:extLst>
          </p:cNvPr>
          <p:cNvSpPr txBox="1"/>
          <p:nvPr/>
        </p:nvSpPr>
        <p:spPr>
          <a:xfrm>
            <a:off x="5867399" y="2514045"/>
            <a:ext cx="10668000" cy="2677656"/>
          </a:xfrm>
          <a:prstGeom prst="rect">
            <a:avLst/>
          </a:prstGeom>
          <a:noFill/>
        </p:spPr>
        <p:txBody>
          <a:bodyPr wrap="square" rtlCol="0">
            <a:spAutoFit/>
          </a:bodyPr>
          <a:lstStyle/>
          <a:p>
            <a:r>
              <a:rPr lang="en-US" sz="2800" b="1" dirty="0"/>
              <a:t>Groups are created based on their fusion distance: 
The first group, for example, consists of elements 5 and 8 of the dataset, which have a blending distance = 1.96. 
The minus sign indicates that it is a single item, otherwise the indicated element will be a previously formed group. 
</a:t>
            </a:r>
            <a:endParaRPr lang="it-IT" sz="2800" b="1" dirty="0"/>
          </a:p>
        </p:txBody>
      </p:sp>
      <p:pic>
        <p:nvPicPr>
          <p:cNvPr id="13" name="Immagine 12">
            <a:extLst>
              <a:ext uri="{FF2B5EF4-FFF2-40B4-BE49-F238E27FC236}">
                <a16:creationId xmlns:a16="http://schemas.microsoft.com/office/drawing/2014/main" id="{57457B43-793D-267B-C572-4DD6DA68DB53}"/>
              </a:ext>
            </a:extLst>
          </p:cNvPr>
          <p:cNvPicPr>
            <a:picLocks noChangeAspect="1"/>
          </p:cNvPicPr>
          <p:nvPr/>
        </p:nvPicPr>
        <p:blipFill>
          <a:blip r:embed="rId3"/>
          <a:stretch>
            <a:fillRect/>
          </a:stretch>
        </p:blipFill>
        <p:spPr>
          <a:xfrm>
            <a:off x="3826668" y="4974829"/>
            <a:ext cx="4081463" cy="4174754"/>
          </a:xfrm>
          <a:prstGeom prst="rect">
            <a:avLst/>
          </a:prstGeom>
        </p:spPr>
      </p:pic>
      <p:sp>
        <p:nvSpPr>
          <p:cNvPr id="14" name="Rettangolo 13">
            <a:extLst>
              <a:ext uri="{FF2B5EF4-FFF2-40B4-BE49-F238E27FC236}">
                <a16:creationId xmlns:a16="http://schemas.microsoft.com/office/drawing/2014/main" id="{E083E07C-1394-2E41-4EAF-28C4C13CA7C4}"/>
              </a:ext>
            </a:extLst>
          </p:cNvPr>
          <p:cNvSpPr/>
          <p:nvPr/>
        </p:nvSpPr>
        <p:spPr>
          <a:xfrm>
            <a:off x="4114800" y="5471398"/>
            <a:ext cx="3124200" cy="345528"/>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Tree>
    <p:extLst>
      <p:ext uri="{BB962C8B-B14F-4D97-AF65-F5344CB8AC3E}">
        <p14:creationId xmlns:p14="http://schemas.microsoft.com/office/powerpoint/2010/main" val="3010559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30F7D2-5E2D-433A-B6AE-9F8D75E47D1A}"/>
              </a:ext>
            </a:extLst>
          </p:cNvPr>
          <p:cNvSpPr>
            <a:spLocks noGrp="1"/>
          </p:cNvSpPr>
          <p:nvPr>
            <p:ph type="title"/>
          </p:nvPr>
        </p:nvSpPr>
        <p:spPr>
          <a:xfrm>
            <a:off x="1254842" y="495300"/>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432ED12D-CA88-F2E1-D841-3CA4972BAC14}"/>
              </a:ext>
            </a:extLst>
          </p:cNvPr>
          <p:cNvSpPr>
            <a:spLocks noGrp="1"/>
          </p:cNvSpPr>
          <p:nvPr>
            <p:ph idx="1"/>
          </p:nvPr>
        </p:nvSpPr>
        <p:spPr>
          <a:xfrm>
            <a:off x="1254842" y="1489868"/>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Choosing the Type of Link
</a:t>
            </a:r>
            <a:endParaRPr lang="it-IT" dirty="0"/>
          </a:p>
        </p:txBody>
      </p:sp>
      <p:pic>
        <p:nvPicPr>
          <p:cNvPr id="5" name="Immagine 4">
            <a:extLst>
              <a:ext uri="{FF2B5EF4-FFF2-40B4-BE49-F238E27FC236}">
                <a16:creationId xmlns:a16="http://schemas.microsoft.com/office/drawing/2014/main" id="{BEC31B0B-DF17-D67C-0DC0-BF231674EF1D}"/>
              </a:ext>
            </a:extLst>
          </p:cNvPr>
          <p:cNvPicPr>
            <a:picLocks noChangeAspect="1"/>
          </p:cNvPicPr>
          <p:nvPr/>
        </p:nvPicPr>
        <p:blipFill>
          <a:blip r:embed="rId2"/>
          <a:stretch>
            <a:fillRect/>
          </a:stretch>
        </p:blipFill>
        <p:spPr>
          <a:xfrm>
            <a:off x="1254842" y="2290226"/>
            <a:ext cx="9220200" cy="1989137"/>
          </a:xfrm>
          <a:prstGeom prst="rect">
            <a:avLst/>
          </a:prstGeom>
        </p:spPr>
      </p:pic>
      <p:sp>
        <p:nvSpPr>
          <p:cNvPr id="6" name="Parentesi graffa chiusa 5">
            <a:extLst>
              <a:ext uri="{FF2B5EF4-FFF2-40B4-BE49-F238E27FC236}">
                <a16:creationId xmlns:a16="http://schemas.microsoft.com/office/drawing/2014/main" id="{51D7CD9A-109A-B9CF-4706-B3F00EFB825A}"/>
              </a:ext>
            </a:extLst>
          </p:cNvPr>
          <p:cNvSpPr/>
          <p:nvPr/>
        </p:nvSpPr>
        <p:spPr>
          <a:xfrm>
            <a:off x="10218481" y="2697618"/>
            <a:ext cx="970321" cy="1174352"/>
          </a:xfrm>
          <a:prstGeom prst="rightBrace">
            <a:avLst/>
          </a:prstGeom>
          <a:ln>
            <a:solidFill>
              <a:srgbClr val="1E73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CasellaDiTesto 6">
            <a:extLst>
              <a:ext uri="{FF2B5EF4-FFF2-40B4-BE49-F238E27FC236}">
                <a16:creationId xmlns:a16="http://schemas.microsoft.com/office/drawing/2014/main" id="{CE3CF189-DA1D-FA27-566E-D7E91E18AA4C}"/>
              </a:ext>
            </a:extLst>
          </p:cNvPr>
          <p:cNvSpPr txBox="1"/>
          <p:nvPr/>
        </p:nvSpPr>
        <p:spPr>
          <a:xfrm>
            <a:off x="11506200" y="2463481"/>
            <a:ext cx="6324600" cy="1815882"/>
          </a:xfrm>
          <a:prstGeom prst="rect">
            <a:avLst/>
          </a:prstGeom>
          <a:noFill/>
        </p:spPr>
        <p:txBody>
          <a:bodyPr wrap="square" rtlCol="0">
            <a:spAutoFit/>
          </a:bodyPr>
          <a:lstStyle/>
          <a:p>
            <a:r>
              <a:rPr lang="en-US" sz="2800" b="1" dirty="0"/>
              <a:t>With the plot function the scree-plot of the fusion distances is realized that will allow us to cut tree. 
</a:t>
            </a:r>
            <a:endParaRPr lang="it-IT" sz="2800" b="1" dirty="0"/>
          </a:p>
        </p:txBody>
      </p:sp>
      <p:pic>
        <p:nvPicPr>
          <p:cNvPr id="9" name="Immagine 8">
            <a:extLst>
              <a:ext uri="{FF2B5EF4-FFF2-40B4-BE49-F238E27FC236}">
                <a16:creationId xmlns:a16="http://schemas.microsoft.com/office/drawing/2014/main" id="{0ABF1330-EAC6-A772-1A0B-681B61A15F70}"/>
              </a:ext>
            </a:extLst>
          </p:cNvPr>
          <p:cNvPicPr>
            <a:picLocks noChangeAspect="1"/>
          </p:cNvPicPr>
          <p:nvPr/>
        </p:nvPicPr>
        <p:blipFill>
          <a:blip r:embed="rId3"/>
          <a:stretch>
            <a:fillRect/>
          </a:stretch>
        </p:blipFill>
        <p:spPr>
          <a:xfrm>
            <a:off x="2127300" y="4174257"/>
            <a:ext cx="9220201" cy="4850486"/>
          </a:xfrm>
          <a:prstGeom prst="rect">
            <a:avLst/>
          </a:prstGeom>
        </p:spPr>
      </p:pic>
      <p:sp>
        <p:nvSpPr>
          <p:cNvPr id="10" name="Ovale 9">
            <a:extLst>
              <a:ext uri="{FF2B5EF4-FFF2-40B4-BE49-F238E27FC236}">
                <a16:creationId xmlns:a16="http://schemas.microsoft.com/office/drawing/2014/main" id="{F94F97C2-481B-EA12-27EA-C8AF8AFCEE23}"/>
              </a:ext>
            </a:extLst>
          </p:cNvPr>
          <p:cNvSpPr/>
          <p:nvPr/>
        </p:nvSpPr>
        <p:spPr>
          <a:xfrm>
            <a:off x="3200400" y="8091355"/>
            <a:ext cx="533400" cy="457200"/>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1" name="CasellaDiTesto 10">
            <a:extLst>
              <a:ext uri="{FF2B5EF4-FFF2-40B4-BE49-F238E27FC236}">
                <a16:creationId xmlns:a16="http://schemas.microsoft.com/office/drawing/2014/main" id="{A0242097-955F-B396-AA65-62D01724F89C}"/>
              </a:ext>
            </a:extLst>
          </p:cNvPr>
          <p:cNvSpPr txBox="1"/>
          <p:nvPr/>
        </p:nvSpPr>
        <p:spPr>
          <a:xfrm>
            <a:off x="11258702" y="5907002"/>
            <a:ext cx="6641998" cy="1815882"/>
          </a:xfrm>
          <a:prstGeom prst="rect">
            <a:avLst/>
          </a:prstGeom>
          <a:noFill/>
        </p:spPr>
        <p:txBody>
          <a:bodyPr wrap="square" rtlCol="0">
            <a:spAutoFit/>
          </a:bodyPr>
          <a:lstStyle/>
          <a:p>
            <a:r>
              <a:rPr lang="en-US" sz="2800" b="1" dirty="0"/>
              <a:t>Through the Scree-Plot we observe that the fusion distance with which we can make the cut tree is 2.
</a:t>
            </a:r>
            <a:endParaRPr lang="it-IT" sz="2800" b="1" dirty="0"/>
          </a:p>
        </p:txBody>
      </p:sp>
    </p:spTree>
    <p:extLst>
      <p:ext uri="{BB962C8B-B14F-4D97-AF65-F5344CB8AC3E}">
        <p14:creationId xmlns:p14="http://schemas.microsoft.com/office/powerpoint/2010/main" val="393342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dirty="0">
                <a:solidFill>
                  <a:srgbClr val="E7686A"/>
                </a:solidFill>
                <a:ea typeface="Microsoft Sans Serif" panose="020B0604020202020204" pitchFamily="34" charset="0"/>
                <a:cs typeface="Microsoft Sans Serif" panose="020B0604020202020204" pitchFamily="34" charset="0"/>
              </a:rPr>
              <a:t>Index</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735580" y="5829057"/>
            <a:ext cx="3436620" cy="2062103"/>
          </a:xfrm>
          <a:prstGeom prst="rect">
            <a:avLst/>
          </a:prstGeom>
          <a:noFill/>
        </p:spPr>
        <p:txBody>
          <a:bodyPr wrap="square" rtlCol="0">
            <a:spAutoFit/>
          </a:bodyPr>
          <a:lstStyle/>
          <a:p>
            <a:r>
              <a:rPr lang="en-US" sz="2800" b="1" dirty="0" err="1">
                <a:solidFill>
                  <a:srgbClr val="238791"/>
                </a:solidFill>
                <a:ea typeface="Microsoft Sans Serif" panose="020B0604020202020204" pitchFamily="34" charset="0"/>
                <a:cs typeface="Microsoft Sans Serif" panose="020B0604020202020204" pitchFamily="34" charset="0"/>
              </a:rPr>
              <a:t>Unità</a:t>
            </a:r>
            <a:r>
              <a:rPr lang="en-US" sz="2800" b="1" dirty="0">
                <a:solidFill>
                  <a:srgbClr val="238791"/>
                </a:solidFill>
                <a:ea typeface="Microsoft Sans Serif" panose="020B0604020202020204" pitchFamily="34" charset="0"/>
                <a:cs typeface="Microsoft Sans Serif" panose="020B0604020202020204" pitchFamily="34" charset="0"/>
              </a:rPr>
              <a:t> 1: Introduction</a:t>
            </a:r>
          </a:p>
          <a:p>
            <a:pPr marL="457200" indent="-457200" fontAlgn="base">
              <a:buAutoNum type="arabicPeriod"/>
            </a:pPr>
            <a:r>
              <a:rPr lang="it-IT" sz="2400" dirty="0"/>
              <a:t>Cluster Analysis</a:t>
            </a:r>
          </a:p>
          <a:p>
            <a:pPr marL="457200" indent="-457200" fontAlgn="base">
              <a:buAutoNum type="arabicPeriod"/>
            </a:pPr>
            <a:r>
              <a:rPr lang="it-IT" sz="2400" dirty="0"/>
              <a:t>Goal</a:t>
            </a:r>
          </a:p>
          <a:p>
            <a:pPr marL="457200" indent="-457200" fontAlgn="base">
              <a:buAutoNum type="arabicPeriod"/>
            </a:pPr>
            <a:r>
              <a:rPr lang="it-IT" sz="2400" dirty="0" err="1"/>
              <a:t>Type</a:t>
            </a:r>
            <a:r>
              <a:rPr lang="it-IT" sz="2400" dirty="0"/>
              <a:t> of </a:t>
            </a:r>
            <a:r>
              <a:rPr lang="it-IT" sz="2400" dirty="0" err="1"/>
              <a:t>Variables</a:t>
            </a:r>
            <a:endParaRPr lang="it-IT"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4462780" cy="2000548"/>
          </a:xfrm>
          <a:prstGeom prst="rect">
            <a:avLst/>
          </a:prstGeom>
          <a:noFill/>
        </p:spPr>
        <p:txBody>
          <a:bodyPr wrap="square" rtlCol="0">
            <a:spAutoFit/>
          </a:bodyPr>
          <a:lstStyle/>
          <a:p>
            <a:r>
              <a:rPr lang="en-US" sz="2800" b="1" dirty="0" err="1">
                <a:solidFill>
                  <a:srgbClr val="238791"/>
                </a:solidFill>
                <a:ea typeface="Microsoft Sans Serif" panose="020B0604020202020204" pitchFamily="34" charset="0"/>
                <a:cs typeface="Microsoft Sans Serif" panose="020B0604020202020204" pitchFamily="34" charset="0"/>
              </a:rPr>
              <a:t>Unità</a:t>
            </a:r>
            <a:r>
              <a:rPr lang="en-US" sz="2800" b="1" dirty="0">
                <a:solidFill>
                  <a:srgbClr val="238791"/>
                </a:solidFill>
                <a:ea typeface="Microsoft Sans Serif" panose="020B0604020202020204" pitchFamily="34" charset="0"/>
                <a:cs typeface="Microsoft Sans Serif" panose="020B0604020202020204" pitchFamily="34" charset="0"/>
              </a:rPr>
              <a:t> 2: Cluster Analysis</a:t>
            </a:r>
          </a:p>
          <a:p>
            <a:pPr marL="457200" indent="-457200" fontAlgn="base">
              <a:buAutoNum type="arabicPeriod"/>
            </a:pPr>
            <a:r>
              <a:rPr lang="it-IT" sz="2400" dirty="0" err="1"/>
              <a:t>Dissimilarity</a:t>
            </a:r>
            <a:r>
              <a:rPr lang="it-IT" sz="2400" dirty="0"/>
              <a:t> Matri</a:t>
            </a:r>
          </a:p>
          <a:p>
            <a:pPr marL="457200" indent="-457200" fontAlgn="base">
              <a:buAutoNum type="arabicPeriod"/>
            </a:pPr>
            <a:r>
              <a:rPr lang="it-IT" sz="2400" dirty="0"/>
              <a:t>Cluster </a:t>
            </a:r>
            <a:r>
              <a:rPr lang="it-IT" sz="2400" dirty="0" err="1"/>
              <a:t>Creation</a:t>
            </a:r>
            <a:endParaRPr lang="it-IT" sz="2400" dirty="0"/>
          </a:p>
          <a:p>
            <a:pPr marL="457200" indent="-457200" fontAlgn="base">
              <a:buAutoNum type="arabicPeriod"/>
            </a:pPr>
            <a:r>
              <a:rPr lang="it-IT" sz="2400" dirty="0"/>
              <a:t>Fusion </a:t>
            </a:r>
            <a:r>
              <a:rPr lang="it-IT" sz="2400" dirty="0" err="1"/>
              <a:t>Distance</a:t>
            </a:r>
            <a:r>
              <a:rPr lang="it-IT" sz="2400" dirty="0"/>
              <a:t> and </a:t>
            </a:r>
            <a:r>
              <a:rPr lang="it-IT" sz="2400" dirty="0" err="1"/>
              <a:t>Dendogram</a:t>
            </a:r>
            <a:endParaRPr lang="it-IT" sz="2400" dirty="0"/>
          </a:p>
        </p:txBody>
      </p:sp>
      <p:sp>
        <p:nvSpPr>
          <p:cNvPr id="12" name="CasellaDiTesto 11"/>
          <p:cNvSpPr txBox="1"/>
          <p:nvPr/>
        </p:nvSpPr>
        <p:spPr>
          <a:xfrm>
            <a:off x="14170660" y="5829057"/>
            <a:ext cx="3436620" cy="2000548"/>
          </a:xfrm>
          <a:prstGeom prst="rect">
            <a:avLst/>
          </a:prstGeom>
          <a:noFill/>
        </p:spPr>
        <p:txBody>
          <a:bodyPr wrap="square" rtlCol="0">
            <a:spAutoFit/>
          </a:bodyPr>
          <a:lstStyle/>
          <a:p>
            <a:r>
              <a:rPr lang="it-IT" sz="2800" b="1" dirty="0">
                <a:solidFill>
                  <a:srgbClr val="238791"/>
                </a:solidFill>
              </a:rPr>
              <a:t>Unità 3: Case Study</a:t>
            </a:r>
          </a:p>
          <a:p>
            <a:pPr marL="457200" indent="-457200" fontAlgn="base">
              <a:buAutoNum type="arabicPeriod"/>
            </a:pPr>
            <a:r>
              <a:rPr lang="it-IT" sz="2400" dirty="0" err="1"/>
              <a:t>Distance</a:t>
            </a:r>
            <a:r>
              <a:rPr lang="it-IT" sz="2400" dirty="0"/>
              <a:t> Matrix
Choice of link: fusion </a:t>
            </a:r>
            <a:r>
              <a:rPr lang="it-IT" sz="2400" dirty="0" err="1"/>
              <a:t>distance</a:t>
            </a:r>
            <a:r>
              <a:rPr lang="it-IT" sz="2400" dirty="0"/>
              <a:t> and </a:t>
            </a:r>
            <a:r>
              <a:rPr lang="it-IT" sz="2400" dirty="0" err="1"/>
              <a:t>dendogram</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948B9-0520-72B3-4BB7-2122A8831F00}"/>
              </a:ext>
            </a:extLst>
          </p:cNvPr>
          <p:cNvSpPr>
            <a:spLocks noGrp="1"/>
          </p:cNvSpPr>
          <p:nvPr>
            <p:ph type="title"/>
          </p:nvPr>
        </p:nvSpPr>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DC9D7560-F742-B3C2-4966-91D463DBD5EA}"/>
              </a:ext>
            </a:extLst>
          </p:cNvPr>
          <p:cNvSpPr>
            <a:spLocks noGrp="1"/>
          </p:cNvSpPr>
          <p:nvPr>
            <p:ph idx="1"/>
          </p:nvPr>
        </p:nvSpPr>
        <p:spPr>
          <a:xfrm>
            <a:off x="1371600" y="1542256"/>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Choosing the Type of Link 
</a:t>
            </a:r>
            <a:r>
              <a:rPr lang="en-US" b="1" dirty="0"/>
              <a:t>The result obtained with the </a:t>
            </a:r>
            <a:r>
              <a:rPr lang="it-IT" sz="2800" b="1" dirty="0"/>
              <a:t>Simple linkage:</a:t>
            </a:r>
            <a:endParaRPr lang="it-IT" dirty="0"/>
          </a:p>
          <a:p>
            <a:pPr marL="0" indent="0">
              <a:buNone/>
            </a:pPr>
            <a:endParaRPr lang="it-IT" b="1" dirty="0"/>
          </a:p>
          <a:p>
            <a:pPr marL="0" indent="0">
              <a:buNone/>
            </a:pPr>
            <a:endParaRPr lang="es-ES" sz="2800" b="1" dirty="0">
              <a:solidFill>
                <a:srgbClr val="238791"/>
              </a:solidFill>
              <a:ea typeface="Microsoft Sans Serif" panose="020B0604020202020204" pitchFamily="34" charset="0"/>
              <a:cs typeface="Microsoft Sans Serif" panose="020B0604020202020204" pitchFamily="34" charset="0"/>
            </a:endParaRPr>
          </a:p>
        </p:txBody>
      </p:sp>
      <p:pic>
        <p:nvPicPr>
          <p:cNvPr id="5" name="Immagine 4">
            <a:extLst>
              <a:ext uri="{FF2B5EF4-FFF2-40B4-BE49-F238E27FC236}">
                <a16:creationId xmlns:a16="http://schemas.microsoft.com/office/drawing/2014/main" id="{49D89AC9-E4DF-B5B6-DFBB-563AF43F86B8}"/>
              </a:ext>
            </a:extLst>
          </p:cNvPr>
          <p:cNvPicPr>
            <a:picLocks noChangeAspect="1"/>
          </p:cNvPicPr>
          <p:nvPr/>
        </p:nvPicPr>
        <p:blipFill>
          <a:blip r:embed="rId2"/>
          <a:stretch>
            <a:fillRect/>
          </a:stretch>
        </p:blipFill>
        <p:spPr>
          <a:xfrm>
            <a:off x="3962400" y="3009900"/>
            <a:ext cx="10796587" cy="5898869"/>
          </a:xfrm>
          <a:prstGeom prst="rect">
            <a:avLst/>
          </a:prstGeom>
        </p:spPr>
      </p:pic>
    </p:spTree>
    <p:extLst>
      <p:ext uri="{BB962C8B-B14F-4D97-AF65-F5344CB8AC3E}">
        <p14:creationId xmlns:p14="http://schemas.microsoft.com/office/powerpoint/2010/main" val="2014161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D8930-8B03-5D98-F1BD-69338D80FE4D}"/>
              </a:ext>
            </a:extLst>
          </p:cNvPr>
          <p:cNvSpPr>
            <a:spLocks noGrp="1"/>
          </p:cNvSpPr>
          <p:nvPr>
            <p:ph type="title"/>
          </p:nvPr>
        </p:nvSpPr>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 3: Case Study on R
</a:t>
            </a:r>
            <a:endParaRPr lang="it-IT" dirty="0"/>
          </a:p>
        </p:txBody>
      </p:sp>
      <p:sp>
        <p:nvSpPr>
          <p:cNvPr id="3" name="Segnaposto contenuto 2">
            <a:extLst>
              <a:ext uri="{FF2B5EF4-FFF2-40B4-BE49-F238E27FC236}">
                <a16:creationId xmlns:a16="http://schemas.microsoft.com/office/drawing/2014/main" id="{0970DBAE-3E72-C07F-DCF1-6AE0B672B79F}"/>
              </a:ext>
            </a:extLst>
          </p:cNvPr>
          <p:cNvSpPr>
            <a:spLocks noGrp="1"/>
          </p:cNvSpPr>
          <p:nvPr>
            <p:ph idx="1"/>
          </p:nvPr>
        </p:nvSpPr>
        <p:spPr>
          <a:xfrm>
            <a:off x="1257300" y="1542256"/>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Choosing the Type of Link
</a:t>
            </a:r>
            <a:endParaRPr lang="it-IT" dirty="0"/>
          </a:p>
        </p:txBody>
      </p:sp>
      <p:sp>
        <p:nvSpPr>
          <p:cNvPr id="4" name="CasellaDiTesto 3">
            <a:extLst>
              <a:ext uri="{FF2B5EF4-FFF2-40B4-BE49-F238E27FC236}">
                <a16:creationId xmlns:a16="http://schemas.microsoft.com/office/drawing/2014/main" id="{4E9FD248-13CE-2761-525D-8733BB988F7E}"/>
              </a:ext>
            </a:extLst>
          </p:cNvPr>
          <p:cNvSpPr txBox="1"/>
          <p:nvPr/>
        </p:nvSpPr>
        <p:spPr>
          <a:xfrm>
            <a:off x="266700" y="2216944"/>
            <a:ext cx="18211800" cy="1569660"/>
          </a:xfrm>
          <a:prstGeom prst="rect">
            <a:avLst/>
          </a:prstGeom>
          <a:noFill/>
        </p:spPr>
        <p:txBody>
          <a:bodyPr wrap="square" rtlCol="0">
            <a:spAutoFit/>
          </a:bodyPr>
          <a:lstStyle/>
          <a:p>
            <a:pPr algn="ctr"/>
            <a:r>
              <a:rPr lang="en-US" sz="3200" b="1" dirty="0"/>
              <a:t>The same procedure is carried out for the complete linkage and the average linkage. 
You will compare the results and choose the most representative link for the analysis you are conducting.
</a:t>
            </a:r>
            <a:endParaRPr lang="it-IT" sz="3200" b="1" dirty="0"/>
          </a:p>
        </p:txBody>
      </p:sp>
      <p:pic>
        <p:nvPicPr>
          <p:cNvPr id="10" name="Immagine 9">
            <a:extLst>
              <a:ext uri="{FF2B5EF4-FFF2-40B4-BE49-F238E27FC236}">
                <a16:creationId xmlns:a16="http://schemas.microsoft.com/office/drawing/2014/main" id="{3AB86C30-06F9-08BF-7C3F-44583B484DEB}"/>
              </a:ext>
            </a:extLst>
          </p:cNvPr>
          <p:cNvPicPr>
            <a:picLocks noChangeAspect="1"/>
          </p:cNvPicPr>
          <p:nvPr/>
        </p:nvPicPr>
        <p:blipFill>
          <a:blip r:embed="rId2"/>
          <a:stretch>
            <a:fillRect/>
          </a:stretch>
        </p:blipFill>
        <p:spPr>
          <a:xfrm>
            <a:off x="718614" y="3606349"/>
            <a:ext cx="7822038" cy="3893481"/>
          </a:xfrm>
          <a:prstGeom prst="rect">
            <a:avLst/>
          </a:prstGeom>
        </p:spPr>
      </p:pic>
      <p:pic>
        <p:nvPicPr>
          <p:cNvPr id="12" name="Immagine 11">
            <a:extLst>
              <a:ext uri="{FF2B5EF4-FFF2-40B4-BE49-F238E27FC236}">
                <a16:creationId xmlns:a16="http://schemas.microsoft.com/office/drawing/2014/main" id="{1CDDB3F0-4D5F-8DF6-2494-6A957D8E9367}"/>
              </a:ext>
            </a:extLst>
          </p:cNvPr>
          <p:cNvPicPr>
            <a:picLocks noChangeAspect="1"/>
          </p:cNvPicPr>
          <p:nvPr/>
        </p:nvPicPr>
        <p:blipFill>
          <a:blip r:embed="rId3"/>
          <a:stretch>
            <a:fillRect/>
          </a:stretch>
        </p:blipFill>
        <p:spPr>
          <a:xfrm>
            <a:off x="9372600" y="3606349"/>
            <a:ext cx="8038378" cy="3746951"/>
          </a:xfrm>
          <a:prstGeom prst="rect">
            <a:avLst/>
          </a:prstGeom>
        </p:spPr>
      </p:pic>
      <p:sp>
        <p:nvSpPr>
          <p:cNvPr id="13" name="CasellaDiTesto 12">
            <a:extLst>
              <a:ext uri="{FF2B5EF4-FFF2-40B4-BE49-F238E27FC236}">
                <a16:creationId xmlns:a16="http://schemas.microsoft.com/office/drawing/2014/main" id="{00DBD7F5-8EED-6379-B721-69CE94A7AADD}"/>
              </a:ext>
            </a:extLst>
          </p:cNvPr>
          <p:cNvSpPr txBox="1"/>
          <p:nvPr/>
        </p:nvSpPr>
        <p:spPr>
          <a:xfrm>
            <a:off x="1793826" y="7477983"/>
            <a:ext cx="15122574" cy="2092881"/>
          </a:xfrm>
          <a:prstGeom prst="rect">
            <a:avLst/>
          </a:prstGeom>
          <a:noFill/>
        </p:spPr>
        <p:txBody>
          <a:bodyPr wrap="square" rtlCol="0">
            <a:spAutoFit/>
          </a:bodyPr>
          <a:lstStyle/>
          <a:p>
            <a:pPr algn="ctr"/>
            <a:r>
              <a:rPr lang="en-US" sz="2800" b="1" dirty="0"/>
              <a:t>Comparing the three links, the most suitable is the complete </a:t>
            </a:r>
            <a:r>
              <a:rPr lang="en-US" sz="2800" b="1" dirty="0" err="1"/>
              <a:t>likage</a:t>
            </a:r>
            <a:r>
              <a:rPr lang="en-US" sz="2800" b="1" dirty="0"/>
              <a:t> as it divides the clusters better, avoiding that there is too much internal homogeneity at the expense of external heterogeneity. It also prevents the formation of outliers, i.e. clusters composed of a single point. 
</a:t>
            </a:r>
            <a:endParaRPr lang="it-IT" sz="1800" b="1" dirty="0">
              <a:latin typeface="Calibri" panose="020F0502020204030204" pitchFamily="34" charset="0"/>
              <a:ea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465390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Summary</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196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50000" y="5212500"/>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200329"/>
          </a:xfrm>
          <a:prstGeom prst="rect">
            <a:avLst/>
          </a:prstGeom>
          <a:noFill/>
        </p:spPr>
        <p:txBody>
          <a:bodyPr wrap="square" rtlCol="0">
            <a:spAutoFit/>
          </a:bodyPr>
          <a:lstStyle/>
          <a:p>
            <a:pPr algn="ctr"/>
            <a:r>
              <a:rPr lang="en-US" sz="2400" b="1" dirty="0"/>
              <a:t>Goal of the Cluster Analysis
</a:t>
            </a:r>
            <a:endParaRPr lang="it-IT" sz="2400" b="1" dirty="0"/>
          </a:p>
        </p:txBody>
      </p:sp>
      <p:sp>
        <p:nvSpPr>
          <p:cNvPr id="26" name="CasellaDiTesto 25"/>
          <p:cNvSpPr txBox="1"/>
          <p:nvPr/>
        </p:nvSpPr>
        <p:spPr>
          <a:xfrm>
            <a:off x="4473950" y="6040235"/>
            <a:ext cx="2814732" cy="1200329"/>
          </a:xfrm>
          <a:prstGeom prst="rect">
            <a:avLst/>
          </a:prstGeom>
          <a:noFill/>
        </p:spPr>
        <p:txBody>
          <a:bodyPr wrap="square" rtlCol="0">
            <a:spAutoFit/>
          </a:bodyPr>
          <a:lstStyle/>
          <a:p>
            <a:pPr algn="ctr"/>
            <a:r>
              <a:rPr lang="en-US" sz="2400" b="1" dirty="0"/>
              <a:t>Type of variables to use
</a:t>
            </a:r>
            <a:endParaRPr lang="it-IT" sz="2400" b="1" dirty="0"/>
          </a:p>
        </p:txBody>
      </p:sp>
      <p:sp>
        <p:nvSpPr>
          <p:cNvPr id="27" name="CasellaDiTesto 26"/>
          <p:cNvSpPr txBox="1"/>
          <p:nvPr/>
        </p:nvSpPr>
        <p:spPr>
          <a:xfrm>
            <a:off x="6531777" y="3880946"/>
            <a:ext cx="2812575" cy="1200329"/>
          </a:xfrm>
          <a:prstGeom prst="rect">
            <a:avLst/>
          </a:prstGeom>
          <a:noFill/>
        </p:spPr>
        <p:txBody>
          <a:bodyPr wrap="square" rtlCol="0">
            <a:spAutoFit/>
          </a:bodyPr>
          <a:lstStyle/>
          <a:p>
            <a:pPr algn="ctr"/>
            <a:r>
              <a:rPr lang="it-IT" sz="2400" b="1" dirty="0" err="1"/>
              <a:t>Distance</a:t>
            </a:r>
            <a:r>
              <a:rPr lang="it-IT" sz="2400" b="1" dirty="0"/>
              <a:t> </a:t>
            </a:r>
            <a:r>
              <a:rPr lang="it-IT" sz="2400" b="1" dirty="0" err="1"/>
              <a:t>matrix</a:t>
            </a:r>
            <a:r>
              <a:rPr lang="it-IT" sz="2400" b="1" dirty="0"/>
              <a:t> (or </a:t>
            </a:r>
            <a:r>
              <a:rPr lang="it-IT" sz="2400" b="1" dirty="0" err="1"/>
              <a:t>Dissimilarity</a:t>
            </a:r>
            <a:r>
              <a:rPr lang="it-IT" sz="2400" b="1" dirty="0"/>
              <a:t>)
</a:t>
            </a:r>
          </a:p>
        </p:txBody>
      </p:sp>
      <p:sp>
        <p:nvSpPr>
          <p:cNvPr id="28" name="CasellaDiTesto 27"/>
          <p:cNvSpPr txBox="1"/>
          <p:nvPr/>
        </p:nvSpPr>
        <p:spPr>
          <a:xfrm>
            <a:off x="8679126" y="6133377"/>
            <a:ext cx="2654044" cy="1200329"/>
          </a:xfrm>
          <a:prstGeom prst="rect">
            <a:avLst/>
          </a:prstGeom>
          <a:noFill/>
        </p:spPr>
        <p:txBody>
          <a:bodyPr wrap="square" rtlCol="0">
            <a:spAutoFit/>
          </a:bodyPr>
          <a:lstStyle/>
          <a:p>
            <a:pPr algn="ctr"/>
            <a:r>
              <a:rPr lang="en-US" sz="2400" b="1" dirty="0"/>
              <a:t>Type of link to be used
</a:t>
            </a:r>
            <a:endParaRPr lang="it-IT" sz="2400" b="1" dirty="0"/>
          </a:p>
        </p:txBody>
      </p:sp>
      <p:sp>
        <p:nvSpPr>
          <p:cNvPr id="29" name="CasellaDiTesto 28"/>
          <p:cNvSpPr txBox="1"/>
          <p:nvPr/>
        </p:nvSpPr>
        <p:spPr>
          <a:xfrm>
            <a:off x="10788393" y="3874703"/>
            <a:ext cx="2511188" cy="830997"/>
          </a:xfrm>
          <a:prstGeom prst="rect">
            <a:avLst/>
          </a:prstGeom>
          <a:noFill/>
        </p:spPr>
        <p:txBody>
          <a:bodyPr wrap="square" rtlCol="0">
            <a:spAutoFit/>
          </a:bodyPr>
          <a:lstStyle/>
          <a:p>
            <a:pPr algn="ctr"/>
            <a:r>
              <a:rPr lang="it-IT" sz="2400" b="1" dirty="0"/>
              <a:t>Fusion </a:t>
            </a:r>
            <a:r>
              <a:rPr lang="it-IT" sz="2400" b="1" dirty="0" err="1"/>
              <a:t>Distance</a:t>
            </a:r>
            <a:r>
              <a:rPr lang="it-IT" sz="2400" b="1" dirty="0"/>
              <a:t>
</a:t>
            </a:r>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461665"/>
          </a:xfrm>
          <a:prstGeom prst="rect">
            <a:avLst/>
          </a:prstGeom>
          <a:noFill/>
        </p:spPr>
        <p:txBody>
          <a:bodyPr wrap="square" rtlCol="0">
            <a:spAutoFit/>
          </a:bodyPr>
          <a:lstStyle/>
          <a:p>
            <a:pPr algn="ctr"/>
            <a:r>
              <a:rPr lang="it-IT" sz="2400" b="1" dirty="0" err="1"/>
              <a:t>Dendogram</a:t>
            </a:r>
            <a:endParaRPr lang="it-IT" sz="2400" b="1" dirty="0"/>
          </a:p>
        </p:txBody>
      </p:sp>
    </p:spTree>
    <p:extLst>
      <p:ext uri="{BB962C8B-B14F-4D97-AF65-F5344CB8AC3E}">
        <p14:creationId xmlns:p14="http://schemas.microsoft.com/office/powerpoint/2010/main" val="1470835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Assessment</a:t>
            </a:r>
            <a:r>
              <a:rPr lang="es-ES" sz="4000" b="1" dirty="0">
                <a:solidFill>
                  <a:srgbClr val="E7686A"/>
                </a:solidFill>
                <a:ea typeface="Microsoft Sans Serif" panose="020B0604020202020204" pitchFamily="34" charset="0"/>
                <a:cs typeface="Microsoft Sans Serif" panose="020B0604020202020204" pitchFamily="34" charset="0"/>
              </a:rPr>
              <a:t> test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5693866"/>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What is the goal of Cluster analysis?</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Putting together statistical units according to common characteristics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Create linear combinations of starting variables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en-US" sz="2800" b="1" dirty="0">
                <a:solidFill>
                  <a:srgbClr val="202124"/>
                </a:solidFill>
              </a:rPr>
              <a:t>Reduce the number of variables to explain a phenomenon</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5404834" cy="3539430"/>
          </a:xfrm>
          <a:prstGeom prst="rect">
            <a:avLst/>
          </a:prstGeom>
          <a:noFill/>
        </p:spPr>
        <p:txBody>
          <a:bodyPr wrap="square" rtlCol="0">
            <a:spAutoFit/>
          </a:bodyPr>
          <a:lstStyle/>
          <a:p>
            <a:r>
              <a:rPr lang="it-IT" sz="2800" b="1" dirty="0">
                <a:solidFill>
                  <a:srgbClr val="1E737C"/>
                </a:solidFill>
              </a:rPr>
              <a:t>2. </a:t>
            </a:r>
            <a:r>
              <a:rPr lang="en-US" sz="2800" b="1" dirty="0">
                <a:solidFill>
                  <a:srgbClr val="1E737C"/>
                </a:solidFill>
              </a:rPr>
              <a:t>What kind of variables can be used in Cluster analysis</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it-IT" sz="2800" b="1" dirty="0" err="1">
                <a:solidFill>
                  <a:srgbClr val="202124"/>
                </a:solidFill>
              </a:rPr>
              <a:t>Only</a:t>
            </a:r>
            <a:r>
              <a:rPr lang="it-IT" sz="2800" b="1" dirty="0">
                <a:solidFill>
                  <a:srgbClr val="202124"/>
                </a:solidFill>
              </a:rPr>
              <a:t> qualitative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O</a:t>
            </a:r>
            <a:r>
              <a:rPr lang="it-IT" sz="2800" b="1" dirty="0" err="1">
                <a:solidFill>
                  <a:srgbClr val="202124"/>
                </a:solidFill>
              </a:rPr>
              <a:t>nly</a:t>
            </a:r>
            <a:r>
              <a:rPr lang="it-IT" sz="2800" b="1" dirty="0">
                <a:solidFill>
                  <a:srgbClr val="202124"/>
                </a:solidFill>
              </a:rPr>
              <a:t> quantitative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Qualitative and quantitative </a:t>
            </a:r>
            <a:endParaRPr lang="en-US" sz="24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401205"/>
          </a:xfrm>
          <a:prstGeom prst="rect">
            <a:avLst/>
          </a:prstGeom>
          <a:noFill/>
        </p:spPr>
        <p:txBody>
          <a:bodyPr wrap="square" rtlCol="0">
            <a:spAutoFit/>
          </a:bodyPr>
          <a:lstStyle/>
          <a:p>
            <a:r>
              <a:rPr lang="it-IT" sz="2800" b="1" dirty="0">
                <a:solidFill>
                  <a:srgbClr val="1E737C"/>
                </a:solidFill>
              </a:rPr>
              <a:t>3. The </a:t>
            </a:r>
            <a:r>
              <a:rPr lang="it-IT" sz="2800" b="1" dirty="0" err="1">
                <a:solidFill>
                  <a:srgbClr val="1E737C"/>
                </a:solidFill>
              </a:rPr>
              <a:t>distance</a:t>
            </a:r>
            <a:r>
              <a:rPr lang="it-IT" sz="2800" b="1" dirty="0">
                <a:solidFill>
                  <a:srgbClr val="1E737C"/>
                </a:solidFill>
              </a:rPr>
              <a:t> </a:t>
            </a:r>
            <a:r>
              <a:rPr lang="it-IT" sz="2800" b="1" dirty="0" err="1">
                <a:solidFill>
                  <a:srgbClr val="1E737C"/>
                </a:solidFill>
              </a:rPr>
              <a:t>matrix</a:t>
            </a:r>
            <a:r>
              <a:rPr lang="it-IT" sz="2800" b="1" dirty="0">
                <a:solidFill>
                  <a:srgbClr val="1E737C"/>
                </a:solidFill>
              </a:rPr>
              <a:t>:</a:t>
            </a:r>
          </a:p>
          <a:p>
            <a:r>
              <a:rPr lang="it-IT" sz="2800" b="1" dirty="0">
                <a:solidFill>
                  <a:srgbClr val="1E737C"/>
                </a:solidFill>
              </a:rPr>
              <a:t> </a:t>
            </a: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It has on the greater diagonal all 0</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It has on the largest diagonal all </a:t>
            </a:r>
            <a:r>
              <a:rPr lang="it-IT" sz="2800" b="1" i="0" dirty="0">
                <a:solidFill>
                  <a:srgbClr val="202124"/>
                </a:solidFill>
                <a:effectLst/>
              </a:rPr>
              <a:t>1</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en-US" sz="2800" b="1" dirty="0">
                <a:solidFill>
                  <a:srgbClr val="202124"/>
                </a:solidFill>
              </a:rPr>
              <a:t>It has on the diagonal greater negative values</a:t>
            </a:r>
            <a:endParaRPr lang="en-US" sz="2800" b="1"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es-ES" sz="4000" b="1" dirty="0" err="1">
                <a:solidFill>
                  <a:srgbClr val="E7686A"/>
                </a:solidFill>
                <a:ea typeface="Microsoft Sans Serif" panose="020B0604020202020204" pitchFamily="34" charset="0"/>
                <a:cs typeface="Microsoft Sans Serif" panose="020B0604020202020204" pitchFamily="34" charset="0"/>
              </a:rPr>
              <a:t>Assessment</a:t>
            </a:r>
            <a:r>
              <a:rPr lang="es-ES" sz="4000" b="1" dirty="0">
                <a:solidFill>
                  <a:srgbClr val="E7686A"/>
                </a:solidFill>
                <a:ea typeface="Microsoft Sans Serif" panose="020B0604020202020204" pitchFamily="34" charset="0"/>
                <a:cs typeface="Microsoft Sans Serif" panose="020B0604020202020204" pitchFamily="34" charset="0"/>
              </a:rPr>
              <a:t> test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5693866"/>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What is the goal of Cluster analysis?</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Putting together statistical units according to common characteristics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Create linear combinations of starting variables</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en-US" sz="2800" b="1" dirty="0">
                <a:solidFill>
                  <a:srgbClr val="202124"/>
                </a:solidFill>
              </a:rPr>
              <a:t>Reduce the number of variables to explain a phenomenon</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5404834" cy="3539430"/>
          </a:xfrm>
          <a:prstGeom prst="rect">
            <a:avLst/>
          </a:prstGeom>
          <a:noFill/>
        </p:spPr>
        <p:txBody>
          <a:bodyPr wrap="square" rtlCol="0">
            <a:spAutoFit/>
          </a:bodyPr>
          <a:lstStyle/>
          <a:p>
            <a:r>
              <a:rPr lang="it-IT" sz="2800" b="1" dirty="0">
                <a:solidFill>
                  <a:srgbClr val="1E737C"/>
                </a:solidFill>
              </a:rPr>
              <a:t>2. </a:t>
            </a:r>
            <a:r>
              <a:rPr lang="en-US" sz="2800" b="1" dirty="0">
                <a:solidFill>
                  <a:srgbClr val="1E737C"/>
                </a:solidFill>
              </a:rPr>
              <a:t>What kind of variables can be used in Cluster analysis</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it-IT" sz="2800" b="1" dirty="0" err="1">
                <a:solidFill>
                  <a:srgbClr val="202124"/>
                </a:solidFill>
              </a:rPr>
              <a:t>Only</a:t>
            </a:r>
            <a:r>
              <a:rPr lang="it-IT" sz="2800" b="1" dirty="0">
                <a:solidFill>
                  <a:srgbClr val="202124"/>
                </a:solidFill>
              </a:rPr>
              <a:t> qualitative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O</a:t>
            </a:r>
            <a:r>
              <a:rPr lang="it-IT" sz="2800" b="1" dirty="0" err="1">
                <a:solidFill>
                  <a:srgbClr val="202124"/>
                </a:solidFill>
              </a:rPr>
              <a:t>nly</a:t>
            </a:r>
            <a:r>
              <a:rPr lang="it-IT" sz="2800" b="1" dirty="0">
                <a:solidFill>
                  <a:srgbClr val="202124"/>
                </a:solidFill>
              </a:rPr>
              <a:t> quantitative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Qualitative and quantitative </a:t>
            </a:r>
            <a:endParaRPr lang="en-US" sz="24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401205"/>
          </a:xfrm>
          <a:prstGeom prst="rect">
            <a:avLst/>
          </a:prstGeom>
          <a:noFill/>
        </p:spPr>
        <p:txBody>
          <a:bodyPr wrap="square" rtlCol="0">
            <a:spAutoFit/>
          </a:bodyPr>
          <a:lstStyle/>
          <a:p>
            <a:r>
              <a:rPr lang="it-IT" sz="2800" b="1" dirty="0">
                <a:solidFill>
                  <a:srgbClr val="1E737C"/>
                </a:solidFill>
              </a:rPr>
              <a:t>3. The </a:t>
            </a:r>
            <a:r>
              <a:rPr lang="it-IT" sz="2800" b="1" dirty="0" err="1">
                <a:solidFill>
                  <a:srgbClr val="1E737C"/>
                </a:solidFill>
              </a:rPr>
              <a:t>distance</a:t>
            </a:r>
            <a:r>
              <a:rPr lang="it-IT" sz="2800" b="1" dirty="0">
                <a:solidFill>
                  <a:srgbClr val="1E737C"/>
                </a:solidFill>
              </a:rPr>
              <a:t> </a:t>
            </a:r>
            <a:r>
              <a:rPr lang="it-IT" sz="2800" b="1" dirty="0" err="1">
                <a:solidFill>
                  <a:srgbClr val="1E737C"/>
                </a:solidFill>
              </a:rPr>
              <a:t>matrix</a:t>
            </a:r>
            <a:r>
              <a:rPr lang="it-IT" sz="2800" b="1" dirty="0">
                <a:solidFill>
                  <a:srgbClr val="1E737C"/>
                </a:solidFill>
              </a:rPr>
              <a:t>:</a:t>
            </a:r>
          </a:p>
          <a:p>
            <a:r>
              <a:rPr lang="it-IT" sz="2800" b="1" dirty="0">
                <a:solidFill>
                  <a:srgbClr val="1E737C"/>
                </a:solidFill>
              </a:rPr>
              <a:t> </a:t>
            </a: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en-US" sz="2800" b="1" dirty="0">
                <a:solidFill>
                  <a:srgbClr val="202124"/>
                </a:solidFill>
              </a:rPr>
              <a:t>It has on the greater diagonal all 0</a:t>
            </a: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en-US" sz="2800" b="1" dirty="0">
                <a:solidFill>
                  <a:srgbClr val="202124"/>
                </a:solidFill>
              </a:rPr>
              <a:t>It has on the largest diagonal all </a:t>
            </a:r>
            <a:r>
              <a:rPr lang="it-IT" sz="2800" b="1" i="0" dirty="0">
                <a:solidFill>
                  <a:srgbClr val="202124"/>
                </a:solidFill>
                <a:effectLst/>
              </a:rPr>
              <a:t>1</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en-US" sz="2800" b="1" dirty="0">
                <a:solidFill>
                  <a:srgbClr val="202124"/>
                </a:solidFill>
              </a:rPr>
              <a:t>It has on the diagonal greater negative values</a:t>
            </a:r>
            <a:endParaRPr lang="en-US" sz="2800" b="1" dirty="0">
              <a:ea typeface="Microsoft Sans Serif" panose="020B0604020202020204" pitchFamily="34" charset="0"/>
              <a:cs typeface="Microsoft Sans Serif" panose="020B0604020202020204" pitchFamily="34" charset="0"/>
            </a:endParaRPr>
          </a:p>
        </p:txBody>
      </p:sp>
      <p:sp>
        <p:nvSpPr>
          <p:cNvPr id="6" name="Somma 5">
            <a:extLst>
              <a:ext uri="{FF2B5EF4-FFF2-40B4-BE49-F238E27FC236}">
                <a16:creationId xmlns:a16="http://schemas.microsoft.com/office/drawing/2014/main" id="{6042BB5A-05F1-1253-536C-D899218C75C6}"/>
              </a:ext>
            </a:extLst>
          </p:cNvPr>
          <p:cNvSpPr/>
          <p:nvPr/>
        </p:nvSpPr>
        <p:spPr>
          <a:xfrm>
            <a:off x="1447800" y="4246215"/>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
        <p:nvSpPr>
          <p:cNvPr id="7" name="Somma 6">
            <a:extLst>
              <a:ext uri="{FF2B5EF4-FFF2-40B4-BE49-F238E27FC236}">
                <a16:creationId xmlns:a16="http://schemas.microsoft.com/office/drawing/2014/main" id="{6042BB5A-05F1-1253-536C-D899218C75C6}"/>
              </a:ext>
            </a:extLst>
          </p:cNvPr>
          <p:cNvSpPr/>
          <p:nvPr/>
        </p:nvSpPr>
        <p:spPr>
          <a:xfrm>
            <a:off x="7015766" y="5982746"/>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
        <p:nvSpPr>
          <p:cNvPr id="8" name="Somma 7">
            <a:extLst>
              <a:ext uri="{FF2B5EF4-FFF2-40B4-BE49-F238E27FC236}">
                <a16:creationId xmlns:a16="http://schemas.microsoft.com/office/drawing/2014/main" id="{6042BB5A-05F1-1253-536C-D899218C75C6}"/>
              </a:ext>
            </a:extLst>
          </p:cNvPr>
          <p:cNvSpPr/>
          <p:nvPr/>
        </p:nvSpPr>
        <p:spPr>
          <a:xfrm>
            <a:off x="12405852" y="3848100"/>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Tree>
    <p:extLst>
      <p:ext uri="{BB962C8B-B14F-4D97-AF65-F5344CB8AC3E}">
        <p14:creationId xmlns:p14="http://schemas.microsoft.com/office/powerpoint/2010/main" val="1050342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dirty="0" err="1">
                <a:solidFill>
                  <a:srgbClr val="E7686A"/>
                </a:solidFill>
              </a:rPr>
              <a:t>Thank</a:t>
            </a:r>
            <a:r>
              <a:rPr lang="es-ES" sz="6000" b="1" dirty="0">
                <a:solidFill>
                  <a:srgbClr val="E7686A"/>
                </a:solidFill>
              </a:rPr>
              <a:t> </a:t>
            </a:r>
            <a:r>
              <a:rPr lang="es-ES" sz="6000" b="1" dirty="0" err="1">
                <a:solidFill>
                  <a:srgbClr val="E7686A"/>
                </a:solidFill>
              </a:rPr>
              <a:t>you</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s-ES" sz="4400" b="1" dirty="0" err="1">
                <a:solidFill>
                  <a:srgbClr val="E7686A"/>
                </a:solidFill>
                <a:ea typeface="Microsoft Sans Serif" panose="020B0604020202020204" pitchFamily="34" charset="0"/>
                <a:cs typeface="Microsoft Sans Serif" panose="020B0604020202020204" pitchFamily="34" charset="0"/>
              </a:rPr>
              <a:t>Introduction</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954107"/>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1: Cluster Analysis
</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066800" y="4035504"/>
            <a:ext cx="16154400" cy="2339102"/>
          </a:xfrm>
          <a:prstGeom prst="rect">
            <a:avLst/>
          </a:prstGeom>
          <a:noFill/>
        </p:spPr>
        <p:txBody>
          <a:bodyPr wrap="square" rtlCol="0">
            <a:spAutoFit/>
          </a:bodyPr>
          <a:lstStyle/>
          <a:p>
            <a:pPr algn="ctr"/>
            <a:r>
              <a:rPr lang="en-US" sz="3200" b="1" dirty="0">
                <a:ea typeface="Microsoft Sans Serif" panose="020B0604020202020204" pitchFamily="34" charset="0"/>
                <a:cs typeface="Microsoft Sans Serif" panose="020B0604020202020204" pitchFamily="34" charset="0"/>
              </a:rPr>
              <a:t>Cluster analysis is a type of multivariate analysis technique that can be applied in many fields: from computer science, medicine and biology, from archaeology to marketing, whenever it is necessary to classify a large amount of information into distinguishable groups.
</a:t>
            </a:r>
            <a:endParaRPr lang="en-US" sz="2400" dirty="0">
              <a:ea typeface="Microsoft Sans Serif" panose="020B0604020202020204" pitchFamily="34" charset="0"/>
              <a:cs typeface="Microsoft Sans Serif" panose="020B0604020202020204" pitchFamily="34" charset="0"/>
            </a:endParaRPr>
          </a:p>
          <a:p>
            <a:endParaRPr lang="it-IT" dirty="0"/>
          </a:p>
        </p:txBody>
      </p:sp>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6B2CD-7A83-30BA-828D-730F9724B2CA}"/>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E1C15346-7D8B-C60A-1099-39E1FD91D3F1}"/>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2: Goal</a:t>
            </a:r>
            <a:endParaRPr lang="it-IT" dirty="0"/>
          </a:p>
        </p:txBody>
      </p:sp>
      <p:sp>
        <p:nvSpPr>
          <p:cNvPr id="4" name="CasellaDiTesto 3">
            <a:extLst>
              <a:ext uri="{FF2B5EF4-FFF2-40B4-BE49-F238E27FC236}">
                <a16:creationId xmlns:a16="http://schemas.microsoft.com/office/drawing/2014/main" id="{0CFE5792-EEE4-16E3-FDDC-8D1528D1BD62}"/>
              </a:ext>
            </a:extLst>
          </p:cNvPr>
          <p:cNvSpPr txBox="1"/>
          <p:nvPr/>
        </p:nvSpPr>
        <p:spPr>
          <a:xfrm>
            <a:off x="1524000" y="3790024"/>
            <a:ext cx="15240000" cy="3011465"/>
          </a:xfrm>
          <a:prstGeom prst="rect">
            <a:avLst/>
          </a:prstGeom>
          <a:noFill/>
        </p:spPr>
        <p:txBody>
          <a:bodyPr wrap="square" rtlCol="0">
            <a:spAutoFit/>
          </a:bodyPr>
          <a:lstStyle/>
          <a:p>
            <a:pPr algn="ctr">
              <a:lnSpc>
                <a:spcPct val="107000"/>
              </a:lnSpc>
              <a:spcAft>
                <a:spcPts val="800"/>
              </a:spcAft>
            </a:pPr>
            <a:r>
              <a:rPr lang="en-US" sz="3200" b="1" dirty="0">
                <a:ea typeface="Calibri" panose="020F0502020204030204" pitchFamily="34" charset="0"/>
                <a:cs typeface="Calibri" panose="020F0502020204030204" pitchFamily="34" charset="0"/>
              </a:rPr>
              <a:t>Cluster analysis is used to group statistical units (records) that
have common characteristics and assign them to categories not defined a priori.
The groups (clusters) formed must be as homogeneous as possible inside (or even similar, intra-cluster) and heterogeneous outside (or even dissimilar, inter-cluster).
</a:t>
            </a:r>
            <a:endParaRPr lang="it-IT" dirty="0"/>
          </a:p>
        </p:txBody>
      </p:sp>
    </p:spTree>
    <p:extLst>
      <p:ext uri="{BB962C8B-B14F-4D97-AF65-F5344CB8AC3E}">
        <p14:creationId xmlns:p14="http://schemas.microsoft.com/office/powerpoint/2010/main" val="349763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2AD8C-F17D-0C1C-BDBA-0F98286E567F}"/>
              </a:ext>
            </a:extLst>
          </p:cNvPr>
          <p:cNvSpPr>
            <a:spLocks noGrp="1"/>
          </p:cNvSpPr>
          <p:nvPr>
            <p:ph type="title"/>
          </p:nvPr>
        </p:nvSpPr>
        <p:spPr>
          <a:xfrm>
            <a:off x="1262216"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1: </a:t>
            </a:r>
            <a:r>
              <a:rPr lang="es-ES" b="1" dirty="0" err="1">
                <a:solidFill>
                  <a:srgbClr val="E7686A"/>
                </a:solidFill>
                <a:ea typeface="Microsoft Sans Serif" panose="020B0604020202020204" pitchFamily="34" charset="0"/>
                <a:cs typeface="Microsoft Sans Serif" panose="020B0604020202020204" pitchFamily="34" charset="0"/>
              </a:rPr>
              <a:t>Introduction</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3E5E4D7F-5E5E-E3D5-ACDE-677BADDE58E7}"/>
              </a:ext>
            </a:extLst>
          </p:cNvPr>
          <p:cNvSpPr>
            <a:spLocks noGrp="1"/>
          </p:cNvSpPr>
          <p:nvPr>
            <p:ph idx="1"/>
          </p:nvPr>
        </p:nvSpPr>
        <p:spPr/>
        <p:txBody>
          <a:bodyPr/>
          <a:lstStyle/>
          <a:p>
            <a:pPr marL="0" indent="0">
              <a:buNone/>
            </a:pPr>
            <a:r>
              <a:rPr lang="en-US" sz="2800" b="1">
                <a:solidFill>
                  <a:srgbClr val="238791"/>
                </a:solidFill>
                <a:ea typeface="Microsoft Sans Serif" panose="020B0604020202020204" pitchFamily="34" charset="0"/>
                <a:cs typeface="Microsoft Sans Serif" panose="020B0604020202020204" pitchFamily="34" charset="0"/>
              </a:rPr>
              <a:t>Sezione 3: Tipo di Variabili</a:t>
            </a:r>
            <a:endParaRPr lang="es-ES" sz="2800" b="1">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FDF40B45-56EF-8656-B87B-93C7C9822394}"/>
              </a:ext>
            </a:extLst>
          </p:cNvPr>
          <p:cNvSpPr txBox="1"/>
          <p:nvPr/>
        </p:nvSpPr>
        <p:spPr>
          <a:xfrm>
            <a:off x="1257300" y="4112448"/>
            <a:ext cx="15773400" cy="2554545"/>
          </a:xfrm>
          <a:prstGeom prst="rect">
            <a:avLst/>
          </a:prstGeom>
          <a:noFill/>
        </p:spPr>
        <p:txBody>
          <a:bodyPr wrap="square" rtlCol="0">
            <a:spAutoFit/>
          </a:bodyPr>
          <a:lstStyle/>
          <a:p>
            <a:pPr algn="ctr"/>
            <a:r>
              <a:rPr lang="en-US" sz="3200" b="1" dirty="0"/>
              <a:t>In Cluster Analysis you can use</a:t>
            </a:r>
            <a:r>
              <a:rPr lang="it-IT" sz="3200" b="1" dirty="0"/>
              <a:t>:</a:t>
            </a:r>
          </a:p>
          <a:p>
            <a:pPr marL="457200" indent="-457200" algn="ctr">
              <a:buFontTx/>
              <a:buChar char="-"/>
            </a:pPr>
            <a:r>
              <a:rPr lang="it-IT" sz="3200" b="1" dirty="0"/>
              <a:t>quantitative </a:t>
            </a:r>
            <a:r>
              <a:rPr lang="it-IT" sz="3200" b="1" dirty="0" err="1"/>
              <a:t>variables</a:t>
            </a:r>
            <a:r>
              <a:rPr lang="it-IT" sz="3200" b="1" dirty="0"/>
              <a:t>, </a:t>
            </a:r>
            <a:r>
              <a:rPr lang="it-IT" sz="3200" b="1" dirty="0" err="1"/>
              <a:t>therefore</a:t>
            </a:r>
            <a:r>
              <a:rPr lang="it-IT" sz="3200" b="1" dirty="0"/>
              <a:t> </a:t>
            </a:r>
            <a:r>
              <a:rPr lang="it-IT" sz="3200" b="1" dirty="0" err="1"/>
              <a:t>numeric</a:t>
            </a:r>
            <a:r>
              <a:rPr lang="it-IT" sz="3200" b="1" dirty="0"/>
              <a:t>;</a:t>
            </a:r>
          </a:p>
          <a:p>
            <a:pPr marL="457200" indent="-457200" algn="ctr">
              <a:buFontTx/>
              <a:buChar char="-"/>
            </a:pPr>
            <a:r>
              <a:rPr lang="en-US" sz="3200" b="1" dirty="0"/>
              <a:t>qualitative variables, which present modalities (e.g. gender, level of education, marital status, etc.)
</a:t>
            </a:r>
            <a:endParaRPr lang="it-IT" sz="3200" b="1" dirty="0"/>
          </a:p>
        </p:txBody>
      </p:sp>
    </p:spTree>
    <p:extLst>
      <p:ext uri="{BB962C8B-B14F-4D97-AF65-F5344CB8AC3E}">
        <p14:creationId xmlns:p14="http://schemas.microsoft.com/office/powerpoint/2010/main" val="118872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E1B3A1-436E-7D6B-0CE2-7C079C6C94C2}"/>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97E3ACE7-3FBE-28FB-897D-2457A96E0C4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Dissimilarity Matrix (or Distance Matrix)
</a:t>
            </a:r>
            <a:endParaRPr lang="it-IT" dirty="0"/>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062FC496-6A74-7904-E1F0-5F6D6BF67D0C}"/>
                  </a:ext>
                </a:extLst>
              </p:cNvPr>
              <p:cNvSpPr txBox="1"/>
              <p:nvPr/>
            </p:nvSpPr>
            <p:spPr>
              <a:xfrm>
                <a:off x="1352550" y="4076700"/>
                <a:ext cx="15582900" cy="2908873"/>
              </a:xfrm>
              <a:prstGeom prst="rect">
                <a:avLst/>
              </a:prstGeom>
              <a:noFill/>
            </p:spPr>
            <p:txBody>
              <a:bodyPr wrap="square" rtlCol="0">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Calibri" panose="020F0502020204030204" pitchFamily="34" charset="0"/>
                  </a:rPr>
                  <a:t>The distance matrix D is useful to know how many statistical units are different from each other, it is decisive for the choice of variables to be considered.
The distance matrix, of dimensions </a:t>
                </a:r>
                <a14:m>
                  <m:oMath xmlns:m="http://schemas.openxmlformats.org/officeDocument/2006/math">
                    <m:r>
                      <a:rPr lang="it-IT" sz="3200" b="1" i="1" smtClean="0">
                        <a:effectLst/>
                        <a:latin typeface="Cambria Math" panose="02040503050406030204" pitchFamily="18" charset="0"/>
                        <a:ea typeface="Calibri" panose="020F0502020204030204" pitchFamily="34" charset="0"/>
                        <a:cs typeface="Calibri" panose="020F0502020204030204" pitchFamily="34" charset="0"/>
                      </a:rPr>
                      <m:t>𝒏</m:t>
                    </m:r>
                    <m:r>
                      <a:rPr lang="it-IT" sz="3200" b="1" i="1" smtClean="0">
                        <a:effectLst/>
                        <a:latin typeface="Cambria Math" panose="02040503050406030204" pitchFamily="18" charset="0"/>
                        <a:ea typeface="Cambria Math" panose="02040503050406030204" pitchFamily="18" charset="0"/>
                        <a:cs typeface="Calibri" panose="020F0502020204030204" pitchFamily="34" charset="0"/>
                      </a:rPr>
                      <m:t>×</m:t>
                    </m:r>
                    <m:r>
                      <a:rPr lang="it-IT" sz="3200" b="1" i="1" smtClean="0">
                        <a:effectLst/>
                        <a:latin typeface="Cambria Math" panose="02040503050406030204" pitchFamily="18" charset="0"/>
                        <a:ea typeface="Cambria Math" panose="02040503050406030204" pitchFamily="18" charset="0"/>
                        <a:cs typeface="Calibri" panose="020F0502020204030204" pitchFamily="34" charset="0"/>
                      </a:rPr>
                      <m:t>𝒏</m:t>
                    </m:r>
                  </m:oMath>
                </a14:m>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en-US" sz="3200" b="1" dirty="0">
                    <a:latin typeface="Calibri" panose="020F0502020204030204" pitchFamily="34" charset="0"/>
                    <a:ea typeface="Calibri" panose="020F0502020204030204" pitchFamily="34" charset="0"/>
                    <a:cs typeface="Calibri" panose="020F0502020204030204" pitchFamily="34" charset="0"/>
                  </a:rPr>
                  <a:t>is a symmetric matrix that has on the greater diagonal all 0, this is because the distance between a point and itself is zero.
</a:t>
                </a:r>
                <a:endParaRPr lang="it-IT" dirty="0"/>
              </a:p>
            </p:txBody>
          </p:sp>
        </mc:Choice>
        <mc:Fallback xmlns="">
          <p:sp>
            <p:nvSpPr>
              <p:cNvPr id="4" name="CasellaDiTesto 3">
                <a:extLst>
                  <a:ext uri="{FF2B5EF4-FFF2-40B4-BE49-F238E27FC236}">
                    <a16:creationId xmlns:a16="http://schemas.microsoft.com/office/drawing/2014/main" id="{062FC496-6A74-7904-E1F0-5F6D6BF67D0C}"/>
                  </a:ext>
                </a:extLst>
              </p:cNvPr>
              <p:cNvSpPr txBox="1">
                <a:spLocks noRot="1" noChangeAspect="1" noMove="1" noResize="1" noEditPoints="1" noAdjustHandles="1" noChangeArrowheads="1" noChangeShapeType="1" noTextEdit="1"/>
              </p:cNvSpPr>
              <p:nvPr/>
            </p:nvSpPr>
            <p:spPr>
              <a:xfrm>
                <a:off x="1352550" y="4076700"/>
                <a:ext cx="15582900" cy="2908873"/>
              </a:xfrm>
              <a:prstGeom prst="rect">
                <a:avLst/>
              </a:prstGeom>
              <a:blipFill>
                <a:blip r:embed="rId2"/>
                <a:stretch>
                  <a:fillRect l="-39" t="-2306" r="-509"/>
                </a:stretch>
              </a:blipFill>
            </p:spPr>
            <p:txBody>
              <a:bodyPr/>
              <a:lstStyle/>
              <a:p>
                <a:r>
                  <a:rPr lang="it-IT">
                    <a:noFill/>
                  </a:rPr>
                  <a:t> </a:t>
                </a:r>
              </a:p>
            </p:txBody>
          </p:sp>
        </mc:Fallback>
      </mc:AlternateContent>
    </p:spTree>
    <p:extLst>
      <p:ext uri="{BB962C8B-B14F-4D97-AF65-F5344CB8AC3E}">
        <p14:creationId xmlns:p14="http://schemas.microsoft.com/office/powerpoint/2010/main" val="330344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5423B-12B7-C05F-A7F6-47758D3D0230}"/>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11CCA674-CD65-C8AD-F749-91322F35F464}"/>
              </a:ext>
            </a:extLst>
          </p:cNvPr>
          <p:cNvSpPr>
            <a:spLocks noGrp="1"/>
          </p:cNvSpPr>
          <p:nvPr>
            <p:ph idx="1"/>
          </p:nvPr>
        </p:nvSpPr>
        <p:spPr>
          <a:xfrm>
            <a:off x="1257300" y="2705100"/>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Dissimilarity Matrix (or Distance Matrix)
</a:t>
            </a:r>
            <a:endParaRPr lang="it-IT" dirty="0"/>
          </a:p>
        </p:txBody>
      </p:sp>
      <p:sp>
        <p:nvSpPr>
          <p:cNvPr id="4" name="CasellaDiTesto 3">
            <a:extLst>
              <a:ext uri="{FF2B5EF4-FFF2-40B4-BE49-F238E27FC236}">
                <a16:creationId xmlns:a16="http://schemas.microsoft.com/office/drawing/2014/main" id="{1C2ADFDA-AEB9-3795-16EC-1AB567F9872E}"/>
              </a:ext>
            </a:extLst>
          </p:cNvPr>
          <p:cNvSpPr txBox="1"/>
          <p:nvPr/>
        </p:nvSpPr>
        <p:spPr>
          <a:xfrm>
            <a:off x="1524000" y="4381500"/>
            <a:ext cx="15506700" cy="1569660"/>
          </a:xfrm>
          <a:prstGeom prst="rect">
            <a:avLst/>
          </a:prstGeom>
          <a:noFill/>
        </p:spPr>
        <p:txBody>
          <a:bodyPr wrap="square" rtlCol="0">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Before creating the distance matrix, the starting matrix must be standardized, so each variable will have the same weight as the others.
</a:t>
            </a:r>
            <a:endParaRPr lang="it-IT" dirty="0"/>
          </a:p>
        </p:txBody>
      </p:sp>
    </p:spTree>
    <p:extLst>
      <p:ext uri="{BB962C8B-B14F-4D97-AF65-F5344CB8AC3E}">
        <p14:creationId xmlns:p14="http://schemas.microsoft.com/office/powerpoint/2010/main" val="2378493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1A765-0792-5F5D-BDFF-9BFB37175E0E}"/>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70749875-46CB-542B-05D0-D316E9ADDF00}"/>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Dissimilarity Matrix (or Distance Matrix)
</a:t>
            </a:r>
            <a:endParaRPr lang="it-IT" dirty="0"/>
          </a:p>
        </p:txBody>
      </p:sp>
      <p:sp>
        <p:nvSpPr>
          <p:cNvPr id="4" name="CasellaDiTesto 3">
            <a:extLst>
              <a:ext uri="{FF2B5EF4-FFF2-40B4-BE49-F238E27FC236}">
                <a16:creationId xmlns:a16="http://schemas.microsoft.com/office/drawing/2014/main" id="{75E05BF8-5851-B1F2-9573-8E8FA6D9F1D9}"/>
              </a:ext>
            </a:extLst>
          </p:cNvPr>
          <p:cNvSpPr txBox="1"/>
          <p:nvPr/>
        </p:nvSpPr>
        <p:spPr>
          <a:xfrm>
            <a:off x="1257300" y="3895736"/>
            <a:ext cx="15773400" cy="2381934"/>
          </a:xfrm>
          <a:prstGeom prst="rect">
            <a:avLst/>
          </a:prstGeom>
          <a:noFill/>
        </p:spPr>
        <p:txBody>
          <a:bodyPr wrap="square" rtlCol="0">
            <a:spAutoFit/>
          </a:bodyPr>
          <a:lstStyle/>
          <a:p>
            <a:pPr algn="ctr">
              <a:lnSpc>
                <a:spcPct val="107000"/>
              </a:lnSpc>
              <a:spcAft>
                <a:spcPts val="800"/>
              </a:spcAft>
            </a:pPr>
            <a:r>
              <a:rPr lang="en-US" sz="3200" b="1" dirty="0">
                <a:latin typeface="Calibri" panose="020F0502020204030204" pitchFamily="34" charset="0"/>
                <a:ea typeface="Calibri" panose="020F0502020204030204" pitchFamily="34" charset="0"/>
                <a:cs typeface="Calibri" panose="020F0502020204030204" pitchFamily="34" charset="0"/>
              </a:rPr>
              <a:t>To obtain the distance matrix D it is necessary to calculate the distances between the points.
  Depending on the type of variable, quantitative or qualitative, with which you are working, these distances can be calculated in different ways.
</a:t>
            </a:r>
            <a:endParaRPr lang="it-IT" dirty="0"/>
          </a:p>
        </p:txBody>
      </p:sp>
    </p:spTree>
    <p:extLst>
      <p:ext uri="{BB962C8B-B14F-4D97-AF65-F5344CB8AC3E}">
        <p14:creationId xmlns:p14="http://schemas.microsoft.com/office/powerpoint/2010/main" val="133599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89866C-BB40-7219-DD3B-5952F70FF990}"/>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es-ES" b="1" dirty="0">
                <a:solidFill>
                  <a:srgbClr val="E7686A"/>
                </a:solidFill>
                <a:ea typeface="Microsoft Sans Serif" panose="020B0604020202020204" pitchFamily="34" charset="0"/>
                <a:cs typeface="Microsoft Sans Serif" panose="020B0604020202020204" pitchFamily="34" charset="0"/>
              </a:rPr>
              <a:t> 2: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r>
              <a:rPr lang="es-ES" b="1" dirty="0" err="1">
                <a:solidFill>
                  <a:srgbClr val="E7686A"/>
                </a:solidFill>
                <a:ea typeface="Microsoft Sans Serif" panose="020B0604020202020204" pitchFamily="34" charset="0"/>
                <a:cs typeface="Microsoft Sans Serif" panose="020B0604020202020204" pitchFamily="34" charset="0"/>
              </a:rPr>
              <a:t>Analysis</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7755706-8B24-9923-3659-D9A20B99ACC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Section 1: Dissimilarity Matrix (or Distance Matrix)
</a:t>
            </a:r>
            <a:endParaRPr lang="it-IT" dirty="0"/>
          </a:p>
        </p:txBody>
      </p:sp>
      <p:sp>
        <p:nvSpPr>
          <p:cNvPr id="4" name="CasellaDiTesto 3">
            <a:extLst>
              <a:ext uri="{FF2B5EF4-FFF2-40B4-BE49-F238E27FC236}">
                <a16:creationId xmlns:a16="http://schemas.microsoft.com/office/drawing/2014/main" id="{D62D960E-BD89-1F3E-6A47-F88107350AB9}"/>
              </a:ext>
            </a:extLst>
          </p:cNvPr>
          <p:cNvSpPr txBox="1"/>
          <p:nvPr/>
        </p:nvSpPr>
        <p:spPr>
          <a:xfrm>
            <a:off x="1257300" y="3848100"/>
            <a:ext cx="7886700" cy="2155334"/>
          </a:xfrm>
          <a:prstGeom prst="rect">
            <a:avLst/>
          </a:prstGeom>
          <a:noFill/>
        </p:spPr>
        <p:txBody>
          <a:bodyPr wrap="square" rtlCol="0">
            <a:spAutoFit/>
          </a:bodyPr>
          <a:lstStyle/>
          <a:p>
            <a:pPr algn="ctr">
              <a:lnSpc>
                <a:spcPct val="107000"/>
              </a:lnSpc>
              <a:spcAft>
                <a:spcPts val="800"/>
              </a:spcAft>
            </a:pPr>
            <a:r>
              <a:rPr lang="it-IT" sz="3200" b="1" u="sng" dirty="0">
                <a:latin typeface="Calibri" panose="020F0502020204030204" pitchFamily="34" charset="0"/>
                <a:ea typeface="Calibri" panose="020F0502020204030204" pitchFamily="34" charset="0"/>
                <a:cs typeface="Calibri" panose="020F0502020204030204" pitchFamily="34" charset="0"/>
              </a:rPr>
              <a:t>Quantitative </a:t>
            </a:r>
            <a:r>
              <a:rPr lang="it-IT" sz="3200" b="1" u="sng" dirty="0" err="1">
                <a:latin typeface="Calibri" panose="020F0502020204030204" pitchFamily="34" charset="0"/>
                <a:ea typeface="Calibri" panose="020F0502020204030204" pitchFamily="34" charset="0"/>
                <a:cs typeface="Calibri" panose="020F0502020204030204" pitchFamily="34" charset="0"/>
              </a:rPr>
              <a:t>variables</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alibri" panose="020F0502020204030204" pitchFamily="34" charset="0"/>
              <a:buChar char="-"/>
            </a:pPr>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en-US" sz="3200" b="1" dirty="0">
                <a:latin typeface="Calibri" panose="020F0502020204030204" pitchFamily="34" charset="0"/>
                <a:ea typeface="Calibri" panose="020F0502020204030204" pitchFamily="34" charset="0"/>
                <a:cs typeface="Calibri" panose="020F0502020204030204" pitchFamily="34" charset="0"/>
              </a:rPr>
              <a:t>Euclidean distance, sensitive to outliers</a:t>
            </a:r>
            <a:r>
              <a:rPr lang="it-IT" sz="3200" b="1" dirty="0">
                <a:effectLst/>
                <a:latin typeface="Calibri" panose="020F0502020204030204" pitchFamily="34" charset="0"/>
                <a:ea typeface="Calibri" panose="020F0502020204030204" pitchFamily="34" charset="0"/>
                <a:cs typeface="Calibri" panose="020F0502020204030204" pitchFamily="34" charset="0"/>
              </a:rPr>
              <a:t>. </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Calibri" panose="020F0502020204030204" pitchFamily="34" charset="0"/>
              <a:buChar char="-"/>
            </a:pPr>
            <a:r>
              <a:rPr lang="it-IT" sz="3200" b="1" dirty="0">
                <a:latin typeface="Calibri" panose="020F0502020204030204" pitchFamily="34" charset="0"/>
                <a:ea typeface="Calibri" panose="020F0502020204030204" pitchFamily="34" charset="0"/>
                <a:cs typeface="Calibri" panose="020F0502020204030204" pitchFamily="34" charset="0"/>
              </a:rPr>
              <a:t>Manhattan </a:t>
            </a:r>
            <a:r>
              <a:rPr lang="it-IT" sz="3200" b="1" dirty="0" err="1">
                <a:latin typeface="Calibri" panose="020F0502020204030204" pitchFamily="34" charset="0"/>
                <a:ea typeface="Calibri" panose="020F0502020204030204" pitchFamily="34" charset="0"/>
                <a:cs typeface="Calibri" panose="020F0502020204030204" pitchFamily="34" charset="0"/>
              </a:rPr>
              <a:t>distance</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very</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robust</a:t>
            </a:r>
            <a:r>
              <a:rPr lang="it-IT" sz="3200" b="1" dirty="0">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CasellaDiTesto 4">
            <a:extLst>
              <a:ext uri="{FF2B5EF4-FFF2-40B4-BE49-F238E27FC236}">
                <a16:creationId xmlns:a16="http://schemas.microsoft.com/office/drawing/2014/main" id="{6A08B8BC-BF0E-E8F0-9754-5234C4C2559C}"/>
              </a:ext>
            </a:extLst>
          </p:cNvPr>
          <p:cNvSpPr txBox="1"/>
          <p:nvPr/>
        </p:nvSpPr>
        <p:spPr>
          <a:xfrm>
            <a:off x="9144000" y="3733005"/>
            <a:ext cx="7543800" cy="4592283"/>
          </a:xfrm>
          <a:prstGeom prst="rect">
            <a:avLst/>
          </a:prstGeom>
          <a:noFill/>
        </p:spPr>
        <p:txBody>
          <a:bodyPr wrap="square" rtlCol="0">
            <a:spAutoFit/>
          </a:bodyPr>
          <a:lstStyle/>
          <a:p>
            <a:pPr algn="ctr">
              <a:lnSpc>
                <a:spcPct val="107000"/>
              </a:lnSpc>
              <a:spcAft>
                <a:spcPts val="800"/>
              </a:spcAft>
            </a:pPr>
            <a:r>
              <a:rPr lang="it-IT" sz="3200" b="1" u="sng" dirty="0">
                <a:latin typeface="Calibri" panose="020F0502020204030204" pitchFamily="34" charset="0"/>
                <a:ea typeface="Calibri" panose="020F0502020204030204" pitchFamily="34" charset="0"/>
                <a:cs typeface="Calibri" panose="020F0502020204030204" pitchFamily="34" charset="0"/>
              </a:rPr>
              <a:t>Qualitative </a:t>
            </a:r>
            <a:r>
              <a:rPr lang="it-IT" sz="3200" b="1" u="sng" dirty="0" err="1">
                <a:latin typeface="Calibri" panose="020F0502020204030204" pitchFamily="34" charset="0"/>
                <a:ea typeface="Calibri" panose="020F0502020204030204" pitchFamily="34" charset="0"/>
                <a:cs typeface="Calibri" panose="020F0502020204030204" pitchFamily="34" charset="0"/>
              </a:rPr>
              <a:t>variables</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latin typeface="Calibri" panose="020F0502020204030204" pitchFamily="34" charset="0"/>
                <a:ea typeface="Calibri" panose="020F0502020204030204" pitchFamily="34" charset="0"/>
                <a:cs typeface="Calibri" panose="020F0502020204030204" pitchFamily="34" charset="0"/>
              </a:rPr>
              <a:t>The frequencies are taken into account, the similarity matrix is created and the concordances and discrepancies between the choices are calculated</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b="1" dirty="0">
                <a:latin typeface="Calibri" panose="020F0502020204030204" pitchFamily="34" charset="0"/>
                <a:ea typeface="Calibri" panose="020F0502020204030204" pitchFamily="34" charset="0"/>
                <a:cs typeface="Calibri" panose="020F0502020204030204" pitchFamily="34" charset="0"/>
              </a:rPr>
              <a:t>Two types of similarity indices</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alibri" panose="020F0502020204030204" pitchFamily="34" charset="0"/>
              <a:buChar char="-"/>
            </a:pPr>
            <a:r>
              <a:rPr lang="it-IT" sz="3200" b="1" dirty="0">
                <a:latin typeface="Calibri" panose="020F0502020204030204" pitchFamily="34" charset="0"/>
                <a:ea typeface="Calibri" panose="020F0502020204030204" pitchFamily="34" charset="0"/>
                <a:cs typeface="Calibri" panose="020F0502020204030204" pitchFamily="34" charset="0"/>
              </a:rPr>
              <a:t>Zubin, for </a:t>
            </a:r>
            <a:r>
              <a:rPr lang="it-IT" sz="3200" b="1" dirty="0" err="1">
                <a:latin typeface="Calibri" panose="020F0502020204030204" pitchFamily="34" charset="0"/>
                <a:ea typeface="Calibri" panose="020F0502020204030204" pitchFamily="34" charset="0"/>
                <a:cs typeface="Calibri" panose="020F0502020204030204" pitchFamily="34" charset="0"/>
              </a:rPr>
              <a:t>symmetric</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binary</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variables</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Jaccard</a:t>
            </a:r>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it-IT" sz="3200" b="1" dirty="0">
                <a:latin typeface="Calibri" panose="020F0502020204030204" pitchFamily="34" charset="0"/>
                <a:ea typeface="Calibri" panose="020F0502020204030204" pitchFamily="34" charset="0"/>
                <a:cs typeface="Calibri" panose="020F0502020204030204" pitchFamily="34" charset="0"/>
              </a:rPr>
              <a:t>for </a:t>
            </a:r>
            <a:r>
              <a:rPr lang="it-IT" sz="3200" b="1" dirty="0" err="1">
                <a:latin typeface="Calibri" panose="020F0502020204030204" pitchFamily="34" charset="0"/>
                <a:ea typeface="Calibri" panose="020F0502020204030204" pitchFamily="34" charset="0"/>
                <a:cs typeface="Calibri" panose="020F0502020204030204" pitchFamily="34" charset="0"/>
              </a:rPr>
              <a:t>asymmetric</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binary</a:t>
            </a:r>
            <a:r>
              <a:rPr lang="it-IT" sz="3200" b="1" dirty="0">
                <a:latin typeface="Calibri" panose="020F0502020204030204" pitchFamily="34" charset="0"/>
                <a:ea typeface="Calibri" panose="020F0502020204030204" pitchFamily="34" charset="0"/>
                <a:cs typeface="Calibri" panose="020F0502020204030204" pitchFamily="34" charset="0"/>
              </a:rPr>
              <a:t> </a:t>
            </a:r>
            <a:r>
              <a:rPr lang="it-IT" sz="3200" b="1" dirty="0" err="1">
                <a:latin typeface="Calibri" panose="020F0502020204030204" pitchFamily="34" charset="0"/>
                <a:ea typeface="Calibri" panose="020F0502020204030204" pitchFamily="34" charset="0"/>
                <a:cs typeface="Calibri" panose="020F0502020204030204" pitchFamily="34" charset="0"/>
              </a:rPr>
              <a:t>variables</a:t>
            </a:r>
            <a:r>
              <a:rPr lang="it-IT" sz="3200" b="1" dirty="0">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1588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1549</Words>
  <Application>Microsoft Office PowerPoint</Application>
  <PresentationFormat>Personalizado</PresentationFormat>
  <Paragraphs>167</Paragraphs>
  <Slides>25</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25</vt:i4>
      </vt:variant>
    </vt:vector>
  </HeadingPairs>
  <TitlesOfParts>
    <vt:vector size="34" baseType="lpstr">
      <vt:lpstr>Arial</vt:lpstr>
      <vt:lpstr>Calibri</vt:lpstr>
      <vt:lpstr>Calibri Light</vt:lpstr>
      <vt:lpstr>Cambria Math</vt:lpstr>
      <vt:lpstr>Microsoft Sans Serif</vt:lpstr>
      <vt:lpstr>Oxygen</vt:lpstr>
      <vt:lpstr>Wingdings</vt:lpstr>
      <vt:lpstr>Office Theme</vt:lpstr>
      <vt:lpstr>Diseño personalizado</vt:lpstr>
      <vt:lpstr>Presentación de PowerPoint</vt:lpstr>
      <vt:lpstr>Presentación de PowerPoint</vt:lpstr>
      <vt:lpstr>Presentación de PowerPoint</vt:lpstr>
      <vt:lpstr>Unit 1: Introduction 
</vt:lpstr>
      <vt:lpstr>Unit 1: Introduction 
</vt:lpstr>
      <vt:lpstr>Unit 2: Cluster Analysis
</vt:lpstr>
      <vt:lpstr>Unit 2: Cluster Analysis
</vt:lpstr>
      <vt:lpstr>Unit 2: Cluster Analysis
</vt:lpstr>
      <vt:lpstr>Unit 2: Cluster Analysis
</vt:lpstr>
      <vt:lpstr>Unit 2: Cluster Analysis
</vt:lpstr>
      <vt:lpstr>Unit 2: Cluster Analysis
</vt:lpstr>
      <vt:lpstr>Unità 2: Analisi in Cluster</vt:lpstr>
      <vt:lpstr>Unità 2: Analisi in Cluster</vt:lpstr>
      <vt:lpstr>Unit 2: Cluster Analysis
</vt:lpstr>
      <vt:lpstr>Unit 2: Cluster Analysis
</vt:lpstr>
      <vt:lpstr>Unit 3: Case Study on R
</vt:lpstr>
      <vt:lpstr>Unit 3: Case Study on R
</vt:lpstr>
      <vt:lpstr>Unit 3: Case Study on R
</vt:lpstr>
      <vt:lpstr>Unit 3: Case Study on R
</vt:lpstr>
      <vt:lpstr>Unit 3: Case Study on R
</vt:lpstr>
      <vt:lpstr>Unit 3: Case Study on R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María del  Mar Castillo</cp:lastModifiedBy>
  <cp:revision>80</cp:revision>
  <dcterms:created xsi:type="dcterms:W3CDTF">2022-05-03T15:33:59Z</dcterms:created>
  <dcterms:modified xsi:type="dcterms:W3CDTF">2023-03-20T16:53:25Z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