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28"/>
  </p:notesMasterIdLst>
  <p:sldIdLst>
    <p:sldId id="258" r:id="rId3"/>
    <p:sldId id="259" r:id="rId4"/>
    <p:sldId id="276" r:id="rId5"/>
    <p:sldId id="274" r:id="rId6"/>
    <p:sldId id="293" r:id="rId7"/>
    <p:sldId id="277" r:id="rId8"/>
    <p:sldId id="279" r:id="rId9"/>
    <p:sldId id="265" r:id="rId10"/>
    <p:sldId id="280" r:id="rId11"/>
    <p:sldId id="282" r:id="rId12"/>
    <p:sldId id="285" r:id="rId13"/>
    <p:sldId id="281" r:id="rId14"/>
    <p:sldId id="278" r:id="rId15"/>
    <p:sldId id="283" r:id="rId16"/>
    <p:sldId id="287" r:id="rId17"/>
    <p:sldId id="284" r:id="rId18"/>
    <p:sldId id="288" r:id="rId19"/>
    <p:sldId id="290" r:id="rId20"/>
    <p:sldId id="291" r:id="rId21"/>
    <p:sldId id="292" r:id="rId22"/>
    <p:sldId id="286" r:id="rId23"/>
    <p:sldId id="275" r:id="rId24"/>
    <p:sldId id="273" r:id="rId25"/>
    <p:sldId id="289" r:id="rId26"/>
    <p:sldId id="262" r:id="rId27"/>
  </p:sldIdLst>
  <p:sldSz cx="18288000" cy="10287000"/>
  <p:notesSz cx="18288000" cy="10287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8791"/>
    <a:srgbClr val="1E737C"/>
    <a:srgbClr val="FDBD40"/>
    <a:srgbClr val="E8676A"/>
    <a:srgbClr val="E7686A"/>
    <a:srgbClr val="697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3883" autoAdjust="0"/>
  </p:normalViewPr>
  <p:slideViewPr>
    <p:cSldViewPr>
      <p:cViewPr varScale="1">
        <p:scale>
          <a:sx n="42" d="100"/>
          <a:sy n="42" d="100"/>
        </p:scale>
        <p:origin x="780" y="6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BDB869-BD5C-4C99-9D19-F0995270973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0"/>
      <dgm:spPr/>
    </dgm:pt>
    <dgm:pt modelId="{E4884C3C-E208-42D5-A6DE-EF0602621F5F}" type="pres">
      <dgm:prSet presAssocID="{3FBDB869-BD5C-4C99-9D19-F0995270973A}" presName="Name0" presStyleCnt="0">
        <dgm:presLayoutVars>
          <dgm:dir/>
          <dgm:resizeHandles val="exact"/>
        </dgm:presLayoutVars>
      </dgm:prSet>
      <dgm:spPr/>
    </dgm:pt>
  </dgm:ptLst>
  <dgm:cxnLst>
    <dgm:cxn modelId="{9B91B281-10F4-42B7-8F4F-573DAE499298}" type="presOf" srcId="{3FBDB869-BD5C-4C99-9D19-F0995270973A}" destId="{E4884C3C-E208-42D5-A6DE-EF0602621F5F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0A0DD4-B77A-4761-A0CD-383FE0D9959C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o-RO"/>
        </a:p>
      </dgm:t>
    </dgm:pt>
    <dgm:pt modelId="{509EB77F-684F-4150-8E9D-577E63A24B72}">
      <dgm:prSet phldrT="[Text]" custT="1"/>
      <dgm:spPr/>
      <dgm:t>
        <a:bodyPr/>
        <a:lstStyle/>
        <a:p>
          <a:r>
            <a:rPr lang="en-US" sz="2400" dirty="0"/>
            <a:t>Gather data</a:t>
          </a:r>
        </a:p>
      </dgm:t>
    </dgm:pt>
    <dgm:pt modelId="{3EAED6A4-2527-43E0-A7A5-D239820147AA}" type="parTrans" cxnId="{5FFD19F8-072D-4B8A-8F9C-2B9EFC310A24}">
      <dgm:prSet/>
      <dgm:spPr/>
      <dgm:t>
        <a:bodyPr/>
        <a:lstStyle/>
        <a:p>
          <a:endParaRPr lang="ro-RO" sz="2000"/>
        </a:p>
      </dgm:t>
    </dgm:pt>
    <dgm:pt modelId="{BAAD6555-B2C1-470A-A041-C8A1AB19883D}" type="sibTrans" cxnId="{5FFD19F8-072D-4B8A-8F9C-2B9EFC310A24}">
      <dgm:prSet/>
      <dgm:spPr/>
      <dgm:t>
        <a:bodyPr/>
        <a:lstStyle/>
        <a:p>
          <a:endParaRPr lang="ro-RO" sz="2000"/>
        </a:p>
      </dgm:t>
    </dgm:pt>
    <dgm:pt modelId="{9410E546-CD3A-4C48-BF38-90974652A90B}">
      <dgm:prSet phldrT="[Text]" custT="1"/>
      <dgm:spPr/>
      <dgm:t>
        <a:bodyPr/>
        <a:lstStyle/>
        <a:p>
          <a:r>
            <a:rPr lang="en-US" sz="2400" dirty="0"/>
            <a:t>Data preparation and transformation</a:t>
          </a:r>
          <a:endParaRPr lang="ro-RO" sz="2400" dirty="0"/>
        </a:p>
      </dgm:t>
    </dgm:pt>
    <dgm:pt modelId="{BA7150D5-B3C3-466F-8278-31501DFCB43F}" type="parTrans" cxnId="{46F4A4B1-DE60-4A15-95D1-9FCBCD6F8FFF}">
      <dgm:prSet/>
      <dgm:spPr/>
      <dgm:t>
        <a:bodyPr/>
        <a:lstStyle/>
        <a:p>
          <a:endParaRPr lang="ro-RO" sz="2000"/>
        </a:p>
      </dgm:t>
    </dgm:pt>
    <dgm:pt modelId="{5447ADBA-846C-4C1D-8B84-5B39D4A926EC}" type="sibTrans" cxnId="{46F4A4B1-DE60-4A15-95D1-9FCBCD6F8FFF}">
      <dgm:prSet/>
      <dgm:spPr/>
      <dgm:t>
        <a:bodyPr/>
        <a:lstStyle/>
        <a:p>
          <a:endParaRPr lang="ro-RO" sz="2000"/>
        </a:p>
      </dgm:t>
    </dgm:pt>
    <dgm:pt modelId="{58ADD40C-3AF9-4B84-A9AF-3F2152B0B118}">
      <dgm:prSet phldrT="[Text]" custT="1"/>
      <dgm:spPr/>
      <dgm:t>
        <a:bodyPr/>
        <a:lstStyle/>
        <a:p>
          <a:r>
            <a:rPr lang="en-US" sz="2400" dirty="0"/>
            <a:t>Index data</a:t>
          </a:r>
          <a:endParaRPr lang="ro-RO" sz="2400" dirty="0"/>
        </a:p>
      </dgm:t>
    </dgm:pt>
    <dgm:pt modelId="{2FEC1286-C735-4E12-9B53-FE0A5216A2DB}" type="parTrans" cxnId="{D7E15CBC-9699-433F-A1FB-7F1D17C2D9A5}">
      <dgm:prSet/>
      <dgm:spPr/>
      <dgm:t>
        <a:bodyPr/>
        <a:lstStyle/>
        <a:p>
          <a:endParaRPr lang="ro-RO" sz="2000"/>
        </a:p>
      </dgm:t>
    </dgm:pt>
    <dgm:pt modelId="{62829229-CA6C-4966-8D80-7D8C9E73AC50}" type="sibTrans" cxnId="{D7E15CBC-9699-433F-A1FB-7F1D17C2D9A5}">
      <dgm:prSet/>
      <dgm:spPr/>
      <dgm:t>
        <a:bodyPr/>
        <a:lstStyle/>
        <a:p>
          <a:endParaRPr lang="ro-RO" sz="2000"/>
        </a:p>
      </dgm:t>
    </dgm:pt>
    <dgm:pt modelId="{DD428FC6-B9D3-4607-A93E-EB8C3C5BD447}">
      <dgm:prSet phldrT="[Text]" custT="1"/>
      <dgm:spPr/>
      <dgm:t>
        <a:bodyPr/>
        <a:lstStyle/>
        <a:p>
          <a:r>
            <a:rPr lang="en-US" sz="2400" dirty="0"/>
            <a:t>Text Mining </a:t>
          </a:r>
          <a:endParaRPr lang="ro-RO" sz="2400" dirty="0"/>
        </a:p>
      </dgm:t>
    </dgm:pt>
    <dgm:pt modelId="{497169A5-E2BF-4013-A549-1B500BDE45AD}" type="parTrans" cxnId="{47F215A0-6114-4213-A1D2-F83A1DF2F7FA}">
      <dgm:prSet/>
      <dgm:spPr/>
      <dgm:t>
        <a:bodyPr/>
        <a:lstStyle/>
        <a:p>
          <a:endParaRPr lang="ro-RO" sz="2000"/>
        </a:p>
      </dgm:t>
    </dgm:pt>
    <dgm:pt modelId="{28D8129E-9FEB-4DC3-865C-88EE9D560A9A}" type="sibTrans" cxnId="{47F215A0-6114-4213-A1D2-F83A1DF2F7FA}">
      <dgm:prSet/>
      <dgm:spPr/>
      <dgm:t>
        <a:bodyPr/>
        <a:lstStyle/>
        <a:p>
          <a:endParaRPr lang="ro-RO" sz="2000"/>
        </a:p>
      </dgm:t>
    </dgm:pt>
    <dgm:pt modelId="{EE572171-9F39-4D0C-B732-87969295F484}">
      <dgm:prSet phldrT="[Text]" custT="1"/>
      <dgm:spPr/>
      <dgm:t>
        <a:bodyPr/>
        <a:lstStyle/>
        <a:p>
          <a:r>
            <a:rPr lang="en-US" sz="2400" dirty="0"/>
            <a:t>Analysis</a:t>
          </a:r>
          <a:endParaRPr lang="ro-RO" sz="2400" dirty="0"/>
        </a:p>
      </dgm:t>
    </dgm:pt>
    <dgm:pt modelId="{4E4145BC-189C-4FCE-864B-1E93F9510F6E}" type="parTrans" cxnId="{3C1DC1FB-D374-439C-8E1C-C791D670936D}">
      <dgm:prSet/>
      <dgm:spPr/>
      <dgm:t>
        <a:bodyPr/>
        <a:lstStyle/>
        <a:p>
          <a:endParaRPr lang="ro-RO" sz="2000"/>
        </a:p>
      </dgm:t>
    </dgm:pt>
    <dgm:pt modelId="{F8F6D23E-D3EF-407A-A9ED-DED27A76FEC9}" type="sibTrans" cxnId="{3C1DC1FB-D374-439C-8E1C-C791D670936D}">
      <dgm:prSet/>
      <dgm:spPr/>
      <dgm:t>
        <a:bodyPr/>
        <a:lstStyle/>
        <a:p>
          <a:endParaRPr lang="ro-RO" sz="2000"/>
        </a:p>
      </dgm:t>
    </dgm:pt>
    <dgm:pt modelId="{FD0FF1BE-70F8-427D-A9B3-CF7CD9A4676E}" type="pres">
      <dgm:prSet presAssocID="{F20A0DD4-B77A-4761-A0CD-383FE0D9959C}" presName="Name0" presStyleCnt="0">
        <dgm:presLayoutVars>
          <dgm:dir/>
          <dgm:resizeHandles val="exact"/>
        </dgm:presLayoutVars>
      </dgm:prSet>
      <dgm:spPr/>
    </dgm:pt>
    <dgm:pt modelId="{08C05E53-B887-4930-987B-D08A39BF3B91}" type="pres">
      <dgm:prSet presAssocID="{509EB77F-684F-4150-8E9D-577E63A24B72}" presName="composite" presStyleCnt="0"/>
      <dgm:spPr/>
    </dgm:pt>
    <dgm:pt modelId="{88AB2714-50FE-481E-8082-F7E130310EA6}" type="pres">
      <dgm:prSet presAssocID="{509EB77F-684F-4150-8E9D-577E63A24B72}" presName="bgChev" presStyleLbl="node1" presStyleIdx="0" presStyleCnt="5"/>
      <dgm:spPr/>
    </dgm:pt>
    <dgm:pt modelId="{B351B34A-64B1-40D7-891C-0839536F682E}" type="pres">
      <dgm:prSet presAssocID="{509EB77F-684F-4150-8E9D-577E63A24B72}" presName="txNode" presStyleLbl="fgAcc1" presStyleIdx="0" presStyleCnt="5">
        <dgm:presLayoutVars>
          <dgm:bulletEnabled val="1"/>
        </dgm:presLayoutVars>
      </dgm:prSet>
      <dgm:spPr/>
    </dgm:pt>
    <dgm:pt modelId="{BEC615C7-8F41-47AC-A1B9-AAEAD0DA896E}" type="pres">
      <dgm:prSet presAssocID="{BAAD6555-B2C1-470A-A041-C8A1AB19883D}" presName="compositeSpace" presStyleCnt="0"/>
      <dgm:spPr/>
    </dgm:pt>
    <dgm:pt modelId="{FDF23296-2DA6-46CA-AB91-47AA238CD323}" type="pres">
      <dgm:prSet presAssocID="{9410E546-CD3A-4C48-BF38-90974652A90B}" presName="composite" presStyleCnt="0"/>
      <dgm:spPr/>
    </dgm:pt>
    <dgm:pt modelId="{E779EE93-56EF-4D74-9947-77A075CAE7B1}" type="pres">
      <dgm:prSet presAssocID="{9410E546-CD3A-4C48-BF38-90974652A90B}" presName="bgChev" presStyleLbl="node1" presStyleIdx="1" presStyleCnt="5"/>
      <dgm:spPr/>
    </dgm:pt>
    <dgm:pt modelId="{99C48968-02B0-438F-A079-48C733B7F71A}" type="pres">
      <dgm:prSet presAssocID="{9410E546-CD3A-4C48-BF38-90974652A90B}" presName="txNode" presStyleLbl="fgAcc1" presStyleIdx="1" presStyleCnt="5" custScaleX="130298">
        <dgm:presLayoutVars>
          <dgm:bulletEnabled val="1"/>
        </dgm:presLayoutVars>
      </dgm:prSet>
      <dgm:spPr/>
    </dgm:pt>
    <dgm:pt modelId="{98EA1DA7-EA64-4F3D-9A74-B5009EED39C5}" type="pres">
      <dgm:prSet presAssocID="{5447ADBA-846C-4C1D-8B84-5B39D4A926EC}" presName="compositeSpace" presStyleCnt="0"/>
      <dgm:spPr/>
    </dgm:pt>
    <dgm:pt modelId="{3E22E5D6-BDE5-47A3-9179-D8A77BBCCBE7}" type="pres">
      <dgm:prSet presAssocID="{58ADD40C-3AF9-4B84-A9AF-3F2152B0B118}" presName="composite" presStyleCnt="0"/>
      <dgm:spPr/>
    </dgm:pt>
    <dgm:pt modelId="{1896319B-86C8-476C-80FC-83051F821108}" type="pres">
      <dgm:prSet presAssocID="{58ADD40C-3AF9-4B84-A9AF-3F2152B0B118}" presName="bgChev" presStyleLbl="node1" presStyleIdx="2" presStyleCnt="5"/>
      <dgm:spPr/>
    </dgm:pt>
    <dgm:pt modelId="{BFC725D2-923D-4F44-B599-14D6B53C4822}" type="pres">
      <dgm:prSet presAssocID="{58ADD40C-3AF9-4B84-A9AF-3F2152B0B118}" presName="txNode" presStyleLbl="fgAcc1" presStyleIdx="2" presStyleCnt="5">
        <dgm:presLayoutVars>
          <dgm:bulletEnabled val="1"/>
        </dgm:presLayoutVars>
      </dgm:prSet>
      <dgm:spPr/>
    </dgm:pt>
    <dgm:pt modelId="{15303607-960D-4EC8-A2A9-8A8B26BE09FE}" type="pres">
      <dgm:prSet presAssocID="{62829229-CA6C-4966-8D80-7D8C9E73AC50}" presName="compositeSpace" presStyleCnt="0"/>
      <dgm:spPr/>
    </dgm:pt>
    <dgm:pt modelId="{CB803AE3-D9B7-415E-880C-92F9AEF8D646}" type="pres">
      <dgm:prSet presAssocID="{DD428FC6-B9D3-4607-A93E-EB8C3C5BD447}" presName="composite" presStyleCnt="0"/>
      <dgm:spPr/>
    </dgm:pt>
    <dgm:pt modelId="{D57EBADB-4207-41F6-ADD3-0D4724B22ECA}" type="pres">
      <dgm:prSet presAssocID="{DD428FC6-B9D3-4607-A93E-EB8C3C5BD447}" presName="bgChev" presStyleLbl="node1" presStyleIdx="3" presStyleCnt="5"/>
      <dgm:spPr/>
    </dgm:pt>
    <dgm:pt modelId="{2D4D6D58-42D4-445B-8AFD-0159783E371B}" type="pres">
      <dgm:prSet presAssocID="{DD428FC6-B9D3-4607-A93E-EB8C3C5BD447}" presName="txNode" presStyleLbl="fgAcc1" presStyleIdx="3" presStyleCnt="5">
        <dgm:presLayoutVars>
          <dgm:bulletEnabled val="1"/>
        </dgm:presLayoutVars>
      </dgm:prSet>
      <dgm:spPr/>
    </dgm:pt>
    <dgm:pt modelId="{DB971012-0603-439D-83DB-6FC5E493CABB}" type="pres">
      <dgm:prSet presAssocID="{28D8129E-9FEB-4DC3-865C-88EE9D560A9A}" presName="compositeSpace" presStyleCnt="0"/>
      <dgm:spPr/>
    </dgm:pt>
    <dgm:pt modelId="{FEFF53FD-BBD6-4695-B1F8-5C67FA7F5718}" type="pres">
      <dgm:prSet presAssocID="{EE572171-9F39-4D0C-B732-87969295F484}" presName="composite" presStyleCnt="0"/>
      <dgm:spPr/>
    </dgm:pt>
    <dgm:pt modelId="{60E2042B-4DB8-40DC-B743-9884F280FA65}" type="pres">
      <dgm:prSet presAssocID="{EE572171-9F39-4D0C-B732-87969295F484}" presName="bgChev" presStyleLbl="node1" presStyleIdx="4" presStyleCnt="5"/>
      <dgm:spPr/>
    </dgm:pt>
    <dgm:pt modelId="{851A5F7B-FDF9-4EFC-95F5-6BBA2E47D0D5}" type="pres">
      <dgm:prSet presAssocID="{EE572171-9F39-4D0C-B732-87969295F484}" presName="txNode" presStyleLbl="fgAcc1" presStyleIdx="4" presStyleCnt="5">
        <dgm:presLayoutVars>
          <dgm:bulletEnabled val="1"/>
        </dgm:presLayoutVars>
      </dgm:prSet>
      <dgm:spPr/>
    </dgm:pt>
  </dgm:ptLst>
  <dgm:cxnLst>
    <dgm:cxn modelId="{D1460315-6AEB-44E3-89C9-B8D3A03B97AF}" type="presOf" srcId="{9410E546-CD3A-4C48-BF38-90974652A90B}" destId="{99C48968-02B0-438F-A079-48C733B7F71A}" srcOrd="0" destOrd="0" presId="urn:microsoft.com/office/officeart/2005/8/layout/chevronAccent+Icon"/>
    <dgm:cxn modelId="{19D6F43A-220A-49DB-8DBC-7E84FB0BE46E}" type="presOf" srcId="{509EB77F-684F-4150-8E9D-577E63A24B72}" destId="{B351B34A-64B1-40D7-891C-0839536F682E}" srcOrd="0" destOrd="0" presId="urn:microsoft.com/office/officeart/2005/8/layout/chevronAccent+Icon"/>
    <dgm:cxn modelId="{5E3AE668-8523-4746-84D0-3E0282CDFDE6}" type="presOf" srcId="{58ADD40C-3AF9-4B84-A9AF-3F2152B0B118}" destId="{BFC725D2-923D-4F44-B599-14D6B53C4822}" srcOrd="0" destOrd="0" presId="urn:microsoft.com/office/officeart/2005/8/layout/chevronAccent+Icon"/>
    <dgm:cxn modelId="{B07B4749-4627-4613-8F9B-56578C8E61E4}" type="presOf" srcId="{DD428FC6-B9D3-4607-A93E-EB8C3C5BD447}" destId="{2D4D6D58-42D4-445B-8AFD-0159783E371B}" srcOrd="0" destOrd="0" presId="urn:microsoft.com/office/officeart/2005/8/layout/chevronAccent+Icon"/>
    <dgm:cxn modelId="{47F215A0-6114-4213-A1D2-F83A1DF2F7FA}" srcId="{F20A0DD4-B77A-4761-A0CD-383FE0D9959C}" destId="{DD428FC6-B9D3-4607-A93E-EB8C3C5BD447}" srcOrd="3" destOrd="0" parTransId="{497169A5-E2BF-4013-A549-1B500BDE45AD}" sibTransId="{28D8129E-9FEB-4DC3-865C-88EE9D560A9A}"/>
    <dgm:cxn modelId="{46F4A4B1-DE60-4A15-95D1-9FCBCD6F8FFF}" srcId="{F20A0DD4-B77A-4761-A0CD-383FE0D9959C}" destId="{9410E546-CD3A-4C48-BF38-90974652A90B}" srcOrd="1" destOrd="0" parTransId="{BA7150D5-B3C3-466F-8278-31501DFCB43F}" sibTransId="{5447ADBA-846C-4C1D-8B84-5B39D4A926EC}"/>
    <dgm:cxn modelId="{D7E15CBC-9699-433F-A1FB-7F1D17C2D9A5}" srcId="{F20A0DD4-B77A-4761-A0CD-383FE0D9959C}" destId="{58ADD40C-3AF9-4B84-A9AF-3F2152B0B118}" srcOrd="2" destOrd="0" parTransId="{2FEC1286-C735-4E12-9B53-FE0A5216A2DB}" sibTransId="{62829229-CA6C-4966-8D80-7D8C9E73AC50}"/>
    <dgm:cxn modelId="{CCC092EE-14E7-45DD-B38D-6437B232B960}" type="presOf" srcId="{EE572171-9F39-4D0C-B732-87969295F484}" destId="{851A5F7B-FDF9-4EFC-95F5-6BBA2E47D0D5}" srcOrd="0" destOrd="0" presId="urn:microsoft.com/office/officeart/2005/8/layout/chevronAccent+Icon"/>
    <dgm:cxn modelId="{B8BE19F3-4610-4926-A175-7AC9A7B11C6E}" type="presOf" srcId="{F20A0DD4-B77A-4761-A0CD-383FE0D9959C}" destId="{FD0FF1BE-70F8-427D-A9B3-CF7CD9A4676E}" srcOrd="0" destOrd="0" presId="urn:microsoft.com/office/officeart/2005/8/layout/chevronAccent+Icon"/>
    <dgm:cxn modelId="{5FFD19F8-072D-4B8A-8F9C-2B9EFC310A24}" srcId="{F20A0DD4-B77A-4761-A0CD-383FE0D9959C}" destId="{509EB77F-684F-4150-8E9D-577E63A24B72}" srcOrd="0" destOrd="0" parTransId="{3EAED6A4-2527-43E0-A7A5-D239820147AA}" sibTransId="{BAAD6555-B2C1-470A-A041-C8A1AB19883D}"/>
    <dgm:cxn modelId="{3C1DC1FB-D374-439C-8E1C-C791D670936D}" srcId="{F20A0DD4-B77A-4761-A0CD-383FE0D9959C}" destId="{EE572171-9F39-4D0C-B732-87969295F484}" srcOrd="4" destOrd="0" parTransId="{4E4145BC-189C-4FCE-864B-1E93F9510F6E}" sibTransId="{F8F6D23E-D3EF-407A-A9ED-DED27A76FEC9}"/>
    <dgm:cxn modelId="{3A811721-6174-4615-9D81-0D77532C3A8A}" type="presParOf" srcId="{FD0FF1BE-70F8-427D-A9B3-CF7CD9A4676E}" destId="{08C05E53-B887-4930-987B-D08A39BF3B91}" srcOrd="0" destOrd="0" presId="urn:microsoft.com/office/officeart/2005/8/layout/chevronAccent+Icon"/>
    <dgm:cxn modelId="{7C6F507E-7993-416D-8C14-EABB40D5D63F}" type="presParOf" srcId="{08C05E53-B887-4930-987B-D08A39BF3B91}" destId="{88AB2714-50FE-481E-8082-F7E130310EA6}" srcOrd="0" destOrd="0" presId="urn:microsoft.com/office/officeart/2005/8/layout/chevronAccent+Icon"/>
    <dgm:cxn modelId="{CC227978-196C-485C-90C8-7307F02C4AA6}" type="presParOf" srcId="{08C05E53-B887-4930-987B-D08A39BF3B91}" destId="{B351B34A-64B1-40D7-891C-0839536F682E}" srcOrd="1" destOrd="0" presId="urn:microsoft.com/office/officeart/2005/8/layout/chevronAccent+Icon"/>
    <dgm:cxn modelId="{C0895CFF-EBFB-471B-B79C-867DE433A999}" type="presParOf" srcId="{FD0FF1BE-70F8-427D-A9B3-CF7CD9A4676E}" destId="{BEC615C7-8F41-47AC-A1B9-AAEAD0DA896E}" srcOrd="1" destOrd="0" presId="urn:microsoft.com/office/officeart/2005/8/layout/chevronAccent+Icon"/>
    <dgm:cxn modelId="{109D0A10-EAEA-4E8D-8443-317618FEE9D3}" type="presParOf" srcId="{FD0FF1BE-70F8-427D-A9B3-CF7CD9A4676E}" destId="{FDF23296-2DA6-46CA-AB91-47AA238CD323}" srcOrd="2" destOrd="0" presId="urn:microsoft.com/office/officeart/2005/8/layout/chevronAccent+Icon"/>
    <dgm:cxn modelId="{09DA5DF2-4AA1-453D-BA78-ED57C15BC033}" type="presParOf" srcId="{FDF23296-2DA6-46CA-AB91-47AA238CD323}" destId="{E779EE93-56EF-4D74-9947-77A075CAE7B1}" srcOrd="0" destOrd="0" presId="urn:microsoft.com/office/officeart/2005/8/layout/chevronAccent+Icon"/>
    <dgm:cxn modelId="{D603753E-B581-43F8-9A91-69148695F57A}" type="presParOf" srcId="{FDF23296-2DA6-46CA-AB91-47AA238CD323}" destId="{99C48968-02B0-438F-A079-48C733B7F71A}" srcOrd="1" destOrd="0" presId="urn:microsoft.com/office/officeart/2005/8/layout/chevronAccent+Icon"/>
    <dgm:cxn modelId="{E61FC5E9-9F76-4B09-98DE-488C0FFB14DC}" type="presParOf" srcId="{FD0FF1BE-70F8-427D-A9B3-CF7CD9A4676E}" destId="{98EA1DA7-EA64-4F3D-9A74-B5009EED39C5}" srcOrd="3" destOrd="0" presId="urn:microsoft.com/office/officeart/2005/8/layout/chevronAccent+Icon"/>
    <dgm:cxn modelId="{138CB56F-8A0B-4347-A6E9-CB8602B3214F}" type="presParOf" srcId="{FD0FF1BE-70F8-427D-A9B3-CF7CD9A4676E}" destId="{3E22E5D6-BDE5-47A3-9179-D8A77BBCCBE7}" srcOrd="4" destOrd="0" presId="urn:microsoft.com/office/officeart/2005/8/layout/chevronAccent+Icon"/>
    <dgm:cxn modelId="{F4BE9A45-A6FE-4BFC-A954-CA0DDF701A3C}" type="presParOf" srcId="{3E22E5D6-BDE5-47A3-9179-D8A77BBCCBE7}" destId="{1896319B-86C8-476C-80FC-83051F821108}" srcOrd="0" destOrd="0" presId="urn:microsoft.com/office/officeart/2005/8/layout/chevronAccent+Icon"/>
    <dgm:cxn modelId="{A63F954C-3B0D-4C96-BDC4-903412AC8C57}" type="presParOf" srcId="{3E22E5D6-BDE5-47A3-9179-D8A77BBCCBE7}" destId="{BFC725D2-923D-4F44-B599-14D6B53C4822}" srcOrd="1" destOrd="0" presId="urn:microsoft.com/office/officeart/2005/8/layout/chevronAccent+Icon"/>
    <dgm:cxn modelId="{81F7B676-2C5C-4B2E-8B3E-640FAE9524A3}" type="presParOf" srcId="{FD0FF1BE-70F8-427D-A9B3-CF7CD9A4676E}" destId="{15303607-960D-4EC8-A2A9-8A8B26BE09FE}" srcOrd="5" destOrd="0" presId="urn:microsoft.com/office/officeart/2005/8/layout/chevronAccent+Icon"/>
    <dgm:cxn modelId="{49FFDED7-6A47-4B34-9102-A3C16897975A}" type="presParOf" srcId="{FD0FF1BE-70F8-427D-A9B3-CF7CD9A4676E}" destId="{CB803AE3-D9B7-415E-880C-92F9AEF8D646}" srcOrd="6" destOrd="0" presId="urn:microsoft.com/office/officeart/2005/8/layout/chevronAccent+Icon"/>
    <dgm:cxn modelId="{93233AFB-6FAE-4606-BD66-BC614875FE16}" type="presParOf" srcId="{CB803AE3-D9B7-415E-880C-92F9AEF8D646}" destId="{D57EBADB-4207-41F6-ADD3-0D4724B22ECA}" srcOrd="0" destOrd="0" presId="urn:microsoft.com/office/officeart/2005/8/layout/chevronAccent+Icon"/>
    <dgm:cxn modelId="{30129FC3-3A32-4908-AB01-1D7B5A9C7FFB}" type="presParOf" srcId="{CB803AE3-D9B7-415E-880C-92F9AEF8D646}" destId="{2D4D6D58-42D4-445B-8AFD-0159783E371B}" srcOrd="1" destOrd="0" presId="urn:microsoft.com/office/officeart/2005/8/layout/chevronAccent+Icon"/>
    <dgm:cxn modelId="{CBD801C7-DC67-4C38-949D-2D4469CDFBC2}" type="presParOf" srcId="{FD0FF1BE-70F8-427D-A9B3-CF7CD9A4676E}" destId="{DB971012-0603-439D-83DB-6FC5E493CABB}" srcOrd="7" destOrd="0" presId="urn:microsoft.com/office/officeart/2005/8/layout/chevronAccent+Icon"/>
    <dgm:cxn modelId="{3A33766B-99B6-4FFC-A597-CEF937538384}" type="presParOf" srcId="{FD0FF1BE-70F8-427D-A9B3-CF7CD9A4676E}" destId="{FEFF53FD-BBD6-4695-B1F8-5C67FA7F5718}" srcOrd="8" destOrd="0" presId="urn:microsoft.com/office/officeart/2005/8/layout/chevronAccent+Icon"/>
    <dgm:cxn modelId="{8BDC0FDF-CAC7-44C3-A914-0A9B433DDD86}" type="presParOf" srcId="{FEFF53FD-BBD6-4695-B1F8-5C67FA7F5718}" destId="{60E2042B-4DB8-40DC-B743-9884F280FA65}" srcOrd="0" destOrd="0" presId="urn:microsoft.com/office/officeart/2005/8/layout/chevronAccent+Icon"/>
    <dgm:cxn modelId="{7BD08C2C-33D4-4913-834E-3FAD310C1BAC}" type="presParOf" srcId="{FEFF53FD-BBD6-4695-B1F8-5C67FA7F5718}" destId="{851A5F7B-FDF9-4EFC-95F5-6BBA2E47D0D5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B2714-50FE-481E-8082-F7E130310EA6}">
      <dsp:nvSpPr>
        <dsp:cNvPr id="0" name=""/>
        <dsp:cNvSpPr/>
      </dsp:nvSpPr>
      <dsp:spPr>
        <a:xfrm>
          <a:off x="5840" y="2393210"/>
          <a:ext cx="2608869" cy="1007023"/>
        </a:xfrm>
        <a:prstGeom prst="chevron">
          <a:avLst>
            <a:gd name="adj" fmla="val 4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51B34A-64B1-40D7-891C-0839536F682E}">
      <dsp:nvSpPr>
        <dsp:cNvPr id="0" name=""/>
        <dsp:cNvSpPr/>
      </dsp:nvSpPr>
      <dsp:spPr>
        <a:xfrm>
          <a:off x="701539" y="2644966"/>
          <a:ext cx="2203045" cy="10070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Gather data</a:t>
          </a:r>
        </a:p>
      </dsp:txBody>
      <dsp:txXfrm>
        <a:off x="731034" y="2674461"/>
        <a:ext cx="2144055" cy="948033"/>
      </dsp:txXfrm>
    </dsp:sp>
    <dsp:sp modelId="{E779EE93-56EF-4D74-9947-77A075CAE7B1}">
      <dsp:nvSpPr>
        <dsp:cNvPr id="0" name=""/>
        <dsp:cNvSpPr/>
      </dsp:nvSpPr>
      <dsp:spPr>
        <a:xfrm>
          <a:off x="2985749" y="2393210"/>
          <a:ext cx="2608869" cy="1007023"/>
        </a:xfrm>
        <a:prstGeom prst="chevron">
          <a:avLst>
            <a:gd name="adj" fmla="val 4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C48968-02B0-438F-A079-48C733B7F71A}">
      <dsp:nvSpPr>
        <dsp:cNvPr id="0" name=""/>
        <dsp:cNvSpPr/>
      </dsp:nvSpPr>
      <dsp:spPr>
        <a:xfrm>
          <a:off x="3347708" y="2644966"/>
          <a:ext cx="2870524" cy="10070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Data preparation and transformation</a:t>
          </a:r>
          <a:endParaRPr lang="ro-RO" sz="2400" kern="1200" dirty="0"/>
        </a:p>
      </dsp:txBody>
      <dsp:txXfrm>
        <a:off x="3377203" y="2674461"/>
        <a:ext cx="2811534" cy="948033"/>
      </dsp:txXfrm>
    </dsp:sp>
    <dsp:sp modelId="{1896319B-86C8-476C-80FC-83051F821108}">
      <dsp:nvSpPr>
        <dsp:cNvPr id="0" name=""/>
        <dsp:cNvSpPr/>
      </dsp:nvSpPr>
      <dsp:spPr>
        <a:xfrm>
          <a:off x="6299397" y="2393210"/>
          <a:ext cx="2608869" cy="1007023"/>
        </a:xfrm>
        <a:prstGeom prst="chevron">
          <a:avLst>
            <a:gd name="adj" fmla="val 4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C725D2-923D-4F44-B599-14D6B53C4822}">
      <dsp:nvSpPr>
        <dsp:cNvPr id="0" name=""/>
        <dsp:cNvSpPr/>
      </dsp:nvSpPr>
      <dsp:spPr>
        <a:xfrm>
          <a:off x="6995096" y="2644966"/>
          <a:ext cx="2203045" cy="10070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Index data</a:t>
          </a:r>
          <a:endParaRPr lang="ro-RO" sz="2400" kern="1200" dirty="0"/>
        </a:p>
      </dsp:txBody>
      <dsp:txXfrm>
        <a:off x="7024591" y="2674461"/>
        <a:ext cx="2144055" cy="948033"/>
      </dsp:txXfrm>
    </dsp:sp>
    <dsp:sp modelId="{D57EBADB-4207-41F6-ADD3-0D4724B22ECA}">
      <dsp:nvSpPr>
        <dsp:cNvPr id="0" name=""/>
        <dsp:cNvSpPr/>
      </dsp:nvSpPr>
      <dsp:spPr>
        <a:xfrm>
          <a:off x="9279306" y="2393210"/>
          <a:ext cx="2608869" cy="1007023"/>
        </a:xfrm>
        <a:prstGeom prst="chevron">
          <a:avLst>
            <a:gd name="adj" fmla="val 4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D6D58-42D4-445B-8AFD-0159783E371B}">
      <dsp:nvSpPr>
        <dsp:cNvPr id="0" name=""/>
        <dsp:cNvSpPr/>
      </dsp:nvSpPr>
      <dsp:spPr>
        <a:xfrm>
          <a:off x="9975005" y="2644966"/>
          <a:ext cx="2203045" cy="10070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Text Mining </a:t>
          </a:r>
          <a:endParaRPr lang="ro-RO" sz="2400" kern="1200" dirty="0"/>
        </a:p>
      </dsp:txBody>
      <dsp:txXfrm>
        <a:off x="10004500" y="2674461"/>
        <a:ext cx="2144055" cy="948033"/>
      </dsp:txXfrm>
    </dsp:sp>
    <dsp:sp modelId="{60E2042B-4DB8-40DC-B743-9884F280FA65}">
      <dsp:nvSpPr>
        <dsp:cNvPr id="0" name=""/>
        <dsp:cNvSpPr/>
      </dsp:nvSpPr>
      <dsp:spPr>
        <a:xfrm>
          <a:off x="12259215" y="2393210"/>
          <a:ext cx="2608869" cy="1007023"/>
        </a:xfrm>
        <a:prstGeom prst="chevron">
          <a:avLst>
            <a:gd name="adj" fmla="val 4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1A5F7B-FDF9-4EFC-95F5-6BBA2E47D0D5}">
      <dsp:nvSpPr>
        <dsp:cNvPr id="0" name=""/>
        <dsp:cNvSpPr/>
      </dsp:nvSpPr>
      <dsp:spPr>
        <a:xfrm>
          <a:off x="12954913" y="2644966"/>
          <a:ext cx="2203045" cy="10070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Analysis</a:t>
          </a:r>
          <a:endParaRPr lang="ro-RO" sz="2400" kern="1200" dirty="0"/>
        </a:p>
      </dsp:txBody>
      <dsp:txXfrm>
        <a:off x="12984408" y="2674461"/>
        <a:ext cx="2144055" cy="9480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49047-82D5-47EC-98AB-0B3CF50D8AB0}" type="datetimeFigureOut">
              <a:rPr lang="ro-RO" smtClean="0"/>
              <a:t>07.03.2023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15FBE-D496-4D07-B9B1-DA7BD5218B9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403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15FBE-D496-4D07-B9B1-DA7BD5218B92}" type="slidenum">
              <a:rPr lang="ro-RO" smtClean="0"/>
              <a:t>14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29517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6E277B-3B42-E4D1-B6A8-D724EB41D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52ECCD-C0CA-93DB-151D-9581D1F5D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475" y="2522538"/>
            <a:ext cx="7735888" cy="1235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6486E2-D614-591E-B732-55E098029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0475" y="3757613"/>
            <a:ext cx="7735888" cy="5527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F0958C8-5AD5-7968-F14A-57C823D36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538"/>
            <a:ext cx="7775575" cy="1235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36875A1-4E83-D05B-BD13-B52DD04DB8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5575" cy="5527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F75999A-F334-86AE-8EDD-EBC8A9A254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5E8ACF4-12E9-F6E7-34B8-95778505C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5EE5675-1314-BF12-FD7D-55D177899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476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DE8C4E-13E0-55E6-0EBA-C4246DC40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CB973EB-B3BF-842B-EB0E-C1A8E529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56AFE9B-4108-5EBE-F167-5CE993ECB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DF1E4D6-ABD8-8A8B-631F-5B1279287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2203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064C83C-4D93-15FB-524E-D13FECDDA7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863E5DC-7CCB-206F-C702-B3AF98751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2954E89-459B-7734-DD24-1DC7BCEF2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4177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3E929-57BE-3B1B-0D0D-772F684CF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326571-F15E-0E7E-091F-AE85410BF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5575" y="1481138"/>
            <a:ext cx="9258300" cy="7310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AB602F4-5B77-6701-7AE4-44F61BC31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D31B4A-CD75-3FA1-AE0E-AC69CFBDD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96BC9A-DA43-654D-00CA-E0DCB883D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9DA356-0527-E3EF-20E8-77F2EE42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0717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BB2A0-1F99-4774-130B-DE4356222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966F0D2-122F-2C80-3361-36097EED23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5575" y="1481138"/>
            <a:ext cx="9258300" cy="7310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97EF99-F8FC-1686-50A7-FC93F299B1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C49A95-6AE0-BE64-BAEB-437CE62325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206811-1782-0544-6A71-815DAF92B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35AC3D-2FC2-28BC-E6C9-F2E49B7B5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2221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92E2F-5791-BBDA-5B71-30E2CEB5C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E8CF477-1A8A-EC9D-2CD9-CCB8974FE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C911FE-1B5C-9C27-00BE-7F2861BF43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12B8E4-BA5C-4E23-039A-E664908E6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1BABD4-9480-4A03-1684-C22CF30C5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5221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5A2ECEE-B169-17F0-F43C-842F42441C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8550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814F84-C46C-1D79-415C-C0784E2EF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77650" cy="87185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30ED9D-41A2-AA0F-D943-39A44D49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B69718-7114-6B06-E813-5A2382019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164EEF-0569-7BCD-A4B1-DDE8123A2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920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39072C-7E47-B70E-B79E-10E0F2EA6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4338"/>
            <a:ext cx="13716000" cy="35814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434A50-EB7E-272A-7A77-276077D92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50"/>
            <a:ext cx="13716000" cy="24828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3EBBF7-0D82-F25A-82B9-EE7FFE2DA3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8BF46F-BB9A-D741-571A-4CC74EE9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0EB782-AE44-A5D9-FDF4-9E510D87E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097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9043A1-E8C1-010B-5D09-581CE51E2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E1B9B1-F63C-4DF2-3D12-A83AC454D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A3D775-921A-50C6-8661-8D81AE2AB7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93E7B2-15B0-09E0-C6FC-15F08AEBE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D349D4-0FFD-62D9-4865-6D7908E5F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689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D7E738-47FE-95EE-70B2-4463D1083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400"/>
            <a:ext cx="15773400" cy="427831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5EC36A-F222-EC6F-9B4D-7271CF576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988"/>
            <a:ext cx="15773400" cy="2249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2C40F4-E00B-4D7E-6D84-858834C9CB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5D561B-6E85-340F-4100-0E9C69E89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7B0910-8394-57CF-84B2-EEC8A0C03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7309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E6F903-EF2D-E7C5-47C0-6F46DA775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151A5A-85BC-410F-42C5-7BF6AA5BC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8105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0FA94C-9271-126F-650E-261B491CA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20200" y="2738438"/>
            <a:ext cx="78105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9EBFF4-D20E-792C-9CFC-B0C408AF47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C9D12F-3E17-2406-5A3F-9F2870F0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89552A-DD63-D594-ABDB-AEBE8FA53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906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ject 2">
            <a:extLst>
              <a:ext uri="{FF2B5EF4-FFF2-40B4-BE49-F238E27FC236}">
                <a16:creationId xmlns:a16="http://schemas.microsoft.com/office/drawing/2014/main" id="{DA802E67-0748-2D2E-3F14-D254668597AB}"/>
              </a:ext>
            </a:extLst>
          </p:cNvPr>
          <p:cNvPicPr/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447800" y="9243313"/>
            <a:ext cx="3200399" cy="676274"/>
          </a:xfrm>
          <a:prstGeom prst="rect">
            <a:avLst/>
          </a:prstGeom>
        </p:spPr>
      </p:pic>
      <p:sp>
        <p:nvSpPr>
          <p:cNvPr id="8" name="object 3">
            <a:extLst>
              <a:ext uri="{FF2B5EF4-FFF2-40B4-BE49-F238E27FC236}">
                <a16:creationId xmlns:a16="http://schemas.microsoft.com/office/drawing/2014/main" id="{5755C00D-77FE-8975-9CB6-FD3EDDCC4CA5}"/>
              </a:ext>
            </a:extLst>
          </p:cNvPr>
          <p:cNvSpPr/>
          <p:nvPr userDrawn="1"/>
        </p:nvSpPr>
        <p:spPr>
          <a:xfrm>
            <a:off x="177057" y="9825694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EBE1FC0C-33F3-5F92-1FEB-C1B4B5FFD70F}"/>
              </a:ext>
            </a:extLst>
          </p:cNvPr>
          <p:cNvSpPr/>
          <p:nvPr userDrawn="1"/>
        </p:nvSpPr>
        <p:spPr>
          <a:xfrm>
            <a:off x="177057" y="8825453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1B192276-58A7-C71B-1D87-8FB1F92F3D4C}"/>
              </a:ext>
            </a:extLst>
          </p:cNvPr>
          <p:cNvSpPr/>
          <p:nvPr userDrawn="1"/>
        </p:nvSpPr>
        <p:spPr>
          <a:xfrm>
            <a:off x="187762" y="7574414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DAEB0637-26CA-5155-2AD9-42AF2609ACA7}"/>
              </a:ext>
            </a:extLst>
          </p:cNvPr>
          <p:cNvSpPr/>
          <p:nvPr userDrawn="1"/>
        </p:nvSpPr>
        <p:spPr>
          <a:xfrm>
            <a:off x="177057" y="6897618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7F78179B-2511-C03D-E662-07AEAA86E42E}"/>
              </a:ext>
            </a:extLst>
          </p:cNvPr>
          <p:cNvSpPr/>
          <p:nvPr userDrawn="1"/>
        </p:nvSpPr>
        <p:spPr>
          <a:xfrm>
            <a:off x="177057" y="5897377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id="{CC585EAD-8078-9E92-9493-90F92CCB61BA}"/>
              </a:ext>
            </a:extLst>
          </p:cNvPr>
          <p:cNvSpPr/>
          <p:nvPr userDrawn="1"/>
        </p:nvSpPr>
        <p:spPr>
          <a:xfrm>
            <a:off x="187762" y="4646339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7CE332CB-41FC-4074-C19E-3BDEBC4E8238}"/>
              </a:ext>
            </a:extLst>
          </p:cNvPr>
          <p:cNvSpPr/>
          <p:nvPr userDrawn="1"/>
        </p:nvSpPr>
        <p:spPr>
          <a:xfrm>
            <a:off x="177057" y="3969542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0">
            <a:extLst>
              <a:ext uri="{FF2B5EF4-FFF2-40B4-BE49-F238E27FC236}">
                <a16:creationId xmlns:a16="http://schemas.microsoft.com/office/drawing/2014/main" id="{1D63B0BA-2CA7-5508-D507-274C4C17A6DE}"/>
              </a:ext>
            </a:extLst>
          </p:cNvPr>
          <p:cNvSpPr/>
          <p:nvPr userDrawn="1"/>
        </p:nvSpPr>
        <p:spPr>
          <a:xfrm>
            <a:off x="177057" y="2969301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1">
            <a:extLst>
              <a:ext uri="{FF2B5EF4-FFF2-40B4-BE49-F238E27FC236}">
                <a16:creationId xmlns:a16="http://schemas.microsoft.com/office/drawing/2014/main" id="{52C5D37E-F8EC-5272-D7A3-E0C30F6F0EB8}"/>
              </a:ext>
            </a:extLst>
          </p:cNvPr>
          <p:cNvSpPr/>
          <p:nvPr userDrawn="1"/>
        </p:nvSpPr>
        <p:spPr>
          <a:xfrm>
            <a:off x="187762" y="1718263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">
            <a:extLst>
              <a:ext uri="{FF2B5EF4-FFF2-40B4-BE49-F238E27FC236}">
                <a16:creationId xmlns:a16="http://schemas.microsoft.com/office/drawing/2014/main" id="{9E76F77F-6692-1CA4-98F5-4693E6F4FC13}"/>
              </a:ext>
            </a:extLst>
          </p:cNvPr>
          <p:cNvSpPr/>
          <p:nvPr userDrawn="1"/>
        </p:nvSpPr>
        <p:spPr>
          <a:xfrm>
            <a:off x="177057" y="1041466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3">
            <a:extLst>
              <a:ext uri="{FF2B5EF4-FFF2-40B4-BE49-F238E27FC236}">
                <a16:creationId xmlns:a16="http://schemas.microsoft.com/office/drawing/2014/main" id="{3BE22DC0-2D1B-079D-F944-4A177816C953}"/>
              </a:ext>
            </a:extLst>
          </p:cNvPr>
          <p:cNvSpPr/>
          <p:nvPr userDrawn="1"/>
        </p:nvSpPr>
        <p:spPr>
          <a:xfrm>
            <a:off x="177057" y="41226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object 14">
            <a:extLst>
              <a:ext uri="{FF2B5EF4-FFF2-40B4-BE49-F238E27FC236}">
                <a16:creationId xmlns:a16="http://schemas.microsoft.com/office/drawing/2014/main" id="{EA425F25-F69F-8F5B-D60F-974156588B30}"/>
              </a:ext>
            </a:extLst>
          </p:cNvPr>
          <p:cNvPicPr/>
          <p:nvPr userDrawn="1"/>
        </p:nvPicPr>
        <p:blipFill>
          <a:blip r:embed="rId8" cstate="print"/>
          <a:stretch>
            <a:fillRect/>
          </a:stretch>
        </p:blipFill>
        <p:spPr>
          <a:xfrm>
            <a:off x="5797230" y="2851504"/>
            <a:ext cx="6741318" cy="2179240"/>
          </a:xfrm>
          <a:prstGeom prst="rect">
            <a:avLst/>
          </a:prstGeom>
        </p:spPr>
      </p:pic>
      <p:sp>
        <p:nvSpPr>
          <p:cNvPr id="20" name="object 15">
            <a:extLst>
              <a:ext uri="{FF2B5EF4-FFF2-40B4-BE49-F238E27FC236}">
                <a16:creationId xmlns:a16="http://schemas.microsoft.com/office/drawing/2014/main" id="{1A6B726B-5748-34C8-5362-2B72670AA269}"/>
              </a:ext>
            </a:extLst>
          </p:cNvPr>
          <p:cNvSpPr txBox="1"/>
          <p:nvPr userDrawn="1"/>
        </p:nvSpPr>
        <p:spPr>
          <a:xfrm>
            <a:off x="7539626" y="5470518"/>
            <a:ext cx="3209290" cy="377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140" dirty="0">
                <a:solidFill>
                  <a:srgbClr val="6B7C86"/>
                </a:solidFill>
                <a:latin typeface="Microsoft Sans Serif"/>
                <a:cs typeface="Microsoft Sans Serif"/>
              </a:rPr>
              <a:t>da</a:t>
            </a:r>
            <a:r>
              <a:rPr sz="2300" spc="165" dirty="0">
                <a:solidFill>
                  <a:srgbClr val="6B7C86"/>
                </a:solidFill>
                <a:latin typeface="Microsoft Sans Serif"/>
                <a:cs typeface="Microsoft Sans Serif"/>
              </a:rPr>
              <a:t>t</a:t>
            </a:r>
            <a:r>
              <a:rPr sz="2300" spc="140" dirty="0">
                <a:solidFill>
                  <a:srgbClr val="6B7C86"/>
                </a:solidFill>
                <a:latin typeface="Microsoft Sans Serif"/>
                <a:cs typeface="Microsoft Sans Serif"/>
              </a:rPr>
              <a:t>a</a:t>
            </a:r>
            <a:r>
              <a:rPr sz="2300" spc="15" dirty="0">
                <a:solidFill>
                  <a:srgbClr val="6B7C86"/>
                </a:solidFill>
                <a:latin typeface="Microsoft Sans Serif"/>
                <a:cs typeface="Microsoft Sans Serif"/>
              </a:rPr>
              <a:t>s</a:t>
            </a:r>
            <a:r>
              <a:rPr sz="2300" spc="120" dirty="0">
                <a:solidFill>
                  <a:srgbClr val="6B7C86"/>
                </a:solidFill>
                <a:latin typeface="Microsoft Sans Serif"/>
                <a:cs typeface="Microsoft Sans Serif"/>
              </a:rPr>
              <a:t>ci</a:t>
            </a:r>
            <a:r>
              <a:rPr sz="2300" spc="40" dirty="0">
                <a:solidFill>
                  <a:srgbClr val="6B7C86"/>
                </a:solidFill>
                <a:latin typeface="Microsoft Sans Serif"/>
                <a:cs typeface="Microsoft Sans Serif"/>
              </a:rPr>
              <a:t>e</a:t>
            </a:r>
            <a:r>
              <a:rPr sz="2300" dirty="0">
                <a:solidFill>
                  <a:srgbClr val="6B7C86"/>
                </a:solidFill>
                <a:latin typeface="Microsoft Sans Serif"/>
                <a:cs typeface="Microsoft Sans Serif"/>
              </a:rPr>
              <a:t>n</a:t>
            </a:r>
            <a:r>
              <a:rPr sz="2300" spc="120" dirty="0">
                <a:solidFill>
                  <a:srgbClr val="6B7C86"/>
                </a:solidFill>
                <a:latin typeface="Microsoft Sans Serif"/>
                <a:cs typeface="Microsoft Sans Serif"/>
              </a:rPr>
              <a:t>c</a:t>
            </a:r>
            <a:r>
              <a:rPr sz="2300" spc="40" dirty="0">
                <a:solidFill>
                  <a:srgbClr val="6B7C86"/>
                </a:solidFill>
                <a:latin typeface="Microsoft Sans Serif"/>
                <a:cs typeface="Microsoft Sans Serif"/>
              </a:rPr>
              <a:t>e</a:t>
            </a:r>
            <a:r>
              <a:rPr sz="2300" spc="15" dirty="0">
                <a:solidFill>
                  <a:srgbClr val="6B7C86"/>
                </a:solidFill>
                <a:latin typeface="Microsoft Sans Serif"/>
                <a:cs typeface="Microsoft Sans Serif"/>
              </a:rPr>
              <a:t>-</a:t>
            </a:r>
            <a:r>
              <a:rPr sz="2300" spc="140" dirty="0">
                <a:solidFill>
                  <a:srgbClr val="6B7C86"/>
                </a:solidFill>
                <a:latin typeface="Microsoft Sans Serif"/>
                <a:cs typeface="Microsoft Sans Serif"/>
              </a:rPr>
              <a:t>p</a:t>
            </a:r>
            <a:r>
              <a:rPr sz="2300" spc="110" dirty="0">
                <a:solidFill>
                  <a:srgbClr val="6B7C86"/>
                </a:solidFill>
                <a:latin typeface="Microsoft Sans Serif"/>
                <a:cs typeface="Microsoft Sans Serif"/>
              </a:rPr>
              <a:t>r</a:t>
            </a:r>
            <a:r>
              <a:rPr sz="2300" spc="40" dirty="0">
                <a:solidFill>
                  <a:srgbClr val="6B7C86"/>
                </a:solidFill>
                <a:latin typeface="Microsoft Sans Serif"/>
                <a:cs typeface="Microsoft Sans Serif"/>
              </a:rPr>
              <a:t>o</a:t>
            </a:r>
            <a:r>
              <a:rPr sz="2300" spc="120" dirty="0">
                <a:solidFill>
                  <a:srgbClr val="6B7C86"/>
                </a:solidFill>
                <a:latin typeface="Microsoft Sans Serif"/>
                <a:cs typeface="Microsoft Sans Serif"/>
              </a:rPr>
              <a:t>j</a:t>
            </a:r>
            <a:r>
              <a:rPr sz="2300" spc="40" dirty="0">
                <a:solidFill>
                  <a:srgbClr val="6B7C86"/>
                </a:solidFill>
                <a:latin typeface="Microsoft Sans Serif"/>
                <a:cs typeface="Microsoft Sans Serif"/>
              </a:rPr>
              <a:t>e</a:t>
            </a:r>
            <a:r>
              <a:rPr sz="2300" spc="120" dirty="0">
                <a:solidFill>
                  <a:srgbClr val="6B7C86"/>
                </a:solidFill>
                <a:latin typeface="Microsoft Sans Serif"/>
                <a:cs typeface="Microsoft Sans Serif"/>
              </a:rPr>
              <a:t>c</a:t>
            </a:r>
            <a:r>
              <a:rPr sz="2300" spc="165" dirty="0">
                <a:solidFill>
                  <a:srgbClr val="6B7C86"/>
                </a:solidFill>
                <a:latin typeface="Microsoft Sans Serif"/>
                <a:cs typeface="Microsoft Sans Serif"/>
              </a:rPr>
              <a:t>t</a:t>
            </a:r>
            <a:r>
              <a:rPr sz="2300" spc="5" dirty="0">
                <a:solidFill>
                  <a:srgbClr val="6B7C86"/>
                </a:solidFill>
                <a:latin typeface="Microsoft Sans Serif"/>
                <a:cs typeface="Microsoft Sans Serif"/>
              </a:rPr>
              <a:t>.</a:t>
            </a:r>
            <a:r>
              <a:rPr sz="2300" spc="40" dirty="0">
                <a:solidFill>
                  <a:srgbClr val="6B7C86"/>
                </a:solidFill>
                <a:latin typeface="Microsoft Sans Serif"/>
                <a:cs typeface="Microsoft Sans Serif"/>
              </a:rPr>
              <a:t>e</a:t>
            </a:r>
            <a:r>
              <a:rPr sz="2300" spc="15" dirty="0">
                <a:solidFill>
                  <a:srgbClr val="6B7C86"/>
                </a:solidFill>
                <a:latin typeface="Microsoft Sans Serif"/>
                <a:cs typeface="Microsoft Sans Serif"/>
              </a:rPr>
              <a:t>u</a:t>
            </a:r>
            <a:endParaRPr sz="2300">
              <a:latin typeface="Microsoft Sans Serif"/>
              <a:cs typeface="Microsoft Sans Serif"/>
            </a:endParaRPr>
          </a:p>
        </p:txBody>
      </p:sp>
      <p:sp>
        <p:nvSpPr>
          <p:cNvPr id="21" name="object 16">
            <a:extLst>
              <a:ext uri="{FF2B5EF4-FFF2-40B4-BE49-F238E27FC236}">
                <a16:creationId xmlns:a16="http://schemas.microsoft.com/office/drawing/2014/main" id="{8736A787-F2E2-0249-2B92-70DCD11FEB45}"/>
              </a:ext>
            </a:extLst>
          </p:cNvPr>
          <p:cNvSpPr/>
          <p:nvPr userDrawn="1"/>
        </p:nvSpPr>
        <p:spPr>
          <a:xfrm>
            <a:off x="17798045" y="9825694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7">
            <a:extLst>
              <a:ext uri="{FF2B5EF4-FFF2-40B4-BE49-F238E27FC236}">
                <a16:creationId xmlns:a16="http://schemas.microsoft.com/office/drawing/2014/main" id="{3BECE133-F238-3E75-6586-6852EBBD7035}"/>
              </a:ext>
            </a:extLst>
          </p:cNvPr>
          <p:cNvSpPr/>
          <p:nvPr userDrawn="1"/>
        </p:nvSpPr>
        <p:spPr>
          <a:xfrm>
            <a:off x="17798045" y="8825453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8">
            <a:extLst>
              <a:ext uri="{FF2B5EF4-FFF2-40B4-BE49-F238E27FC236}">
                <a16:creationId xmlns:a16="http://schemas.microsoft.com/office/drawing/2014/main" id="{EE7DBF95-E8F0-4EC7-A357-B813D6F3C116}"/>
              </a:ext>
            </a:extLst>
          </p:cNvPr>
          <p:cNvSpPr/>
          <p:nvPr userDrawn="1"/>
        </p:nvSpPr>
        <p:spPr>
          <a:xfrm>
            <a:off x="17808748" y="7574414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9">
            <a:extLst>
              <a:ext uri="{FF2B5EF4-FFF2-40B4-BE49-F238E27FC236}">
                <a16:creationId xmlns:a16="http://schemas.microsoft.com/office/drawing/2014/main" id="{E7440B94-250D-7087-FA48-06DA05C26E53}"/>
              </a:ext>
            </a:extLst>
          </p:cNvPr>
          <p:cNvSpPr/>
          <p:nvPr userDrawn="1"/>
        </p:nvSpPr>
        <p:spPr>
          <a:xfrm>
            <a:off x="17798045" y="6897618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0">
            <a:extLst>
              <a:ext uri="{FF2B5EF4-FFF2-40B4-BE49-F238E27FC236}">
                <a16:creationId xmlns:a16="http://schemas.microsoft.com/office/drawing/2014/main" id="{20FD4E03-045B-FC83-C335-A346D34EFA0F}"/>
              </a:ext>
            </a:extLst>
          </p:cNvPr>
          <p:cNvSpPr/>
          <p:nvPr userDrawn="1"/>
        </p:nvSpPr>
        <p:spPr>
          <a:xfrm>
            <a:off x="17798045" y="5897377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1">
            <a:extLst>
              <a:ext uri="{FF2B5EF4-FFF2-40B4-BE49-F238E27FC236}">
                <a16:creationId xmlns:a16="http://schemas.microsoft.com/office/drawing/2014/main" id="{1F30AA6A-BFF5-5D93-DEDE-1DBB94413FCB}"/>
              </a:ext>
            </a:extLst>
          </p:cNvPr>
          <p:cNvSpPr/>
          <p:nvPr userDrawn="1"/>
        </p:nvSpPr>
        <p:spPr>
          <a:xfrm>
            <a:off x="17808748" y="4646339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2">
            <a:extLst>
              <a:ext uri="{FF2B5EF4-FFF2-40B4-BE49-F238E27FC236}">
                <a16:creationId xmlns:a16="http://schemas.microsoft.com/office/drawing/2014/main" id="{8FDD1866-CD25-5BF8-347D-1393AB11A60D}"/>
              </a:ext>
            </a:extLst>
          </p:cNvPr>
          <p:cNvSpPr/>
          <p:nvPr userDrawn="1"/>
        </p:nvSpPr>
        <p:spPr>
          <a:xfrm>
            <a:off x="17798045" y="3969542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3">
            <a:extLst>
              <a:ext uri="{FF2B5EF4-FFF2-40B4-BE49-F238E27FC236}">
                <a16:creationId xmlns:a16="http://schemas.microsoft.com/office/drawing/2014/main" id="{005E8A9B-D108-6CE4-D957-81B06AFEF150}"/>
              </a:ext>
            </a:extLst>
          </p:cNvPr>
          <p:cNvSpPr/>
          <p:nvPr userDrawn="1"/>
        </p:nvSpPr>
        <p:spPr>
          <a:xfrm>
            <a:off x="17798045" y="2969301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4">
            <a:extLst>
              <a:ext uri="{FF2B5EF4-FFF2-40B4-BE49-F238E27FC236}">
                <a16:creationId xmlns:a16="http://schemas.microsoft.com/office/drawing/2014/main" id="{89CDC558-A324-5641-734B-5642CF178DE7}"/>
              </a:ext>
            </a:extLst>
          </p:cNvPr>
          <p:cNvSpPr/>
          <p:nvPr userDrawn="1"/>
        </p:nvSpPr>
        <p:spPr>
          <a:xfrm>
            <a:off x="17808748" y="1718263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5">
            <a:extLst>
              <a:ext uri="{FF2B5EF4-FFF2-40B4-BE49-F238E27FC236}">
                <a16:creationId xmlns:a16="http://schemas.microsoft.com/office/drawing/2014/main" id="{8D9E1383-427A-61BD-B71A-8E2CB4E63645}"/>
              </a:ext>
            </a:extLst>
          </p:cNvPr>
          <p:cNvSpPr/>
          <p:nvPr userDrawn="1"/>
        </p:nvSpPr>
        <p:spPr>
          <a:xfrm>
            <a:off x="17798045" y="1041466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6">
            <a:extLst>
              <a:ext uri="{FF2B5EF4-FFF2-40B4-BE49-F238E27FC236}">
                <a16:creationId xmlns:a16="http://schemas.microsoft.com/office/drawing/2014/main" id="{76CF06EF-2545-5250-3E4D-538961D386AA}"/>
              </a:ext>
            </a:extLst>
          </p:cNvPr>
          <p:cNvSpPr/>
          <p:nvPr userDrawn="1"/>
        </p:nvSpPr>
        <p:spPr>
          <a:xfrm>
            <a:off x="17798045" y="41226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5FA4E65-FCA8-8E2F-B048-324F8F6C7CF4}"/>
              </a:ext>
            </a:extLst>
          </p:cNvPr>
          <p:cNvSpPr txBox="1"/>
          <p:nvPr userDrawn="1"/>
        </p:nvSpPr>
        <p:spPr>
          <a:xfrm>
            <a:off x="4876800" y="9180923"/>
            <a:ext cx="11049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“The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n-US" sz="1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r>
              <a:rPr lang="en-US" sz="1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publication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en-US" sz="1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constitute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endorsement</a:t>
            </a:r>
            <a:r>
              <a:rPr lang="en-US" sz="1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n-US" sz="1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reflects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views only of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authors,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held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responsible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may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be made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contained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therein."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145D299E-C2A7-E77F-BA72-256A7D6F00CA}"/>
              </a:ext>
            </a:extLst>
          </p:cNvPr>
          <p:cNvSpPr/>
          <p:nvPr userDrawn="1"/>
        </p:nvSpPr>
        <p:spPr>
          <a:xfrm>
            <a:off x="177057" y="9847729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BCFB7F2E-F53E-AF00-C8C3-80160DE71268}"/>
              </a:ext>
            </a:extLst>
          </p:cNvPr>
          <p:cNvSpPr/>
          <p:nvPr userDrawn="1"/>
        </p:nvSpPr>
        <p:spPr>
          <a:xfrm>
            <a:off x="177057" y="8847488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92CBDF82-C7B5-0A47-2560-A379483FE578}"/>
              </a:ext>
            </a:extLst>
          </p:cNvPr>
          <p:cNvSpPr/>
          <p:nvPr userDrawn="1"/>
        </p:nvSpPr>
        <p:spPr>
          <a:xfrm>
            <a:off x="187762" y="7596451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042BE1D7-E3DE-C108-4982-24B42CC0AA72}"/>
              </a:ext>
            </a:extLst>
          </p:cNvPr>
          <p:cNvSpPr/>
          <p:nvPr userDrawn="1"/>
        </p:nvSpPr>
        <p:spPr>
          <a:xfrm>
            <a:off x="177057" y="6919654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7C813F35-825C-1848-A863-909B5F67695E}"/>
              </a:ext>
            </a:extLst>
          </p:cNvPr>
          <p:cNvSpPr/>
          <p:nvPr userDrawn="1"/>
        </p:nvSpPr>
        <p:spPr>
          <a:xfrm>
            <a:off x="177057" y="5919413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id="{7B73987F-E123-E0AE-C30F-371187A1FAED}"/>
              </a:ext>
            </a:extLst>
          </p:cNvPr>
          <p:cNvSpPr/>
          <p:nvPr userDrawn="1"/>
        </p:nvSpPr>
        <p:spPr>
          <a:xfrm>
            <a:off x="187762" y="4668374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13061DD6-597E-619A-36CD-4FF266D92162}"/>
              </a:ext>
            </a:extLst>
          </p:cNvPr>
          <p:cNvSpPr/>
          <p:nvPr userDrawn="1"/>
        </p:nvSpPr>
        <p:spPr>
          <a:xfrm>
            <a:off x="177057" y="3991576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0">
            <a:extLst>
              <a:ext uri="{FF2B5EF4-FFF2-40B4-BE49-F238E27FC236}">
                <a16:creationId xmlns:a16="http://schemas.microsoft.com/office/drawing/2014/main" id="{8F7BE249-6208-51C4-635A-8D78696B18FD}"/>
              </a:ext>
            </a:extLst>
          </p:cNvPr>
          <p:cNvSpPr/>
          <p:nvPr userDrawn="1"/>
        </p:nvSpPr>
        <p:spPr>
          <a:xfrm>
            <a:off x="177057" y="2991337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1">
            <a:extLst>
              <a:ext uri="{FF2B5EF4-FFF2-40B4-BE49-F238E27FC236}">
                <a16:creationId xmlns:a16="http://schemas.microsoft.com/office/drawing/2014/main" id="{E5319B48-C21F-A8FD-67E3-54791D42BE86}"/>
              </a:ext>
            </a:extLst>
          </p:cNvPr>
          <p:cNvSpPr/>
          <p:nvPr userDrawn="1"/>
        </p:nvSpPr>
        <p:spPr>
          <a:xfrm>
            <a:off x="187762" y="1740299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">
            <a:extLst>
              <a:ext uri="{FF2B5EF4-FFF2-40B4-BE49-F238E27FC236}">
                <a16:creationId xmlns:a16="http://schemas.microsoft.com/office/drawing/2014/main" id="{357373C2-E0E3-30A7-BE50-012578B465F6}"/>
              </a:ext>
            </a:extLst>
          </p:cNvPr>
          <p:cNvSpPr/>
          <p:nvPr userDrawn="1"/>
        </p:nvSpPr>
        <p:spPr>
          <a:xfrm>
            <a:off x="177057" y="1063501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3">
            <a:extLst>
              <a:ext uri="{FF2B5EF4-FFF2-40B4-BE49-F238E27FC236}">
                <a16:creationId xmlns:a16="http://schemas.microsoft.com/office/drawing/2014/main" id="{0DD394F5-C0D3-3C38-7058-99BEC22A8532}"/>
              </a:ext>
            </a:extLst>
          </p:cNvPr>
          <p:cNvSpPr/>
          <p:nvPr userDrawn="1"/>
        </p:nvSpPr>
        <p:spPr>
          <a:xfrm>
            <a:off x="177057" y="63261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object 14">
            <a:extLst>
              <a:ext uri="{FF2B5EF4-FFF2-40B4-BE49-F238E27FC236}">
                <a16:creationId xmlns:a16="http://schemas.microsoft.com/office/drawing/2014/main" id="{0504D18A-FD5D-32CE-C2CD-F46C2DCC578F}"/>
              </a:ext>
            </a:extLst>
          </p:cNvPr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5011400" y="419100"/>
            <a:ext cx="2891670" cy="932139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0B0702A4-442D-D72A-E87B-19EDD47A47ED}"/>
              </a:ext>
            </a:extLst>
          </p:cNvPr>
          <p:cNvSpPr txBox="1"/>
          <p:nvPr userDrawn="1"/>
        </p:nvSpPr>
        <p:spPr>
          <a:xfrm>
            <a:off x="4876800" y="9180923"/>
            <a:ext cx="11049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“The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n-US" sz="1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r>
              <a:rPr lang="en-US" sz="1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publication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en-US" sz="1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constitute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endorsement</a:t>
            </a:r>
            <a:r>
              <a:rPr lang="en-US" sz="1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n-US" sz="1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reflects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views only of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authors,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held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responsible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may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be made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contained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therein."</a:t>
            </a:r>
          </a:p>
        </p:txBody>
      </p:sp>
      <p:pic>
        <p:nvPicPr>
          <p:cNvPr id="24" name="object 2">
            <a:extLst>
              <a:ext uri="{FF2B5EF4-FFF2-40B4-BE49-F238E27FC236}">
                <a16:creationId xmlns:a16="http://schemas.microsoft.com/office/drawing/2014/main" id="{00B21A7A-BB50-16CD-B1C1-7D57EEA53685}"/>
              </a:ext>
            </a:extLst>
          </p:cNvPr>
          <p:cNvPicPr/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447800" y="9243313"/>
            <a:ext cx="3200399" cy="67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3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E44E27C2-649F-F2B8-B7E1-2956CAAC7E77}"/>
              </a:ext>
            </a:extLst>
          </p:cNvPr>
          <p:cNvSpPr txBox="1"/>
          <p:nvPr/>
        </p:nvSpPr>
        <p:spPr>
          <a:xfrm>
            <a:off x="1733550" y="6591300"/>
            <a:ext cx="148209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ts val="5"/>
              </a:spcBef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en-US" sz="4800" b="1" spc="-114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Text Mining</a:t>
            </a:r>
          </a:p>
          <a:p>
            <a:pPr lvl="0" algn="ctr">
              <a:spcBef>
                <a:spcPts val="5"/>
              </a:spcBef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en-US" sz="3600" b="1" spc="-114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By [partner]</a:t>
            </a:r>
            <a:endParaRPr lang="en-US" sz="3200" b="1" spc="-114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231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411535"/>
            <a:ext cx="922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Unit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2: Text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mining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techniques</a:t>
            </a:r>
            <a:endParaRPr lang="es-ES" sz="44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es-ES" sz="40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600200" y="2270637"/>
            <a:ext cx="10040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Text Representation</a:t>
            </a:r>
            <a:endParaRPr lang="es-E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574800" y="5320993"/>
            <a:ext cx="14706600" cy="32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The goal of text representation is to construct a good representation suitable for </a:t>
            </a:r>
            <a:r>
              <a:rPr lang="en-US" sz="32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specific natural language processing </a:t>
            </a:r>
            <a:r>
              <a:rPr lang="en-US" sz="32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tasks: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dirty="0"/>
              <a:t>For the </a:t>
            </a:r>
            <a:r>
              <a:rPr lang="en-US" sz="3200" b="1" dirty="0"/>
              <a:t>sentiment analysis t</a:t>
            </a:r>
            <a:r>
              <a:rPr lang="en-US" sz="3200" dirty="0"/>
              <a:t>ask, it is necessary to embody more emotional attributes</a:t>
            </a:r>
            <a:r>
              <a:rPr lang="it-IT" sz="3200" dirty="0"/>
              <a:t>,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dirty="0"/>
              <a:t>For </a:t>
            </a:r>
            <a:r>
              <a:rPr lang="en-US" sz="3200" b="1" dirty="0"/>
              <a:t>topic detection </a:t>
            </a:r>
            <a:r>
              <a:rPr lang="en-US" sz="3200" dirty="0"/>
              <a:t>and tracking tasks, more event description information must be embedded,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it-IT" sz="2400" dirty="0"/>
          </a:p>
        </p:txBody>
      </p:sp>
      <p:sp>
        <p:nvSpPr>
          <p:cNvPr id="6" name="CuadroTexto 6">
            <a:extLst>
              <a:ext uri="{FF2B5EF4-FFF2-40B4-BE49-F238E27FC236}">
                <a16:creationId xmlns:a16="http://schemas.microsoft.com/office/drawing/2014/main" id="{A04FD03E-B541-45D4-AB97-CFBA134C4D5B}"/>
              </a:ext>
            </a:extLst>
          </p:cNvPr>
          <p:cNvSpPr txBox="1"/>
          <p:nvPr/>
        </p:nvSpPr>
        <p:spPr>
          <a:xfrm>
            <a:off x="1447800" y="3106143"/>
            <a:ext cx="15468600" cy="2176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The goal of </a:t>
            </a:r>
            <a:r>
              <a:rPr lang="en-US" sz="32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deep learning for text representation </a:t>
            </a:r>
            <a:r>
              <a:rPr lang="en-US" sz="32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is to learn low-dimensional dense vectors of text at different granularities through machine learning.</a:t>
            </a: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The </a:t>
            </a:r>
            <a:r>
              <a:rPr lang="en-US" sz="32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bag-of-words model </a:t>
            </a:r>
            <a:r>
              <a:rPr lang="en-US" sz="32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is the most popular text representation method in text data mining tasks such as text classification and sentiment analysis.</a:t>
            </a:r>
          </a:p>
        </p:txBody>
      </p:sp>
    </p:spTree>
    <p:extLst>
      <p:ext uri="{BB962C8B-B14F-4D97-AF65-F5344CB8AC3E}">
        <p14:creationId xmlns:p14="http://schemas.microsoft.com/office/powerpoint/2010/main" val="1056759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411535"/>
            <a:ext cx="922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Unit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2: Text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mining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techniques</a:t>
            </a:r>
            <a:endParaRPr lang="es-ES" sz="44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es-ES" sz="40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447800" y="2280178"/>
            <a:ext cx="10040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Text Classification</a:t>
            </a:r>
            <a:endParaRPr lang="es-E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CuadroTexto 6">
            <a:extLst>
              <a:ext uri="{FF2B5EF4-FFF2-40B4-BE49-F238E27FC236}">
                <a16:creationId xmlns:a16="http://schemas.microsoft.com/office/drawing/2014/main" id="{F6E647F0-7AE4-4224-BE1B-FD90EFAD1CCE}"/>
              </a:ext>
            </a:extLst>
          </p:cNvPr>
          <p:cNvSpPr txBox="1"/>
          <p:nvPr/>
        </p:nvSpPr>
        <p:spPr>
          <a:xfrm>
            <a:off x="1447800" y="3106143"/>
            <a:ext cx="15163800" cy="2176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In text classification, a document must be correctly and efficiently represented for classification algorithms.</a:t>
            </a: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The selection of a text representation method depends on the choice of classification algorithm.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39671E-C6A5-4A28-BB03-2577D2A62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6108858"/>
            <a:ext cx="8383607" cy="13872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3AC5615-375F-4875-B557-F2A60CE2A530}"/>
              </a:ext>
            </a:extLst>
          </p:cNvPr>
          <p:cNvSpPr txBox="1"/>
          <p:nvPr/>
        </p:nvSpPr>
        <p:spPr>
          <a:xfrm>
            <a:off x="2362200" y="7534245"/>
            <a:ext cx="8646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main components of text classification based on traditional machine learning</a:t>
            </a:r>
            <a:endParaRPr lang="ro-RO" sz="2000" dirty="0"/>
          </a:p>
        </p:txBody>
      </p:sp>
    </p:spTree>
    <p:extLst>
      <p:ext uri="{BB962C8B-B14F-4D97-AF65-F5344CB8AC3E}">
        <p14:creationId xmlns:p14="http://schemas.microsoft.com/office/powerpoint/2010/main" val="2699361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22400" y="1085507"/>
            <a:ext cx="922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Unit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2: Text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mining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techniques</a:t>
            </a:r>
            <a:endParaRPr lang="es-ES" sz="44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es-ES" sz="40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435100" y="1904081"/>
            <a:ext cx="1325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Basic Machine Learning Algorithms for Text Classification</a:t>
            </a:r>
            <a:endParaRPr lang="es-E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422400" y="2628900"/>
            <a:ext cx="16535400" cy="6392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it-IT" sz="3200" dirty="0"/>
              <a:t>Text classification </a:t>
            </a:r>
            <a:r>
              <a:rPr lang="en-US" sz="3200" dirty="0"/>
              <a:t>algorithms</a:t>
            </a:r>
            <a:r>
              <a:rPr lang="it-IT" sz="3200" dirty="0"/>
              <a:t>: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b="1" dirty="0"/>
              <a:t>Naive Bayes </a:t>
            </a:r>
            <a:r>
              <a:rPr lang="en-US" sz="3200" dirty="0"/>
              <a:t>is a collection of classifiers which works on the principles of the Bayes’ theorem. Naïve Bayes</a:t>
            </a:r>
            <a:r>
              <a:rPr lang="en-US" sz="3200" b="1" dirty="0"/>
              <a:t> </a:t>
            </a:r>
            <a:r>
              <a:rPr lang="en-US" sz="3200" dirty="0"/>
              <a:t>models the joint distribution p(x, y) of the observation x and its class y.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b="1" dirty="0"/>
              <a:t>Maximum entropy (ME) </a:t>
            </a:r>
            <a:r>
              <a:rPr lang="en-US" sz="3200" dirty="0"/>
              <a:t>assigns the joint probability to observation and label pairs (x, y) based on a log-linear model :</a:t>
            </a:r>
          </a:p>
          <a:p>
            <a:pPr lvl="1">
              <a:lnSpc>
                <a:spcPct val="107000"/>
              </a:lnSpc>
            </a:pPr>
            <a:endParaRPr lang="en-US" sz="3200" dirty="0"/>
          </a:p>
          <a:p>
            <a:pPr lvl="5">
              <a:lnSpc>
                <a:spcPct val="107000"/>
              </a:lnSpc>
            </a:pPr>
            <a:r>
              <a:rPr lang="en-US" sz="3200" dirty="0"/>
              <a:t>where: θ is a vector of weights, f is a function that maps pairs (x, y) to a binary-value feature vector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b="1" dirty="0"/>
              <a:t>Support vector machines (SVM) </a:t>
            </a:r>
            <a:r>
              <a:rPr lang="en-US" sz="3200" dirty="0"/>
              <a:t>is a supervised discriminative learning algorithm for binary classification.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it-IT" sz="3200" b="1" dirty="0"/>
              <a:t>Ensemble methods </a:t>
            </a:r>
            <a:r>
              <a:rPr lang="en-US" sz="3200" dirty="0"/>
              <a:t>combine multiple learning algorithms to obtain better predictive performance than any of the base learning algorithms alone.</a:t>
            </a:r>
            <a:endParaRPr lang="it-IT" sz="3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75D393-0810-424C-A694-A40DD8D38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4839501"/>
            <a:ext cx="5012266" cy="11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394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371600" y="1159148"/>
            <a:ext cx="922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Unit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2: Text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mining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techniques</a:t>
            </a:r>
            <a:endParaRPr lang="es-ES" sz="44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es-ES" sz="40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371600" y="1885507"/>
            <a:ext cx="10040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Introduction in Topic Models</a:t>
            </a:r>
            <a:endParaRPr lang="es-E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965466" y="4316407"/>
            <a:ext cx="16941533" cy="4811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Basic </a:t>
            </a:r>
            <a:r>
              <a:rPr lang="en-US" sz="3200" b="1" dirty="0"/>
              <a:t>topic models</a:t>
            </a:r>
            <a:r>
              <a:rPr lang="en-US" sz="3200" dirty="0"/>
              <a:t>: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b="1" dirty="0"/>
              <a:t>Latent Semantic Analysis (LSA) </a:t>
            </a:r>
            <a:r>
              <a:rPr lang="en-US" sz="3200" dirty="0"/>
              <a:t>represents a piece of text by a set of implicit semantic concepts rather than the explicit terms in the vector space model. LSA reduces the dimension of text representation by selecting k latent topics instead of m explicit terms as </a:t>
            </a:r>
          </a:p>
          <a:p>
            <a:pPr lvl="1">
              <a:lnSpc>
                <a:spcPct val="107000"/>
              </a:lnSpc>
            </a:pPr>
            <a:r>
              <a:rPr lang="en-US" sz="3200" dirty="0"/>
              <a:t>the basis for text representation using the following decomposition matrix: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b="1" dirty="0"/>
              <a:t>Probabilistic latent semantic analysis (PLSA) </a:t>
            </a:r>
            <a:r>
              <a:rPr lang="en-US" sz="3200" dirty="0"/>
              <a:t>extends latent semantic </a:t>
            </a:r>
          </a:p>
          <a:p>
            <a:pPr lvl="1">
              <a:lnSpc>
                <a:spcPct val="107000"/>
              </a:lnSpc>
            </a:pPr>
            <a:r>
              <a:rPr lang="en-US" sz="3200" dirty="0"/>
              <a:t>analysis’s algebra framework to include probability.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b="1" dirty="0"/>
              <a:t>Latent Dirichlet allocation (LDA) </a:t>
            </a:r>
            <a:r>
              <a:rPr lang="en-US" sz="3200" dirty="0"/>
              <a:t>introduces a Dirichlet distribution to the document-conditional topic distribution and the topic-conditional term distribution.</a:t>
            </a:r>
          </a:p>
        </p:txBody>
      </p:sp>
      <p:sp>
        <p:nvSpPr>
          <p:cNvPr id="6" name="CuadroTexto 6">
            <a:extLst>
              <a:ext uri="{FF2B5EF4-FFF2-40B4-BE49-F238E27FC236}">
                <a16:creationId xmlns:a16="http://schemas.microsoft.com/office/drawing/2014/main" id="{8B56B4EA-7077-4C5F-8908-09FA0F78B6EC}"/>
              </a:ext>
            </a:extLst>
          </p:cNvPr>
          <p:cNvSpPr txBox="1"/>
          <p:nvPr/>
        </p:nvSpPr>
        <p:spPr>
          <a:xfrm>
            <a:off x="888465" y="2389720"/>
            <a:ext cx="1739953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Topic models </a:t>
            </a:r>
            <a:r>
              <a:rPr lang="en-US" sz="32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provide a concept representation method that transforms the high-dimensional sparse vectors in the traditional vector space model into low-dimensional dense vectors to alleviate the curse of dimensionality</a:t>
            </a:r>
            <a:r>
              <a:rPr lang="en-US" sz="32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. </a:t>
            </a:r>
            <a:r>
              <a:rPr lang="en-US" sz="32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can better capture polysemy and synonymy and mine implicit topics (also called concepts) in texts.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D802BE-EA05-465A-B2F3-97D3E7C654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1090" y="5835178"/>
            <a:ext cx="4186410" cy="125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475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411535"/>
            <a:ext cx="922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Unit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2: Text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mining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techniques</a:t>
            </a:r>
            <a:endParaRPr lang="es-ES" sz="44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es-ES" sz="40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447800" y="2148548"/>
            <a:ext cx="10040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BERT: Bidirectional Encoder Representations from Transformer</a:t>
            </a:r>
            <a:endParaRPr lang="es-E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84849" y="3408781"/>
            <a:ext cx="167183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o-RO" sz="3200" dirty="0"/>
              <a:t>The</a:t>
            </a:r>
            <a:r>
              <a:rPr lang="en-US" sz="3200" dirty="0"/>
              <a:t> representation of each input token </a:t>
            </a:r>
            <a:r>
              <a:rPr lang="en-US" sz="3200" b="1" i="1" dirty="0" err="1"/>
              <a:t>h</a:t>
            </a:r>
            <a:r>
              <a:rPr lang="en-US" sz="3200" i="1" dirty="0" err="1"/>
              <a:t>j</a:t>
            </a:r>
            <a:r>
              <a:rPr lang="en-US" sz="3200" i="1" dirty="0"/>
              <a:t> </a:t>
            </a:r>
            <a:r>
              <a:rPr lang="en-US" sz="3200" dirty="0"/>
              <a:t>is learned by attending to both the left-side context</a:t>
            </a:r>
            <a:r>
              <a:rPr lang="en-US" sz="3200" i="1" dirty="0"/>
              <a:t>, x</a:t>
            </a:r>
            <a:r>
              <a:rPr lang="en-US" sz="3200" dirty="0"/>
              <a:t>1</a:t>
            </a:r>
            <a:r>
              <a:rPr lang="en-US" sz="3200" i="1" dirty="0"/>
              <a:t>, </a:t>
            </a:r>
            <a:r>
              <a:rPr lang="en-US" sz="3200" dirty="0"/>
              <a:t>· · · </a:t>
            </a:r>
            <a:r>
              <a:rPr lang="en-US" sz="3200" i="1" dirty="0"/>
              <a:t>, xj</a:t>
            </a:r>
            <a:r>
              <a:rPr lang="en-US" sz="3200" dirty="0"/>
              <a:t>−1 and the right-side context </a:t>
            </a:r>
            <a:r>
              <a:rPr lang="en-US" sz="3200" i="1" dirty="0"/>
              <a:t>xj</a:t>
            </a:r>
            <a:r>
              <a:rPr lang="en-US" sz="3200" dirty="0"/>
              <a:t>+1</a:t>
            </a:r>
            <a:r>
              <a:rPr lang="en-US" sz="3200" i="1" dirty="0"/>
              <a:t>, </a:t>
            </a:r>
            <a:r>
              <a:rPr lang="en-US" sz="3200" dirty="0"/>
              <a:t>· · · </a:t>
            </a:r>
            <a:r>
              <a:rPr lang="ro-RO" sz="3200" i="1" dirty="0"/>
              <a:t>, </a:t>
            </a:r>
            <a:r>
              <a:rPr lang="ro-RO" sz="3200" i="1" dirty="0" err="1"/>
              <a:t>xn</a:t>
            </a:r>
            <a:r>
              <a:rPr lang="ro-RO" sz="3200" dirty="0"/>
              <a:t>.</a:t>
            </a:r>
            <a:endParaRPr lang="en-US" sz="3200" dirty="0"/>
          </a:p>
        </p:txBody>
      </p:sp>
      <p:sp>
        <p:nvSpPr>
          <p:cNvPr id="6" name="CuadroTexto 6">
            <a:extLst>
              <a:ext uri="{FF2B5EF4-FFF2-40B4-BE49-F238E27FC236}">
                <a16:creationId xmlns:a16="http://schemas.microsoft.com/office/drawing/2014/main" id="{F6E647F0-7AE4-4224-BE1B-FD90EFAD1CCE}"/>
              </a:ext>
            </a:extLst>
          </p:cNvPr>
          <p:cNvSpPr txBox="1"/>
          <p:nvPr/>
        </p:nvSpPr>
        <p:spPr>
          <a:xfrm>
            <a:off x="762000" y="2765053"/>
            <a:ext cx="1714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BERT is a pretraining and fine-tuning model that employs the bidirectional encoder of Transformer.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D3A911-2D9D-45F5-AF48-E1DF827170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6349" y="3927950"/>
            <a:ext cx="8717302" cy="41549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FCED89-F8FB-46C9-BA24-702EFE7A6047}"/>
              </a:ext>
            </a:extLst>
          </p:cNvPr>
          <p:cNvSpPr txBox="1"/>
          <p:nvPr/>
        </p:nvSpPr>
        <p:spPr>
          <a:xfrm>
            <a:off x="12039599" y="8401735"/>
            <a:ext cx="3848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800" b="1" dirty="0"/>
              <a:t>The </a:t>
            </a:r>
            <a:r>
              <a:rPr lang="ro-RO" sz="2800" b="1" dirty="0" err="1"/>
              <a:t>architecture</a:t>
            </a:r>
            <a:r>
              <a:rPr lang="ro-RO" sz="2800" b="1" dirty="0"/>
              <a:t> of BERT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7A85B3-0073-45E6-9BFD-5715D8213E84}"/>
              </a:ext>
            </a:extLst>
          </p:cNvPr>
          <p:cNvSpPr txBox="1"/>
          <p:nvPr/>
        </p:nvSpPr>
        <p:spPr>
          <a:xfrm>
            <a:off x="762000" y="4460599"/>
            <a:ext cx="87173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Bidirectional contexts are crucial in tasks like sequential labeling and question answering.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/>
              <a:t>The contributions of BERT: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800" dirty="0"/>
              <a:t>BERT employs a much deeper model than GPT, and the bidirectional encoder consists of up to 24 layers with 340 million network parameters.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800" dirty="0"/>
              <a:t>BERT designs two unsupervised objective functions, including the masked language model and next sentence prediction.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800" dirty="0"/>
              <a:t>BERT is pretrained on even larger text datasets.</a:t>
            </a:r>
            <a:endParaRPr lang="ro-RO" sz="2800" dirty="0"/>
          </a:p>
        </p:txBody>
      </p:sp>
    </p:spTree>
    <p:extLst>
      <p:ext uri="{BB962C8B-B14F-4D97-AF65-F5344CB8AC3E}">
        <p14:creationId xmlns:p14="http://schemas.microsoft.com/office/powerpoint/2010/main" val="1161321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411535"/>
            <a:ext cx="922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Unit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2: Text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mining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techniques</a:t>
            </a:r>
            <a:endParaRPr lang="es-ES" sz="44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es-ES" sz="40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422400" y="2311410"/>
            <a:ext cx="10040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Sentiment Analysis and Opinion Mining</a:t>
            </a:r>
            <a:endParaRPr lang="es-E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CuadroTexto 6">
            <a:extLst>
              <a:ext uri="{FF2B5EF4-FFF2-40B4-BE49-F238E27FC236}">
                <a16:creationId xmlns:a16="http://schemas.microsoft.com/office/drawing/2014/main" id="{F6E647F0-7AE4-4224-BE1B-FD90EFAD1CCE}"/>
              </a:ext>
            </a:extLst>
          </p:cNvPr>
          <p:cNvSpPr txBox="1"/>
          <p:nvPr/>
        </p:nvSpPr>
        <p:spPr>
          <a:xfrm>
            <a:off x="1422400" y="3390900"/>
            <a:ext cx="16154400" cy="4677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The </a:t>
            </a:r>
            <a:r>
              <a:rPr lang="en-US" sz="32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main tasks </a:t>
            </a:r>
            <a:r>
              <a:rPr lang="en-US" sz="32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of sentiment analysis and opinion mining include the extraction, classification, and inference of subjective information in texts, such as sentiment, opinion, attitude, emotion, stance.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Sentiment analysis techniques are naturally divided into two </a:t>
            </a:r>
            <a:r>
              <a:rPr lang="en-US" sz="32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categories</a:t>
            </a:r>
            <a:r>
              <a:rPr lang="en-US" sz="32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: 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rules-based methods </a:t>
            </a:r>
            <a:r>
              <a:rPr lang="en-US" sz="32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- perform sentiment analysis at different granularities of text based on the sentiment orientation of the words provided by a sentiment lexicon,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machine learning-based methods</a:t>
            </a:r>
            <a:r>
              <a:rPr lang="en-US" sz="32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 focus on effective feature engineering for text representation and machine learning.</a:t>
            </a:r>
          </a:p>
          <a:p>
            <a:pPr lvl="1"/>
            <a:endParaRPr lang="en-US" sz="24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213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411535"/>
            <a:ext cx="922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Unit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3: Case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Study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with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Python</a:t>
            </a:r>
          </a:p>
          <a:p>
            <a:endParaRPr lang="es-ES" sz="40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447800" y="2534920"/>
            <a:ext cx="10040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Common Python libraries for Text Mining</a:t>
            </a:r>
            <a:endParaRPr lang="es-E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295400" y="3771900"/>
            <a:ext cx="1569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400" b="1" dirty="0"/>
              <a:t>NLTK</a:t>
            </a:r>
            <a:r>
              <a:rPr lang="it-IT" sz="2400" dirty="0"/>
              <a:t> </a:t>
            </a:r>
            <a:r>
              <a:rPr lang="ro-RO" sz="2400" dirty="0"/>
              <a:t>(Natural </a:t>
            </a:r>
            <a:r>
              <a:rPr lang="en-US" sz="2400" dirty="0"/>
              <a:t>L</a:t>
            </a:r>
            <a:r>
              <a:rPr lang="ro-RO" sz="2400" dirty="0" err="1"/>
              <a:t>anguage</a:t>
            </a:r>
            <a:r>
              <a:rPr lang="ro-RO" sz="2400" dirty="0"/>
              <a:t> </a:t>
            </a:r>
            <a:r>
              <a:rPr lang="ro-RO" sz="2400" dirty="0" err="1"/>
              <a:t>Toolkit</a:t>
            </a:r>
            <a:r>
              <a:rPr lang="ro-RO" sz="2400" dirty="0"/>
              <a:t>)</a:t>
            </a:r>
            <a:r>
              <a:rPr lang="en-US" sz="2400" dirty="0"/>
              <a:t> – includes powerful libraries for symbolic and statistical natural language processing that can work on different ML techniques.</a:t>
            </a:r>
            <a:endParaRPr lang="it-IT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400" b="1" dirty="0"/>
              <a:t>SpaCy - </a:t>
            </a:r>
            <a:r>
              <a:rPr lang="en-US" sz="2400" dirty="0"/>
              <a:t>open-source library for NLP in Python designed for information extraction or general-purpose natural language processing.</a:t>
            </a:r>
            <a:endParaRPr lang="it-IT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400" b="1" dirty="0"/>
              <a:t>TextBlob </a:t>
            </a:r>
            <a:r>
              <a:rPr lang="en-US" sz="2400" b="1" dirty="0"/>
              <a:t>library </a:t>
            </a:r>
            <a:r>
              <a:rPr lang="en-US" sz="2400" dirty="0"/>
              <a:t>provides a simple API for NLP tasks such as part-of-speech tagging, noun phrase extraction, sentiment analysis, classification, translation, and more.</a:t>
            </a:r>
            <a:endParaRPr lang="it-IT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400" b="1" dirty="0"/>
              <a:t>Stanford NLP </a:t>
            </a:r>
            <a:r>
              <a:rPr lang="en-US" sz="2400" b="1" dirty="0"/>
              <a:t> </a:t>
            </a:r>
            <a:r>
              <a:rPr lang="en-US" sz="2400" dirty="0"/>
              <a:t>contains tools useful in a pipeline, to convert a string containing human language text into lists of sentences and words, to generate base forms of those words, their parts of speech and morphological features, and to give a syntactic structure dependency parse, which is designed to be parallel among more than 70 languages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610662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990600" y="1028460"/>
            <a:ext cx="922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Unit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3: Case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Study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with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Python</a:t>
            </a:r>
            <a:endParaRPr lang="es-ES" sz="40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990600" y="2060765"/>
            <a:ext cx="1424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1. </a:t>
            </a:r>
            <a:r>
              <a:rPr lang="en-U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Using NTLK Libraries for Text Mining</a:t>
            </a:r>
            <a:endParaRPr lang="es-E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CuadroTexto 6">
            <a:extLst>
              <a:ext uri="{FF2B5EF4-FFF2-40B4-BE49-F238E27FC236}">
                <a16:creationId xmlns:a16="http://schemas.microsoft.com/office/drawing/2014/main" id="{F6E647F0-7AE4-4224-BE1B-FD90EFAD1CCE}"/>
              </a:ext>
            </a:extLst>
          </p:cNvPr>
          <p:cNvSpPr txBox="1"/>
          <p:nvPr/>
        </p:nvSpPr>
        <p:spPr>
          <a:xfrm>
            <a:off x="1447800" y="3106143"/>
            <a:ext cx="1516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EBE1A1-31F1-4D11-A53C-215432AD1A37}"/>
              </a:ext>
            </a:extLst>
          </p:cNvPr>
          <p:cNvSpPr/>
          <p:nvPr/>
        </p:nvSpPr>
        <p:spPr>
          <a:xfrm>
            <a:off x="1143000" y="3138601"/>
            <a:ext cx="9144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</a:rPr>
              <a:t># install library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!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pip install 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nltk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AF00DB"/>
                </a:solidFill>
                <a:latin typeface="Courier New" panose="020703090202050204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nltk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nltk.download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() </a:t>
            </a:r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</a:rPr>
              <a:t># install all models</a:t>
            </a:r>
            <a:endParaRPr lang="en-US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C03B48-9553-461A-ADB4-311E5959575A}"/>
              </a:ext>
            </a:extLst>
          </p:cNvPr>
          <p:cNvSpPr/>
          <p:nvPr/>
        </p:nvSpPr>
        <p:spPr>
          <a:xfrm>
            <a:off x="1295400" y="4686300"/>
            <a:ext cx="9144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</a:rPr>
              <a:t># Count word frequency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text = </a:t>
            </a:r>
            <a:r>
              <a:rPr lang="en-US" dirty="0">
                <a:solidFill>
                  <a:srgbClr val="A31515"/>
                </a:solidFill>
                <a:latin typeface="Courier New" panose="02070309020205020404" pitchFamily="49" charset="0"/>
              </a:rPr>
              <a:t>"This text is process using </a:t>
            </a:r>
            <a:r>
              <a:rPr lang="en-US" dirty="0" err="1">
                <a:solidFill>
                  <a:srgbClr val="A31515"/>
                </a:solidFill>
                <a:latin typeface="Courier New" panose="02070309020205020404" pitchFamily="49" charset="0"/>
              </a:rPr>
              <a:t>ntlk</a:t>
            </a:r>
            <a:r>
              <a:rPr lang="en-US" dirty="0">
                <a:solidFill>
                  <a:srgbClr val="A31515"/>
                </a:solidFill>
                <a:latin typeface="Courier New" panose="02070309020205020404" pitchFamily="49" charset="0"/>
              </a:rPr>
              <a:t> libraries!"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tokens = [t </a:t>
            </a:r>
            <a:r>
              <a:rPr lang="en-US" dirty="0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 t 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text.split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()]</a:t>
            </a:r>
          </a:p>
          <a:p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freq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 = 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nltk.FreqDist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(tokens)</a:t>
            </a:r>
          </a:p>
          <a:p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freq</a:t>
            </a:r>
            <a:endParaRPr lang="en-US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765EF3-900D-4139-AD0B-B31697FA6C22}"/>
              </a:ext>
            </a:extLst>
          </p:cNvPr>
          <p:cNvSpPr/>
          <p:nvPr/>
        </p:nvSpPr>
        <p:spPr>
          <a:xfrm>
            <a:off x="9144000" y="4991100"/>
            <a:ext cx="9144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dirty="0" err="1">
                <a:solidFill>
                  <a:srgbClr val="212121"/>
                </a:solidFill>
                <a:latin typeface="Courier New" panose="02070309020205020404" pitchFamily="49" charset="0"/>
              </a:rPr>
              <a:t>FreqDist</a:t>
            </a:r>
            <a:r>
              <a:rPr lang="ro-RO" dirty="0">
                <a:solidFill>
                  <a:srgbClr val="212121"/>
                </a:solidFill>
                <a:latin typeface="Courier New" panose="02070309020205020404" pitchFamily="49" charset="0"/>
              </a:rPr>
              <a:t>({'</a:t>
            </a:r>
            <a:r>
              <a:rPr lang="ro-RO" dirty="0" err="1">
                <a:solidFill>
                  <a:srgbClr val="212121"/>
                </a:solidFill>
                <a:latin typeface="Courier New" panose="02070309020205020404" pitchFamily="49" charset="0"/>
              </a:rPr>
              <a:t>This</a:t>
            </a:r>
            <a:r>
              <a:rPr lang="ro-RO" dirty="0">
                <a:solidFill>
                  <a:srgbClr val="212121"/>
                </a:solidFill>
                <a:latin typeface="Courier New" panose="02070309020205020404" pitchFamily="49" charset="0"/>
              </a:rPr>
              <a:t>': 1, 'text': 1, '</a:t>
            </a:r>
            <a:r>
              <a:rPr lang="ro-RO" dirty="0" err="1">
                <a:solidFill>
                  <a:srgbClr val="212121"/>
                </a:solidFill>
                <a:latin typeface="Courier New" panose="02070309020205020404" pitchFamily="49" charset="0"/>
              </a:rPr>
              <a:t>is</a:t>
            </a:r>
            <a:r>
              <a:rPr lang="ro-RO" dirty="0">
                <a:solidFill>
                  <a:srgbClr val="212121"/>
                </a:solidFill>
                <a:latin typeface="Courier New" panose="02070309020205020404" pitchFamily="49" charset="0"/>
              </a:rPr>
              <a:t>': 1, '</a:t>
            </a:r>
            <a:r>
              <a:rPr lang="ro-RO" dirty="0" err="1">
                <a:solidFill>
                  <a:srgbClr val="212121"/>
                </a:solidFill>
                <a:latin typeface="Courier New" panose="02070309020205020404" pitchFamily="49" charset="0"/>
              </a:rPr>
              <a:t>process</a:t>
            </a:r>
            <a:r>
              <a:rPr lang="ro-RO" dirty="0">
                <a:solidFill>
                  <a:srgbClr val="212121"/>
                </a:solidFill>
                <a:latin typeface="Courier New" panose="02070309020205020404" pitchFamily="49" charset="0"/>
              </a:rPr>
              <a:t>': 1, '</a:t>
            </a:r>
            <a:r>
              <a:rPr lang="ro-RO" dirty="0" err="1">
                <a:solidFill>
                  <a:srgbClr val="212121"/>
                </a:solidFill>
                <a:latin typeface="Courier New" panose="02070309020205020404" pitchFamily="49" charset="0"/>
              </a:rPr>
              <a:t>using</a:t>
            </a:r>
            <a:r>
              <a:rPr lang="ro-RO" dirty="0">
                <a:solidFill>
                  <a:srgbClr val="212121"/>
                </a:solidFill>
                <a:latin typeface="Courier New" panose="02070309020205020404" pitchFamily="49" charset="0"/>
              </a:rPr>
              <a:t>': 1, '</a:t>
            </a:r>
            <a:r>
              <a:rPr lang="ro-RO" dirty="0" err="1">
                <a:solidFill>
                  <a:srgbClr val="212121"/>
                </a:solidFill>
                <a:latin typeface="Courier New" panose="02070309020205020404" pitchFamily="49" charset="0"/>
              </a:rPr>
              <a:t>ntlk</a:t>
            </a:r>
            <a:r>
              <a:rPr lang="ro-RO" dirty="0">
                <a:solidFill>
                  <a:srgbClr val="212121"/>
                </a:solidFill>
                <a:latin typeface="Courier New" panose="02070309020205020404" pitchFamily="49" charset="0"/>
              </a:rPr>
              <a:t>': 1, '</a:t>
            </a:r>
            <a:r>
              <a:rPr lang="ro-RO" dirty="0" err="1">
                <a:solidFill>
                  <a:srgbClr val="212121"/>
                </a:solidFill>
                <a:latin typeface="Courier New" panose="02070309020205020404" pitchFamily="49" charset="0"/>
              </a:rPr>
              <a:t>libraries</a:t>
            </a:r>
            <a:r>
              <a:rPr lang="ro-RO" dirty="0">
                <a:solidFill>
                  <a:srgbClr val="212121"/>
                </a:solidFill>
                <a:latin typeface="Courier New" panose="02070309020205020404" pitchFamily="49" charset="0"/>
              </a:rPr>
              <a:t>!': 1})</a:t>
            </a:r>
            <a:endParaRPr lang="ro-RO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3A8B3B19-7E08-48CE-BD3E-C1A500ED1E3F}"/>
              </a:ext>
            </a:extLst>
          </p:cNvPr>
          <p:cNvSpPr/>
          <p:nvPr/>
        </p:nvSpPr>
        <p:spPr>
          <a:xfrm>
            <a:off x="8191500" y="5279754"/>
            <a:ext cx="838200" cy="3372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875FC4-567C-4FD0-9A24-256181CAA627}"/>
              </a:ext>
            </a:extLst>
          </p:cNvPr>
          <p:cNvSpPr/>
          <p:nvPr/>
        </p:nvSpPr>
        <p:spPr>
          <a:xfrm>
            <a:off x="1295400" y="6511157"/>
            <a:ext cx="9144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# Import stop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words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nltk.download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</a:t>
            </a:r>
            <a:r>
              <a:rPr lang="ro-RO" dirty="0" err="1">
                <a:solidFill>
                  <a:srgbClr val="A31515"/>
                </a:solidFill>
                <a:latin typeface="Courier New" panose="02070309020205020404" pitchFamily="49" charset="0"/>
              </a:rPr>
              <a:t>stopwords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ro-RO" dirty="0" err="1">
                <a:solidFill>
                  <a:srgbClr val="AF00DB"/>
                </a:solidFill>
                <a:latin typeface="Courier New" panose="02070309020205020404" pitchFamily="49" charset="0"/>
              </a:rPr>
              <a:t>from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nltk.corpus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>
                <a:solidFill>
                  <a:srgbClr val="AF00DB"/>
                </a:solidFill>
                <a:latin typeface="Courier New" panose="02070309020205020404" pitchFamily="49" charset="0"/>
              </a:rPr>
              <a:t>import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stopwords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english_stopwords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=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stopwords.words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</a:t>
            </a:r>
            <a:r>
              <a:rPr lang="ro-RO" dirty="0" err="1">
                <a:solidFill>
                  <a:srgbClr val="A31515"/>
                </a:solidFill>
                <a:latin typeface="Courier New" panose="02070309020205020404" pitchFamily="49" charset="0"/>
              </a:rPr>
              <a:t>english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#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Remove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english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stop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words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tokens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= [t </a:t>
            </a:r>
            <a:r>
              <a:rPr lang="ro-RO" dirty="0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t </a:t>
            </a:r>
            <a:r>
              <a:rPr lang="ro-RO" dirty="0">
                <a:solidFill>
                  <a:srgbClr val="0000FF"/>
                </a:solidFill>
                <a:latin typeface="Courier New" panose="02070309020205020404" pitchFamily="49" charset="0"/>
              </a:rPr>
              <a:t>in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text.split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() </a:t>
            </a:r>
            <a:r>
              <a:rPr lang="ro-RO" dirty="0" err="1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t </a:t>
            </a:r>
            <a:r>
              <a:rPr lang="ro-RO" dirty="0" err="1">
                <a:solidFill>
                  <a:srgbClr val="0000FF"/>
                </a:solidFill>
                <a:latin typeface="Courier New" panose="02070309020205020404" pitchFamily="49" charset="0"/>
              </a:rPr>
              <a:t>not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>
                <a:solidFill>
                  <a:srgbClr val="0000FF"/>
                </a:solidFill>
                <a:latin typeface="Courier New" panose="02070309020205020404" pitchFamily="49" charset="0"/>
              </a:rPr>
              <a:t>in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english_stopwords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tokens</a:t>
            </a:r>
            <a:endParaRPr lang="ro-RO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D96C6ECA-DB48-415C-9F67-2CBE8D5F04C4}"/>
              </a:ext>
            </a:extLst>
          </p:cNvPr>
          <p:cNvSpPr/>
          <p:nvPr/>
        </p:nvSpPr>
        <p:spPr>
          <a:xfrm>
            <a:off x="8261350" y="7358190"/>
            <a:ext cx="838200" cy="3372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025E040B-6CC9-452B-9663-E91AC26A4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8452" y="7220207"/>
            <a:ext cx="6629400" cy="5539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rPr>
              <a:t>[</a:t>
            </a:r>
            <a:r>
              <a:rPr kumimoji="0" lang="ro-RO" altLang="ro-RO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rPr>
              <a:t>nltk_data</a:t>
            </a:r>
            <a:r>
              <a:rPr kumimoji="0" lang="ro-RO" altLang="ro-RO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rPr>
              <a:t>] </a:t>
            </a:r>
            <a:r>
              <a:rPr kumimoji="0" lang="ro-RO" altLang="ro-RO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rPr>
              <a:t>Downloading</a:t>
            </a:r>
            <a:r>
              <a:rPr kumimoji="0" lang="ro-RO" altLang="ro-RO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rPr>
              <a:t> </a:t>
            </a:r>
            <a:r>
              <a:rPr kumimoji="0" lang="ro-RO" altLang="ro-RO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rPr>
              <a:t>package</a:t>
            </a:r>
            <a:r>
              <a:rPr kumimoji="0" lang="ro-RO" altLang="ro-RO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rPr>
              <a:t> </a:t>
            </a:r>
            <a:r>
              <a:rPr kumimoji="0" lang="ro-RO" altLang="ro-RO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rPr>
              <a:t>stopwords</a:t>
            </a:r>
            <a:r>
              <a:rPr kumimoji="0" lang="ro-RO" altLang="ro-RO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rPr>
              <a:t> </a:t>
            </a:r>
            <a:r>
              <a:rPr kumimoji="0" lang="ro-RO" altLang="ro-RO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rPr>
              <a:t>to</a:t>
            </a:r>
            <a:r>
              <a:rPr kumimoji="0" lang="ro-RO" altLang="ro-RO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rPr>
              <a:t> /</a:t>
            </a:r>
            <a:r>
              <a:rPr kumimoji="0" lang="ro-RO" altLang="ro-RO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rPr>
              <a:t>root</a:t>
            </a:r>
            <a:r>
              <a:rPr kumimoji="0" lang="ro-RO" altLang="ro-RO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rPr>
              <a:t>/</a:t>
            </a:r>
            <a:r>
              <a:rPr kumimoji="0" lang="ro-RO" altLang="ro-RO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rPr>
              <a:t>nltk_data</a:t>
            </a:r>
            <a:r>
              <a:rPr kumimoji="0" lang="ro-RO" altLang="ro-RO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rPr>
              <a:t>...! </a:t>
            </a:r>
            <a:endParaRPr kumimoji="0" lang="ro-RO" altLang="ro-RO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rPr>
              <a:t>['</a:t>
            </a:r>
            <a:r>
              <a:rPr kumimoji="0" lang="ro-RO" altLang="ro-RO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rPr>
              <a:t>This</a:t>
            </a:r>
            <a:r>
              <a:rPr kumimoji="0" lang="ro-RO" altLang="ro-RO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rPr>
              <a:t>', 'text', '</a:t>
            </a:r>
            <a:r>
              <a:rPr kumimoji="0" lang="ro-RO" altLang="ro-RO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rPr>
              <a:t>process</a:t>
            </a:r>
            <a:r>
              <a:rPr kumimoji="0" lang="ro-RO" altLang="ro-RO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rPr>
              <a:t>', '</a:t>
            </a:r>
            <a:r>
              <a:rPr kumimoji="0" lang="ro-RO" altLang="ro-RO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rPr>
              <a:t>using</a:t>
            </a:r>
            <a:r>
              <a:rPr kumimoji="0" lang="ro-RO" altLang="ro-RO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rPr>
              <a:t>', '</a:t>
            </a:r>
            <a:r>
              <a:rPr kumimoji="0" lang="ro-RO" altLang="ro-RO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rPr>
              <a:t>ntlk</a:t>
            </a:r>
            <a:r>
              <a:rPr kumimoji="0" lang="ro-RO" altLang="ro-RO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rPr>
              <a:t>', '</a:t>
            </a:r>
            <a:r>
              <a:rPr kumimoji="0" lang="ro-RO" altLang="ro-RO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rPr>
              <a:t>libraries</a:t>
            </a:r>
            <a:r>
              <a:rPr kumimoji="0" lang="ro-RO" altLang="ro-RO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rPr>
              <a:t>!']</a:t>
            </a:r>
            <a:endParaRPr kumimoji="0" lang="ro-RO" altLang="ro-RO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679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48E0DE-7F71-4E65-BDEB-DCA1C3221AA5}"/>
              </a:ext>
            </a:extLst>
          </p:cNvPr>
          <p:cNvSpPr/>
          <p:nvPr/>
        </p:nvSpPr>
        <p:spPr>
          <a:xfrm>
            <a:off x="716280" y="3086099"/>
            <a:ext cx="9144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</a:rPr>
              <a:t># Tokenization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nltk.word_tokenize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urier New" panose="02070309020205020404" pitchFamily="49" charset="0"/>
              </a:rPr>
              <a:t>"This is a text processed with text mining methods. How is it"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endParaRPr lang="en-US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5" name="CuadroTexto 3">
            <a:extLst>
              <a:ext uri="{FF2B5EF4-FFF2-40B4-BE49-F238E27FC236}">
                <a16:creationId xmlns:a16="http://schemas.microsoft.com/office/drawing/2014/main" id="{92D14CB1-8FB2-4682-80F8-4D1CB1EFB402}"/>
              </a:ext>
            </a:extLst>
          </p:cNvPr>
          <p:cNvSpPr txBox="1"/>
          <p:nvPr/>
        </p:nvSpPr>
        <p:spPr>
          <a:xfrm>
            <a:off x="990600" y="1028460"/>
            <a:ext cx="922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Unit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3: Case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Study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with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Python</a:t>
            </a:r>
            <a:endParaRPr lang="es-ES" sz="40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CuadroTexto 4">
            <a:extLst>
              <a:ext uri="{FF2B5EF4-FFF2-40B4-BE49-F238E27FC236}">
                <a16:creationId xmlns:a16="http://schemas.microsoft.com/office/drawing/2014/main" id="{DF9DA463-746C-43B0-AF42-0C78BDEAC1E7}"/>
              </a:ext>
            </a:extLst>
          </p:cNvPr>
          <p:cNvSpPr txBox="1"/>
          <p:nvPr/>
        </p:nvSpPr>
        <p:spPr>
          <a:xfrm>
            <a:off x="990600" y="2060765"/>
            <a:ext cx="1424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1. </a:t>
            </a:r>
            <a:r>
              <a:rPr lang="en-U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Using NTLK Libraries for Text Mining (2)</a:t>
            </a:r>
            <a:endParaRPr lang="es-E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B26E03-292F-452C-9F53-A257B182C0A7}"/>
              </a:ext>
            </a:extLst>
          </p:cNvPr>
          <p:cNvSpPr/>
          <p:nvPr/>
        </p:nvSpPr>
        <p:spPr>
          <a:xfrm>
            <a:off x="11125200" y="3101084"/>
            <a:ext cx="693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>
                <a:solidFill>
                  <a:srgbClr val="212121"/>
                </a:solidFill>
                <a:latin typeface="Courier New" panose="02070309020205020404" pitchFamily="49" charset="0"/>
              </a:rPr>
              <a:t>['</a:t>
            </a:r>
            <a:r>
              <a:rPr lang="ro-RO" dirty="0" err="1">
                <a:solidFill>
                  <a:srgbClr val="212121"/>
                </a:solidFill>
                <a:latin typeface="Courier New" panose="02070309020205020404" pitchFamily="49" charset="0"/>
              </a:rPr>
              <a:t>This</a:t>
            </a:r>
            <a:r>
              <a:rPr lang="ro-RO" dirty="0">
                <a:solidFill>
                  <a:srgbClr val="212121"/>
                </a:solidFill>
                <a:latin typeface="Courier New" panose="02070309020205020404" pitchFamily="49" charset="0"/>
              </a:rPr>
              <a:t>', '</a:t>
            </a:r>
            <a:r>
              <a:rPr lang="ro-RO" dirty="0" err="1">
                <a:solidFill>
                  <a:srgbClr val="212121"/>
                </a:solidFill>
                <a:latin typeface="Courier New" panose="02070309020205020404" pitchFamily="49" charset="0"/>
              </a:rPr>
              <a:t>is</a:t>
            </a:r>
            <a:r>
              <a:rPr lang="ro-RO" dirty="0">
                <a:solidFill>
                  <a:srgbClr val="212121"/>
                </a:solidFill>
                <a:latin typeface="Courier New" panose="02070309020205020404" pitchFamily="49" charset="0"/>
              </a:rPr>
              <a:t>', 'a', 'text', '</a:t>
            </a:r>
            <a:r>
              <a:rPr lang="ro-RO" dirty="0" err="1">
                <a:solidFill>
                  <a:srgbClr val="212121"/>
                </a:solidFill>
                <a:latin typeface="Courier New" panose="02070309020205020404" pitchFamily="49" charset="0"/>
              </a:rPr>
              <a:t>processed</a:t>
            </a:r>
            <a:r>
              <a:rPr lang="ro-RO" dirty="0">
                <a:solidFill>
                  <a:srgbClr val="212121"/>
                </a:solidFill>
                <a:latin typeface="Courier New" panose="02070309020205020404" pitchFamily="49" charset="0"/>
              </a:rPr>
              <a:t>', '</a:t>
            </a:r>
            <a:r>
              <a:rPr lang="ro-RO" dirty="0" err="1">
                <a:solidFill>
                  <a:srgbClr val="212121"/>
                </a:solidFill>
                <a:latin typeface="Courier New" panose="02070309020205020404" pitchFamily="49" charset="0"/>
              </a:rPr>
              <a:t>with</a:t>
            </a:r>
            <a:r>
              <a:rPr lang="ro-RO" dirty="0">
                <a:solidFill>
                  <a:srgbClr val="212121"/>
                </a:solidFill>
                <a:latin typeface="Courier New" panose="02070309020205020404" pitchFamily="49" charset="0"/>
              </a:rPr>
              <a:t>', 'text', '</a:t>
            </a:r>
            <a:r>
              <a:rPr lang="ro-RO" dirty="0" err="1">
                <a:solidFill>
                  <a:srgbClr val="212121"/>
                </a:solidFill>
                <a:latin typeface="Courier New" panose="02070309020205020404" pitchFamily="49" charset="0"/>
              </a:rPr>
              <a:t>mining</a:t>
            </a:r>
            <a:r>
              <a:rPr lang="ro-RO" dirty="0">
                <a:solidFill>
                  <a:srgbClr val="212121"/>
                </a:solidFill>
                <a:latin typeface="Courier New" panose="02070309020205020404" pitchFamily="49" charset="0"/>
              </a:rPr>
              <a:t>', '</a:t>
            </a:r>
            <a:r>
              <a:rPr lang="ro-RO" dirty="0" err="1">
                <a:solidFill>
                  <a:srgbClr val="212121"/>
                </a:solidFill>
                <a:latin typeface="Courier New" panose="02070309020205020404" pitchFamily="49" charset="0"/>
              </a:rPr>
              <a:t>methods</a:t>
            </a:r>
            <a:r>
              <a:rPr lang="ro-RO" dirty="0">
                <a:solidFill>
                  <a:srgbClr val="212121"/>
                </a:solidFill>
                <a:latin typeface="Courier New" panose="02070309020205020404" pitchFamily="49" charset="0"/>
              </a:rPr>
              <a:t>', '.', '</a:t>
            </a:r>
            <a:r>
              <a:rPr lang="ro-RO" dirty="0" err="1">
                <a:solidFill>
                  <a:srgbClr val="212121"/>
                </a:solidFill>
                <a:latin typeface="Courier New" panose="02070309020205020404" pitchFamily="49" charset="0"/>
              </a:rPr>
              <a:t>How</a:t>
            </a:r>
            <a:r>
              <a:rPr lang="ro-RO" dirty="0">
                <a:solidFill>
                  <a:srgbClr val="212121"/>
                </a:solidFill>
                <a:latin typeface="Courier New" panose="02070309020205020404" pitchFamily="49" charset="0"/>
              </a:rPr>
              <a:t>', '</a:t>
            </a:r>
            <a:r>
              <a:rPr lang="ro-RO" dirty="0" err="1">
                <a:solidFill>
                  <a:srgbClr val="212121"/>
                </a:solidFill>
                <a:latin typeface="Courier New" panose="02070309020205020404" pitchFamily="49" charset="0"/>
              </a:rPr>
              <a:t>is</a:t>
            </a:r>
            <a:r>
              <a:rPr lang="ro-RO" dirty="0">
                <a:solidFill>
                  <a:srgbClr val="212121"/>
                </a:solidFill>
                <a:latin typeface="Courier New" panose="02070309020205020404" pitchFamily="49" charset="0"/>
              </a:rPr>
              <a:t>', 'it']</a:t>
            </a:r>
            <a:endParaRPr lang="ro-RO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BAA0AE46-B959-4EA1-B12B-E7C30C0FDA31}"/>
              </a:ext>
            </a:extLst>
          </p:cNvPr>
          <p:cNvSpPr/>
          <p:nvPr/>
        </p:nvSpPr>
        <p:spPr>
          <a:xfrm>
            <a:off x="9829800" y="3379135"/>
            <a:ext cx="838200" cy="3372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F21C33-3BFB-404B-A9ED-46F33E111DA9}"/>
              </a:ext>
            </a:extLst>
          </p:cNvPr>
          <p:cNvSpPr/>
          <p:nvPr/>
        </p:nvSpPr>
        <p:spPr>
          <a:xfrm>
            <a:off x="716280" y="4302465"/>
            <a:ext cx="9144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nltk.sent_tokenize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urier New" panose="02070309020205020404" pitchFamily="49" charset="0"/>
              </a:rPr>
              <a:t>"This is a text processed with text mining methods. How is it"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endParaRPr lang="en-US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789093D1-4598-46BF-AB45-6CDAC9563DD8}"/>
              </a:ext>
            </a:extLst>
          </p:cNvPr>
          <p:cNvSpPr/>
          <p:nvPr/>
        </p:nvSpPr>
        <p:spPr>
          <a:xfrm>
            <a:off x="9791700" y="4523627"/>
            <a:ext cx="838200" cy="3372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29AEE9-02F6-4F79-B01E-0613D1B98A12}"/>
              </a:ext>
            </a:extLst>
          </p:cNvPr>
          <p:cNvSpPr/>
          <p:nvPr/>
        </p:nvSpPr>
        <p:spPr>
          <a:xfrm>
            <a:off x="11277600" y="4312915"/>
            <a:ext cx="5692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12121"/>
                </a:solidFill>
                <a:latin typeface="Courier New" panose="02070309020205020404" pitchFamily="49" charset="0"/>
              </a:rPr>
              <a:t>['This is a text processed with text mining methods.', 'How is it']</a:t>
            </a:r>
            <a:endParaRPr lang="ro-RO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1A0CD9-E310-4B8A-AD29-799118E75506}"/>
              </a:ext>
            </a:extLst>
          </p:cNvPr>
          <p:cNvSpPr/>
          <p:nvPr/>
        </p:nvSpPr>
        <p:spPr>
          <a:xfrm>
            <a:off x="914400" y="5294365"/>
            <a:ext cx="9144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#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Stemming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and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Lemmatization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porter_stemmer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=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nltk.PorterStemmer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porter_stemmer.stem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"</a:t>
            </a:r>
            <a:r>
              <a:rPr lang="ro-RO" dirty="0" err="1">
                <a:solidFill>
                  <a:srgbClr val="A31515"/>
                </a:solidFill>
                <a:latin typeface="Courier New" panose="02070309020205020404" pitchFamily="49" charset="0"/>
              </a:rPr>
              <a:t>machine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A31515"/>
                </a:solidFill>
                <a:latin typeface="Courier New" panose="02070309020205020404" pitchFamily="49" charset="0"/>
              </a:rPr>
              <a:t>learning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endParaRPr lang="ro-RO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A22089A0-C18E-4F99-A264-40E2ACEEBFE4}"/>
              </a:ext>
            </a:extLst>
          </p:cNvPr>
          <p:cNvSpPr/>
          <p:nvPr/>
        </p:nvSpPr>
        <p:spPr>
          <a:xfrm>
            <a:off x="9860280" y="5668119"/>
            <a:ext cx="838200" cy="3372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E54C70D-1269-4556-BD41-9207DF9582A9}"/>
              </a:ext>
            </a:extLst>
          </p:cNvPr>
          <p:cNvSpPr/>
          <p:nvPr/>
        </p:nvSpPr>
        <p:spPr>
          <a:xfrm>
            <a:off x="11277600" y="5571364"/>
            <a:ext cx="197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machine</a:t>
            </a:r>
            <a:r>
              <a:rPr lang="ro-RO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learn</a:t>
            </a:r>
            <a:endParaRPr lang="ro-RO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6946D75-CC4A-46E3-834C-E205084C6E48}"/>
              </a:ext>
            </a:extLst>
          </p:cNvPr>
          <p:cNvSpPr/>
          <p:nvPr/>
        </p:nvSpPr>
        <p:spPr>
          <a:xfrm>
            <a:off x="914400" y="6651175"/>
            <a:ext cx="9144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nltk.download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urier New" panose="02070309020205020404" pitchFamily="49" charset="0"/>
              </a:rPr>
              <a:t>'omw-1.4'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wl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nltk.WordNetLemmatizer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</a:p>
          <a:p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wl.lemmatize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urier New" panose="02070309020205020404" pitchFamily="49" charset="0"/>
              </a:rPr>
              <a:t>"This is a text processed with text mining methods. How is it?"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endParaRPr lang="en-US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246FEDCD-E4E0-4725-9304-E639E43CCE70}"/>
              </a:ext>
            </a:extLst>
          </p:cNvPr>
          <p:cNvSpPr/>
          <p:nvPr/>
        </p:nvSpPr>
        <p:spPr>
          <a:xfrm>
            <a:off x="9906000" y="7233195"/>
            <a:ext cx="838200" cy="3372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F87084D0-ED74-41D5-A735-EA8EF9870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7600" y="7020506"/>
            <a:ext cx="66294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Arial Unicode MS"/>
              </a:rPr>
              <a:t>[</a:t>
            </a:r>
            <a:r>
              <a:rPr kumimoji="0" lang="ro-RO" altLang="ro-RO" sz="1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nltk_data</a:t>
            </a: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kumimoji="0" lang="ro-RO" altLang="ro-RO" sz="1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Downloading</a:t>
            </a: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o-RO" altLang="ro-RO" sz="1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package</a:t>
            </a: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omw-1.4 </a:t>
            </a:r>
            <a:r>
              <a:rPr kumimoji="0" lang="ro-RO" altLang="ro-RO" sz="1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kumimoji="0" lang="ro-RO" altLang="ro-RO" sz="1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kumimoji="0" lang="ro-RO" altLang="ro-RO" sz="1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nltk_data</a:t>
            </a: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... [</a:t>
            </a:r>
            <a:r>
              <a:rPr kumimoji="0" lang="ro-RO" altLang="ro-RO" sz="1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nltk_data</a:t>
            </a: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kumimoji="0" lang="ro-RO" altLang="ro-RO" sz="1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Package</a:t>
            </a: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omw-1.4 </a:t>
            </a:r>
            <a:r>
              <a:rPr kumimoji="0" lang="ro-RO" altLang="ro-RO" sz="1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o-RO" altLang="ro-RO" sz="1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already</a:t>
            </a: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o-RO" altLang="ro-RO" sz="1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</a:t>
            </a: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kumimoji="0" lang="ro-RO" altLang="ro-RO" sz="1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-date! </a:t>
            </a:r>
            <a:endParaRPr kumimoji="0" lang="ro-RO" altLang="ro-RO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o-RO" altLang="ro-RO" sz="1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o-RO" altLang="ro-RO" sz="1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 text </a:t>
            </a:r>
            <a:r>
              <a:rPr kumimoji="0" lang="ro-RO" altLang="ro-RO" sz="1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processed</a:t>
            </a: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o-RO" altLang="ro-RO" sz="1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text </a:t>
            </a:r>
            <a:r>
              <a:rPr kumimoji="0" lang="ro-RO" altLang="ro-RO" sz="1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mining</a:t>
            </a: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o-RO" altLang="ro-RO" sz="1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methods</a:t>
            </a: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kumimoji="0" lang="ro-RO" altLang="ro-RO" sz="1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How</a:t>
            </a: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o-RO" altLang="ro-RO" sz="1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it?</a:t>
            </a:r>
            <a:endParaRPr kumimoji="0" lang="ro-RO" altLang="ro-R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14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344328" y="876300"/>
            <a:ext cx="922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Unit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3: Case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Study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with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Python</a:t>
            </a:r>
            <a:endParaRPr lang="es-ES" sz="40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357162" y="1804600"/>
            <a:ext cx="1424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2. </a:t>
            </a:r>
            <a:r>
              <a:rPr lang="en-U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Sentiment analysis exemplified using Bag of words </a:t>
            </a:r>
            <a:r>
              <a:rPr lang="ro-RO" sz="2800" b="1" dirty="0" err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method</a:t>
            </a:r>
            <a:r>
              <a:rPr lang="ro-RO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o-RO" sz="2800" b="1" dirty="0" err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and</a:t>
            </a:r>
            <a:r>
              <a:rPr lang="ro-RO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NLTK </a:t>
            </a:r>
            <a:r>
              <a:rPr lang="ro-RO" sz="2800" b="1" dirty="0" err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library</a:t>
            </a:r>
            <a:r>
              <a:rPr lang="en-U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endParaRPr lang="es-E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33B119-6297-456E-B3A4-3DDA0D02F7D2}"/>
              </a:ext>
            </a:extLst>
          </p:cNvPr>
          <p:cNvSpPr/>
          <p:nvPr/>
        </p:nvSpPr>
        <p:spPr>
          <a:xfrm>
            <a:off x="1365985" y="2475048"/>
            <a:ext cx="9144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#VADER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Seniment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Scoring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This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uses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a "bag of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words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"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approach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: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#Stop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words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are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removed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each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word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is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scored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and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combined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to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a total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score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.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 err="1">
                <a:solidFill>
                  <a:srgbClr val="AF00DB"/>
                </a:solidFill>
                <a:latin typeface="Courier New" panose="02070309020205020404" pitchFamily="49" charset="0"/>
              </a:rPr>
              <a:t>from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nltk.sentiment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>
                <a:solidFill>
                  <a:srgbClr val="AF00DB"/>
                </a:solidFill>
                <a:latin typeface="Courier New" panose="02070309020205020404" pitchFamily="49" charset="0"/>
              </a:rPr>
              <a:t>import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SentimentIntensityAnalyzer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 err="1">
                <a:solidFill>
                  <a:srgbClr val="AF00DB"/>
                </a:solidFill>
                <a:latin typeface="Courier New" panose="02070309020205020404" pitchFamily="49" charset="0"/>
              </a:rPr>
              <a:t>from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tqdm.notebook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>
                <a:solidFill>
                  <a:srgbClr val="AF00DB"/>
                </a:solidFill>
                <a:latin typeface="Courier New" panose="02070309020205020404" pitchFamily="49" charset="0"/>
              </a:rPr>
              <a:t>import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tqdm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nltk.download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</a:t>
            </a:r>
            <a:r>
              <a:rPr lang="ro-RO" dirty="0" err="1">
                <a:solidFill>
                  <a:srgbClr val="A31515"/>
                </a:solidFill>
                <a:latin typeface="Courier New" panose="02070309020205020404" pitchFamily="49" charset="0"/>
              </a:rPr>
              <a:t>vader_lexicon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sia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=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SentimentIntensityAnalyzer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sia.polarity_scores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</a:t>
            </a:r>
            <a:r>
              <a:rPr lang="ro-RO" dirty="0" err="1">
                <a:solidFill>
                  <a:srgbClr val="A31515"/>
                </a:solidFill>
                <a:latin typeface="Courier New" panose="02070309020205020404" pitchFamily="49" charset="0"/>
              </a:rPr>
              <a:t>This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A31515"/>
                </a:solidFill>
                <a:latin typeface="Courier New" panose="02070309020205020404" pitchFamily="49" charset="0"/>
              </a:rPr>
              <a:t>is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A31515"/>
                </a:solidFill>
                <a:latin typeface="Courier New" panose="02070309020205020404" pitchFamily="49" charset="0"/>
              </a:rPr>
              <a:t>the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A31515"/>
                </a:solidFill>
                <a:latin typeface="Courier New" panose="02070309020205020404" pitchFamily="49" charset="0"/>
              </a:rPr>
              <a:t>best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 text </a:t>
            </a:r>
            <a:r>
              <a:rPr lang="ro-RO" dirty="0" err="1">
                <a:solidFill>
                  <a:srgbClr val="A31515"/>
                </a:solidFill>
                <a:latin typeface="Courier New" panose="02070309020205020404" pitchFamily="49" charset="0"/>
              </a:rPr>
              <a:t>mining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 sentiment </a:t>
            </a:r>
            <a:r>
              <a:rPr lang="ro-RO" dirty="0" err="1">
                <a:solidFill>
                  <a:srgbClr val="A31515"/>
                </a:solidFill>
                <a:latin typeface="Courier New" panose="02070309020205020404" pitchFamily="49" charset="0"/>
              </a:rPr>
              <a:t>analysis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. I am </a:t>
            </a:r>
            <a:r>
              <a:rPr lang="ro-RO" dirty="0" err="1">
                <a:solidFill>
                  <a:srgbClr val="A31515"/>
                </a:solidFill>
                <a:latin typeface="Courier New" panose="02070309020205020404" pitchFamily="49" charset="0"/>
              </a:rPr>
              <a:t>very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 happy!'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endParaRPr lang="ro-RO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4CBAFD-5321-4F47-BD70-FE0F2CBC39C3}"/>
              </a:ext>
            </a:extLst>
          </p:cNvPr>
          <p:cNvSpPr/>
          <p:nvPr/>
        </p:nvSpPr>
        <p:spPr>
          <a:xfrm>
            <a:off x="12268200" y="3583043"/>
            <a:ext cx="56367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>
                <a:solidFill>
                  <a:srgbClr val="212121"/>
                </a:solidFill>
                <a:latin typeface="Courier New" panose="02070309020205020404" pitchFamily="49" charset="0"/>
              </a:rPr>
              <a:t>{'neg': 0.0, '</a:t>
            </a:r>
            <a:r>
              <a:rPr lang="ro-RO" dirty="0" err="1">
                <a:solidFill>
                  <a:srgbClr val="212121"/>
                </a:solidFill>
                <a:latin typeface="Courier New" panose="02070309020205020404" pitchFamily="49" charset="0"/>
              </a:rPr>
              <a:t>neu</a:t>
            </a:r>
            <a:r>
              <a:rPr lang="ro-RO" dirty="0">
                <a:solidFill>
                  <a:srgbClr val="212121"/>
                </a:solidFill>
                <a:latin typeface="Courier New" panose="02070309020205020404" pitchFamily="49" charset="0"/>
              </a:rPr>
              <a:t>': 0.515, '</a:t>
            </a:r>
            <a:r>
              <a:rPr lang="ro-RO" dirty="0" err="1">
                <a:solidFill>
                  <a:srgbClr val="212121"/>
                </a:solidFill>
                <a:latin typeface="Courier New" panose="02070309020205020404" pitchFamily="49" charset="0"/>
              </a:rPr>
              <a:t>pos</a:t>
            </a:r>
            <a:r>
              <a:rPr lang="ro-RO" dirty="0">
                <a:solidFill>
                  <a:srgbClr val="212121"/>
                </a:solidFill>
                <a:latin typeface="Courier New" panose="02070309020205020404" pitchFamily="49" charset="0"/>
              </a:rPr>
              <a:t>': 0.485, 'compound': 0.8585}</a:t>
            </a:r>
            <a:endParaRPr lang="ro-RO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D7E47A46-E649-4840-853B-87F9DC2487A5}"/>
              </a:ext>
            </a:extLst>
          </p:cNvPr>
          <p:cNvSpPr/>
          <p:nvPr/>
        </p:nvSpPr>
        <p:spPr>
          <a:xfrm>
            <a:off x="10820400" y="3737579"/>
            <a:ext cx="838200" cy="3372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825E42-C8A1-4137-99B4-0BBAE6141760}"/>
              </a:ext>
            </a:extLst>
          </p:cNvPr>
          <p:cNvSpPr/>
          <p:nvPr/>
        </p:nvSpPr>
        <p:spPr>
          <a:xfrm>
            <a:off x="1344328" y="5829300"/>
            <a:ext cx="6801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sia.polarity_scores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urier New" panose="02070309020205020404" pitchFamily="49" charset="0"/>
              </a:rPr>
              <a:t>'This is the worst result.'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endParaRPr lang="en-US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9DF834B-99C4-4812-83AC-5C91807D5C74}"/>
              </a:ext>
            </a:extLst>
          </p:cNvPr>
          <p:cNvSpPr/>
          <p:nvPr/>
        </p:nvSpPr>
        <p:spPr>
          <a:xfrm>
            <a:off x="10795000" y="5845337"/>
            <a:ext cx="838200" cy="3372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A363B2-04C7-41B1-A6FF-08C9A0CAA527}"/>
              </a:ext>
            </a:extLst>
          </p:cNvPr>
          <p:cNvSpPr/>
          <p:nvPr/>
        </p:nvSpPr>
        <p:spPr>
          <a:xfrm>
            <a:off x="12268200" y="5484597"/>
            <a:ext cx="525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>
                <a:solidFill>
                  <a:srgbClr val="212121"/>
                </a:solidFill>
                <a:latin typeface="Courier New" panose="02070309020205020404" pitchFamily="49" charset="0"/>
              </a:rPr>
              <a:t>{'neg': 0.506, '</a:t>
            </a:r>
            <a:r>
              <a:rPr lang="ro-RO" dirty="0" err="1">
                <a:solidFill>
                  <a:srgbClr val="212121"/>
                </a:solidFill>
                <a:latin typeface="Courier New" panose="02070309020205020404" pitchFamily="49" charset="0"/>
              </a:rPr>
              <a:t>neu</a:t>
            </a:r>
            <a:r>
              <a:rPr lang="ro-RO" dirty="0">
                <a:solidFill>
                  <a:srgbClr val="212121"/>
                </a:solidFill>
                <a:latin typeface="Courier New" panose="02070309020205020404" pitchFamily="49" charset="0"/>
              </a:rPr>
              <a:t>': 0.494, '</a:t>
            </a:r>
            <a:r>
              <a:rPr lang="ro-RO" dirty="0" err="1">
                <a:solidFill>
                  <a:srgbClr val="212121"/>
                </a:solidFill>
                <a:latin typeface="Courier New" panose="02070309020205020404" pitchFamily="49" charset="0"/>
              </a:rPr>
              <a:t>pos</a:t>
            </a:r>
            <a:r>
              <a:rPr lang="ro-RO" dirty="0">
                <a:solidFill>
                  <a:srgbClr val="212121"/>
                </a:solidFill>
                <a:latin typeface="Courier New" panose="02070309020205020404" pitchFamily="49" charset="0"/>
              </a:rPr>
              <a:t>': 0.0, 'compound': -0.6249}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25012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632B427A-9881-CC7B-B876-E25D95F4B2D1}"/>
              </a:ext>
            </a:extLst>
          </p:cNvPr>
          <p:cNvSpPr txBox="1"/>
          <p:nvPr/>
        </p:nvSpPr>
        <p:spPr>
          <a:xfrm>
            <a:off x="1432560" y="1496219"/>
            <a:ext cx="6187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Index</a:t>
            </a:r>
            <a:endParaRPr lang="es-ES" sz="40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A75B982-8563-0653-57EB-D817027F3CF1}"/>
              </a:ext>
            </a:extLst>
          </p:cNvPr>
          <p:cNvSpPr txBox="1"/>
          <p:nvPr/>
        </p:nvSpPr>
        <p:spPr>
          <a:xfrm>
            <a:off x="1752600" y="5820503"/>
            <a:ext cx="450342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Unit 1: Introduction</a:t>
            </a:r>
          </a:p>
          <a:p>
            <a:pPr marL="457200" indent="-457200" fontAlgn="base">
              <a:buAutoNum type="arabicPeriod"/>
            </a:pPr>
            <a:r>
              <a:rPr lang="ro-RO" sz="2400" dirty="0" err="1"/>
              <a:t>What</a:t>
            </a:r>
            <a:r>
              <a:rPr lang="ro-RO" sz="2400" dirty="0"/>
              <a:t> </a:t>
            </a:r>
            <a:r>
              <a:rPr lang="ro-RO" sz="2400" dirty="0" err="1"/>
              <a:t>is</a:t>
            </a:r>
            <a:r>
              <a:rPr lang="ro-RO" sz="2400" dirty="0"/>
              <a:t> </a:t>
            </a:r>
            <a:r>
              <a:rPr lang="en-US" sz="2400" dirty="0"/>
              <a:t>t</a:t>
            </a:r>
            <a:r>
              <a:rPr lang="ro-RO" sz="2400" dirty="0" err="1"/>
              <a:t>ext</a:t>
            </a:r>
            <a:r>
              <a:rPr lang="ro-RO" sz="2400" dirty="0"/>
              <a:t> </a:t>
            </a:r>
            <a:r>
              <a:rPr lang="en-US" sz="2400" dirty="0"/>
              <a:t>m</a:t>
            </a:r>
            <a:r>
              <a:rPr lang="ro-RO" sz="2400" dirty="0" err="1"/>
              <a:t>ining</a:t>
            </a:r>
            <a:r>
              <a:rPr lang="ro-RO" sz="2400" dirty="0"/>
              <a:t>?</a:t>
            </a:r>
            <a:endParaRPr lang="it-IT" sz="2400" dirty="0"/>
          </a:p>
          <a:p>
            <a:pPr marL="457200" indent="-457200" fontAlgn="base">
              <a:buAutoNum type="arabicPeriod"/>
            </a:pPr>
            <a:r>
              <a:rPr lang="ro-RO" sz="2400" dirty="0"/>
              <a:t>Text </a:t>
            </a:r>
            <a:r>
              <a:rPr lang="en-US" sz="2400" dirty="0"/>
              <a:t>mining</a:t>
            </a:r>
            <a:r>
              <a:rPr lang="ro-RO" sz="2400" dirty="0"/>
              <a:t> </a:t>
            </a:r>
            <a:r>
              <a:rPr lang="en-US" sz="2400" dirty="0"/>
              <a:t>challenges</a:t>
            </a:r>
          </a:p>
          <a:p>
            <a:pPr marL="457200" indent="-457200" fontAlgn="base">
              <a:buAutoNum type="arabicPeriod"/>
            </a:pPr>
            <a:r>
              <a:rPr lang="en-US" sz="2400" dirty="0"/>
              <a:t>Text mining processing flow</a:t>
            </a:r>
          </a:p>
          <a:p>
            <a:pPr marL="457200" indent="-457200" fontAlgn="base">
              <a:buAutoNum type="arabicPeriod"/>
            </a:pPr>
            <a:endParaRPr lang="en-US" sz="2400" dirty="0"/>
          </a:p>
          <a:p>
            <a:endParaRPr lang="es-ES"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Pergamena 1 3"/>
          <p:cNvSpPr/>
          <p:nvPr/>
        </p:nvSpPr>
        <p:spPr>
          <a:xfrm>
            <a:off x="2926080" y="3495690"/>
            <a:ext cx="1600200" cy="1800552"/>
          </a:xfrm>
          <a:prstGeom prst="verticalScroll">
            <a:avLst/>
          </a:prstGeom>
          <a:solidFill>
            <a:srgbClr val="238791"/>
          </a:solidFill>
          <a:ln>
            <a:solidFill>
              <a:srgbClr val="1E73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umetto 3 4"/>
          <p:cNvSpPr/>
          <p:nvPr/>
        </p:nvSpPr>
        <p:spPr>
          <a:xfrm>
            <a:off x="8087360" y="3582586"/>
            <a:ext cx="2407920" cy="1695876"/>
          </a:xfrm>
          <a:prstGeom prst="wedgeEllipseCallout">
            <a:avLst/>
          </a:prstGeom>
          <a:solidFill>
            <a:srgbClr val="E867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tella a 5 punte 8"/>
          <p:cNvSpPr/>
          <p:nvPr/>
        </p:nvSpPr>
        <p:spPr>
          <a:xfrm>
            <a:off x="14056360" y="3271696"/>
            <a:ext cx="2133600" cy="2248540"/>
          </a:xfrm>
          <a:prstGeom prst="star5">
            <a:avLst/>
          </a:prstGeom>
          <a:solidFill>
            <a:srgbClr val="FDB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6256020" y="5820503"/>
            <a:ext cx="61874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Unit 2: Text mining techniques</a:t>
            </a:r>
          </a:p>
          <a:p>
            <a:pPr marL="457200" indent="-457200" fontAlgn="base">
              <a:buAutoNum type="arabicPeriod"/>
            </a:pPr>
            <a:r>
              <a:rPr lang="it-IT" sz="2400" dirty="0"/>
              <a:t>Typical text mining techniques</a:t>
            </a:r>
          </a:p>
          <a:p>
            <a:pPr marL="457200" indent="-457200" fontAlgn="base">
              <a:buAutoNum type="arabicPeriod"/>
            </a:pPr>
            <a:r>
              <a:rPr lang="en-US" sz="2400" dirty="0"/>
              <a:t>Techniques for data preparation and transformation</a:t>
            </a:r>
          </a:p>
          <a:p>
            <a:pPr marL="457200" indent="-457200" fontAlgn="base">
              <a:buAutoNum type="arabicPeriod"/>
            </a:pPr>
            <a:r>
              <a:rPr lang="it-IT" sz="2400" dirty="0"/>
              <a:t>Text representation</a:t>
            </a:r>
          </a:p>
          <a:p>
            <a:pPr marL="457200" indent="-457200" fontAlgn="base">
              <a:buAutoNum type="arabicPeriod"/>
            </a:pPr>
            <a:r>
              <a:rPr lang="it-IT" sz="2400" dirty="0"/>
              <a:t>Text classification</a:t>
            </a:r>
          </a:p>
          <a:p>
            <a:pPr marL="457200" indent="-457200" fontAlgn="base">
              <a:buAutoNum type="arabicPeriod"/>
            </a:pPr>
            <a:r>
              <a:rPr lang="it-IT" sz="2400" dirty="0"/>
              <a:t>Introduction in topic models and BERT</a:t>
            </a:r>
          </a:p>
          <a:p>
            <a:pPr marL="457200" indent="-457200" fontAlgn="base">
              <a:buAutoNum type="arabicPeriod"/>
            </a:pPr>
            <a:r>
              <a:rPr lang="en-US" sz="2400" dirty="0"/>
              <a:t>Sentiment analysis and opinion mining</a:t>
            </a:r>
          </a:p>
          <a:p>
            <a:pPr marL="457200" indent="-457200" fontAlgn="base">
              <a:buAutoNum type="arabicPeriod"/>
            </a:pPr>
            <a:endParaRPr lang="it-IT" sz="2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3258800" y="5829057"/>
            <a:ext cx="49174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238791"/>
                </a:solidFill>
              </a:rPr>
              <a:t>Unit 3: Case Study with Python</a:t>
            </a:r>
          </a:p>
          <a:p>
            <a:pPr marL="457200" indent="-457200" fontAlgn="base">
              <a:buAutoNum type="arabicPeriod"/>
            </a:pPr>
            <a:r>
              <a:rPr lang="en-US" sz="2400" dirty="0"/>
              <a:t>Common Python libraries for Text Mining Tasks</a:t>
            </a:r>
          </a:p>
          <a:p>
            <a:pPr marL="457200" indent="-457200" fontAlgn="base">
              <a:buAutoNum type="arabicPeriod"/>
            </a:pPr>
            <a:r>
              <a:rPr lang="en-US" sz="2400" dirty="0"/>
              <a:t>Using NTLK library for text mining </a:t>
            </a:r>
            <a:endParaRPr lang="it-IT" sz="2400" dirty="0"/>
          </a:p>
          <a:p>
            <a:pPr marL="457200" indent="-457200" fontAlgn="base">
              <a:buAutoNum type="arabicPeriod"/>
            </a:pPr>
            <a:r>
              <a:rPr lang="en-US" sz="2400" dirty="0"/>
              <a:t>Sentiment analysis exemplified using bag of words method and NLTK library </a:t>
            </a:r>
          </a:p>
          <a:p>
            <a:pPr marL="457200" indent="-457200" fontAlgn="base">
              <a:buAutoNum type="arabicPeriod"/>
            </a:pPr>
            <a:r>
              <a:rPr lang="en-US" sz="2400" dirty="0"/>
              <a:t>Text classification using Naïve Base</a:t>
            </a:r>
            <a:endParaRPr lang="it-IT" sz="24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535680" y="3934301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9024620" y="4035970"/>
            <a:ext cx="985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4833600" y="4032805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41448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6629FE-5459-4245-9912-B61E1A7A360A}"/>
              </a:ext>
            </a:extLst>
          </p:cNvPr>
          <p:cNvSpPr/>
          <p:nvPr/>
        </p:nvSpPr>
        <p:spPr>
          <a:xfrm>
            <a:off x="1206500" y="2373510"/>
            <a:ext cx="9144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</a:rPr>
              <a:t># Import libraries 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AF00DB"/>
                </a:solidFill>
                <a:latin typeface="Courier New" panose="020703090202050204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 pandas </a:t>
            </a:r>
            <a:r>
              <a:rPr lang="en-US" dirty="0">
                <a:solidFill>
                  <a:srgbClr val="AF00DB"/>
                </a:solidFill>
                <a:latin typeface="Courier New" panose="020703090202050204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 pd</a:t>
            </a:r>
          </a:p>
          <a:p>
            <a:r>
              <a:rPr lang="en-US" dirty="0">
                <a:solidFill>
                  <a:srgbClr val="AF00DB"/>
                </a:solidFill>
                <a:latin typeface="Courier New" panose="020703090202050204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numpy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en-US" dirty="0">
                <a:solidFill>
                  <a:srgbClr val="AF00DB"/>
                </a:solidFill>
                <a:latin typeface="Courier New" panose="020703090202050204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 np</a:t>
            </a:r>
          </a:p>
          <a:p>
            <a:r>
              <a:rPr lang="en-US" dirty="0">
                <a:solidFill>
                  <a:srgbClr val="AF00DB"/>
                </a:solidFill>
                <a:latin typeface="Courier New" panose="020703090202050204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nltk</a:t>
            </a:r>
            <a:endParaRPr lang="en-US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A756C9-CD74-40F6-9A9F-2232DF91A77E}"/>
              </a:ext>
            </a:extLst>
          </p:cNvPr>
          <p:cNvSpPr/>
          <p:nvPr/>
        </p:nvSpPr>
        <p:spPr>
          <a:xfrm>
            <a:off x="1219200" y="3726239"/>
            <a:ext cx="9144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</a:rPr>
              <a:t># Read data from the CSV file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df = 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pd.read_csv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urier New" panose="02070309020205020404" pitchFamily="49" charset="0"/>
              </a:rPr>
              <a:t>'Reviews.csv'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df = 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df.head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98156"/>
                </a:solidFill>
                <a:latin typeface="Courier New" panose="02070309020205020404" pitchFamily="49" charset="0"/>
              </a:rPr>
              <a:t>500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endParaRPr lang="en-US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E54627-B68A-4376-A868-84EFA6149A65}"/>
              </a:ext>
            </a:extLst>
          </p:cNvPr>
          <p:cNvSpPr/>
          <p:nvPr/>
        </p:nvSpPr>
        <p:spPr>
          <a:xfrm>
            <a:off x="1028700" y="4739115"/>
            <a:ext cx="9144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Tokenize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nltk.download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</a:t>
            </a:r>
            <a:r>
              <a:rPr lang="ro-RO" dirty="0" err="1">
                <a:solidFill>
                  <a:srgbClr val="A31515"/>
                </a:solidFill>
                <a:latin typeface="Courier New" panose="02070309020205020404" pitchFamily="49" charset="0"/>
              </a:rPr>
              <a:t>punkt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nltk.download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</a:t>
            </a:r>
            <a:r>
              <a:rPr lang="ro-RO" dirty="0" err="1">
                <a:solidFill>
                  <a:srgbClr val="A31515"/>
                </a:solidFill>
                <a:latin typeface="Courier New" panose="02070309020205020404" pitchFamily="49" charset="0"/>
              </a:rPr>
              <a:t>averaged_perceptron_tagger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nltk.download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</a:t>
            </a:r>
            <a:r>
              <a:rPr lang="ro-RO" dirty="0" err="1">
                <a:solidFill>
                  <a:srgbClr val="A31515"/>
                </a:solidFill>
                <a:latin typeface="Courier New" panose="02070309020205020404" pitchFamily="49" charset="0"/>
              </a:rPr>
              <a:t>maxent_ne_chunker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nltk.download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</a:t>
            </a:r>
            <a:r>
              <a:rPr lang="ro-RO" dirty="0" err="1">
                <a:solidFill>
                  <a:srgbClr val="A31515"/>
                </a:solidFill>
                <a:latin typeface="Courier New" panose="02070309020205020404" pitchFamily="49" charset="0"/>
              </a:rPr>
              <a:t>words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example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=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df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'Text'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][</a:t>
            </a:r>
            <a:r>
              <a:rPr lang="ro-RO" dirty="0">
                <a:solidFill>
                  <a:srgbClr val="098156"/>
                </a:solidFill>
                <a:latin typeface="Courier New" panose="02070309020205020404" pitchFamily="49" charset="0"/>
              </a:rPr>
              <a:t>50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tokens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=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nltk.word_tokenize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example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tagged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=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nltk.pos_tag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tokens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entities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=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nltk.chunk.ne_chunk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tagged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b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endParaRPr lang="ro-RO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8D9B7E-875F-4618-973C-58A4E9342351}"/>
              </a:ext>
            </a:extLst>
          </p:cNvPr>
          <p:cNvSpPr/>
          <p:nvPr/>
        </p:nvSpPr>
        <p:spPr>
          <a:xfrm>
            <a:off x="8153400" y="2343477"/>
            <a:ext cx="9144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#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Run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the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polarity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score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on a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dataset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with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comments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gathered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from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Twitter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and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read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from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a CSV file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= {}</a:t>
            </a:r>
          </a:p>
          <a:p>
            <a:r>
              <a:rPr lang="ro-RO" dirty="0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i,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row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>
                <a:solidFill>
                  <a:srgbClr val="0000FF"/>
                </a:solidFill>
                <a:latin typeface="Courier New" panose="02070309020205020404" pitchFamily="49" charset="0"/>
              </a:rPr>
              <a:t>in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tqdm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df.iterrows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(), total=</a:t>
            </a:r>
            <a:r>
              <a:rPr lang="ro-RO" dirty="0" err="1">
                <a:solidFill>
                  <a:srgbClr val="795E26"/>
                </a:solidFill>
                <a:latin typeface="Courier New" panose="02070309020205020404" pitchFamily="49" charset="0"/>
              </a:rPr>
              <a:t>len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df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)):</a:t>
            </a:r>
          </a:p>
          <a:p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   text =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row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'Text'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  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myid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=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row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</a:t>
            </a:r>
            <a:r>
              <a:rPr lang="ro-RO" dirty="0" err="1">
                <a:solidFill>
                  <a:srgbClr val="A31515"/>
                </a:solidFill>
                <a:latin typeface="Courier New" panose="02070309020205020404" pitchFamily="49" charset="0"/>
              </a:rPr>
              <a:t>Id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  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myid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] =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sia.polarity_scores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(text)</a:t>
            </a:r>
            <a:endParaRPr lang="ro-RO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208A51-7830-4608-8384-77F1472CF701}"/>
              </a:ext>
            </a:extLst>
          </p:cNvPr>
          <p:cNvSpPr/>
          <p:nvPr/>
        </p:nvSpPr>
        <p:spPr>
          <a:xfrm>
            <a:off x="8115300" y="4404835"/>
            <a:ext cx="9144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vaders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=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pd.DataFrame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).T</a:t>
            </a: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vaders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=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vaders.reset_index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().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rename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columns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={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'index'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: 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</a:t>
            </a:r>
            <a:r>
              <a:rPr lang="ro-RO" dirty="0" err="1">
                <a:solidFill>
                  <a:srgbClr val="A31515"/>
                </a:solidFill>
                <a:latin typeface="Courier New" panose="02070309020205020404" pitchFamily="49" charset="0"/>
              </a:rPr>
              <a:t>Id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})</a:t>
            </a: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vaders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=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vaders.merge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df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,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how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'left'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endParaRPr lang="ro-RO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6BBA2A-FE19-42E4-8633-CEE744239D55}"/>
              </a:ext>
            </a:extLst>
          </p:cNvPr>
          <p:cNvSpPr/>
          <p:nvPr/>
        </p:nvSpPr>
        <p:spPr>
          <a:xfrm>
            <a:off x="8153400" y="5540078"/>
            <a:ext cx="9144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# Plot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aggregated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sentiment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analysis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for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the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entire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dataset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fig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,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axs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=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plt.subplots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>
                <a:solidFill>
                  <a:srgbClr val="098156"/>
                </a:solidFill>
                <a:latin typeface="Courier New" panose="02070309020205020404" pitchFamily="49" charset="0"/>
              </a:rPr>
              <a:t>1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, </a:t>
            </a:r>
            <a:r>
              <a:rPr lang="ro-RO" dirty="0">
                <a:solidFill>
                  <a:srgbClr val="098156"/>
                </a:solidFill>
                <a:latin typeface="Courier New" panose="02070309020205020404" pitchFamily="49" charset="0"/>
              </a:rPr>
              <a:t>2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,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figsize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=(</a:t>
            </a:r>
            <a:r>
              <a:rPr lang="ro-RO" dirty="0">
                <a:solidFill>
                  <a:srgbClr val="098156"/>
                </a:solidFill>
                <a:latin typeface="Courier New" panose="02070309020205020404" pitchFamily="49" charset="0"/>
              </a:rPr>
              <a:t>10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, </a:t>
            </a:r>
            <a:r>
              <a:rPr lang="ro-RO" dirty="0">
                <a:solidFill>
                  <a:srgbClr val="098156"/>
                </a:solidFill>
                <a:latin typeface="Courier New" panose="02070309020205020404" pitchFamily="49" charset="0"/>
              </a:rPr>
              <a:t>2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))</a:t>
            </a: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sns.barplot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(data=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vaders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, x=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</a:t>
            </a:r>
            <a:r>
              <a:rPr lang="ro-RO" dirty="0" err="1">
                <a:solidFill>
                  <a:srgbClr val="A31515"/>
                </a:solidFill>
                <a:latin typeface="Courier New" panose="02070309020205020404" pitchFamily="49" charset="0"/>
              </a:rPr>
              <a:t>Score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, y=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</a:t>
            </a:r>
            <a:r>
              <a:rPr lang="ro-RO" dirty="0" err="1">
                <a:solidFill>
                  <a:srgbClr val="A31515"/>
                </a:solidFill>
                <a:latin typeface="Courier New" panose="02070309020205020404" pitchFamily="49" charset="0"/>
              </a:rPr>
              <a:t>pos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, ax=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axs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ro-RO" dirty="0">
                <a:solidFill>
                  <a:srgbClr val="098156"/>
                </a:solidFill>
                <a:latin typeface="Courier New" panose="02070309020205020404" pitchFamily="49" charset="0"/>
              </a:rPr>
              <a:t>0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])</a:t>
            </a: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sns.barplot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(data=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vaders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, x=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</a:t>
            </a:r>
            <a:r>
              <a:rPr lang="ro-RO" dirty="0" err="1">
                <a:solidFill>
                  <a:srgbClr val="A31515"/>
                </a:solidFill>
                <a:latin typeface="Courier New" panose="02070309020205020404" pitchFamily="49" charset="0"/>
              </a:rPr>
              <a:t>Score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, y=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'neg'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, ax=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axs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ro-RO" dirty="0">
                <a:solidFill>
                  <a:srgbClr val="098156"/>
                </a:solidFill>
                <a:latin typeface="Courier New" panose="02070309020205020404" pitchFamily="49" charset="0"/>
              </a:rPr>
              <a:t>1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])</a:t>
            </a: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axs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ro-RO" dirty="0">
                <a:solidFill>
                  <a:srgbClr val="098156"/>
                </a:solidFill>
                <a:latin typeface="Courier New" panose="02070309020205020404" pitchFamily="49" charset="0"/>
              </a:rPr>
              <a:t>0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].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set_title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</a:t>
            </a:r>
            <a:r>
              <a:rPr lang="ro-RO" dirty="0" err="1">
                <a:solidFill>
                  <a:srgbClr val="A31515"/>
                </a:solidFill>
                <a:latin typeface="Courier New" panose="02070309020205020404" pitchFamily="49" charset="0"/>
              </a:rPr>
              <a:t>Positive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 sentiment'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axs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ro-RO" dirty="0">
                <a:solidFill>
                  <a:srgbClr val="098156"/>
                </a:solidFill>
                <a:latin typeface="Courier New" panose="02070309020205020404" pitchFamily="49" charset="0"/>
              </a:rPr>
              <a:t>1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].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set_title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'Negative sentiment'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plt.show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endParaRPr lang="ro-RO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10" name="CuadroTexto 3">
            <a:extLst>
              <a:ext uri="{FF2B5EF4-FFF2-40B4-BE49-F238E27FC236}">
                <a16:creationId xmlns:a16="http://schemas.microsoft.com/office/drawing/2014/main" id="{8250E8FB-B86A-48BB-8FD2-7D72A7BD91A7}"/>
              </a:ext>
            </a:extLst>
          </p:cNvPr>
          <p:cNvSpPr txBox="1"/>
          <p:nvPr/>
        </p:nvSpPr>
        <p:spPr>
          <a:xfrm>
            <a:off x="1357162" y="705325"/>
            <a:ext cx="922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Unit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3: Case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Study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with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Python</a:t>
            </a:r>
            <a:endParaRPr lang="es-ES" sz="40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1" name="CuadroTexto 4">
            <a:extLst>
              <a:ext uri="{FF2B5EF4-FFF2-40B4-BE49-F238E27FC236}">
                <a16:creationId xmlns:a16="http://schemas.microsoft.com/office/drawing/2014/main" id="{3ECA429B-5A35-44BB-9008-4112C409E6F0}"/>
              </a:ext>
            </a:extLst>
          </p:cNvPr>
          <p:cNvSpPr txBox="1"/>
          <p:nvPr/>
        </p:nvSpPr>
        <p:spPr>
          <a:xfrm>
            <a:off x="1382562" y="1590169"/>
            <a:ext cx="1424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2. </a:t>
            </a:r>
            <a:r>
              <a:rPr lang="en-U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Sentiment analysis exemplified using Bag of words </a:t>
            </a:r>
            <a:r>
              <a:rPr lang="ro-RO" sz="2800" b="1" dirty="0" err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method</a:t>
            </a:r>
            <a:r>
              <a:rPr lang="ro-RO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o-RO" sz="2800" b="1" dirty="0" err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and</a:t>
            </a:r>
            <a:r>
              <a:rPr lang="ro-RO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NLTK </a:t>
            </a:r>
            <a:r>
              <a:rPr lang="ro-RO" sz="2800" b="1" dirty="0" err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library</a:t>
            </a:r>
            <a:r>
              <a:rPr lang="en-U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endParaRPr lang="es-E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732B2A4-C2EB-462B-B1C8-CDC4D0A42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362" y="7783316"/>
            <a:ext cx="585787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rrow: Down 11">
            <a:extLst>
              <a:ext uri="{FF2B5EF4-FFF2-40B4-BE49-F238E27FC236}">
                <a16:creationId xmlns:a16="http://schemas.microsoft.com/office/drawing/2014/main" id="{5D69905F-2122-427E-996D-449BED7E7396}"/>
              </a:ext>
            </a:extLst>
          </p:cNvPr>
          <p:cNvSpPr/>
          <p:nvPr/>
        </p:nvSpPr>
        <p:spPr>
          <a:xfrm>
            <a:off x="7086600" y="6819900"/>
            <a:ext cx="609600" cy="10585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61314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411535"/>
            <a:ext cx="922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Unit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3: Case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Study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with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Python</a:t>
            </a:r>
            <a:endParaRPr lang="es-ES" sz="40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447800" y="2552700"/>
            <a:ext cx="1424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3. Text Classification using Naïve Base</a:t>
            </a:r>
            <a:endParaRPr lang="es-E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447800" y="3149678"/>
            <a:ext cx="16459200" cy="595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200" dirty="0"/>
              <a:t>Predict the sentiment of a given review using a Naïve </a:t>
            </a:r>
            <a:r>
              <a:rPr lang="en-US" sz="3200" dirty="0" err="1"/>
              <a:t>Bayse</a:t>
            </a:r>
            <a:r>
              <a:rPr lang="en-US" sz="3200" dirty="0"/>
              <a:t> machine learning model.</a:t>
            </a:r>
            <a:endParaRPr lang="it-IT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A50F8C-51AB-4D18-A3B3-3333FA64188F}"/>
              </a:ext>
            </a:extLst>
          </p:cNvPr>
          <p:cNvSpPr/>
          <p:nvPr/>
        </p:nvSpPr>
        <p:spPr>
          <a:xfrm>
            <a:off x="1295400" y="3819368"/>
            <a:ext cx="9144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# import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libraries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>
                <a:solidFill>
                  <a:srgbClr val="AF00DB"/>
                </a:solidFill>
                <a:latin typeface="Courier New" panose="02070309020205020404" pitchFamily="49" charset="0"/>
              </a:rPr>
              <a:t>import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pandas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>
                <a:solidFill>
                  <a:srgbClr val="AF00DB"/>
                </a:solidFill>
                <a:latin typeface="Courier New" panose="02070309020205020404" pitchFamily="49" charset="0"/>
              </a:rPr>
              <a:t>as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pd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>
                <a:solidFill>
                  <a:srgbClr val="AF00DB"/>
                </a:solidFill>
                <a:latin typeface="Courier New" panose="02070309020205020404" pitchFamily="49" charset="0"/>
              </a:rPr>
              <a:t>import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numpy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>
                <a:solidFill>
                  <a:srgbClr val="AF00DB"/>
                </a:solidFill>
                <a:latin typeface="Courier New" panose="02070309020205020404" pitchFamily="49" charset="0"/>
              </a:rPr>
              <a:t>as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np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 err="1">
                <a:solidFill>
                  <a:srgbClr val="AF00DB"/>
                </a:solidFill>
                <a:latin typeface="Courier New" panose="02070309020205020404" pitchFamily="49" charset="0"/>
              </a:rPr>
              <a:t>from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sklearn.model_selection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>
                <a:solidFill>
                  <a:srgbClr val="AF00DB"/>
                </a:solidFill>
                <a:latin typeface="Courier New" panose="02070309020205020404" pitchFamily="49" charset="0"/>
              </a:rPr>
              <a:t>import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train_test_split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 err="1">
                <a:solidFill>
                  <a:srgbClr val="AF00DB"/>
                </a:solidFill>
                <a:latin typeface="Courier New" panose="02070309020205020404" pitchFamily="49" charset="0"/>
              </a:rPr>
              <a:t>from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sklearn.feature_extraction.text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>
                <a:solidFill>
                  <a:srgbClr val="AF00DB"/>
                </a:solidFill>
                <a:latin typeface="Courier New" panose="02070309020205020404" pitchFamily="49" charset="0"/>
              </a:rPr>
              <a:t>import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TfidfVectorizer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 err="1">
                <a:solidFill>
                  <a:srgbClr val="AF00DB"/>
                </a:solidFill>
                <a:latin typeface="Courier New" panose="02070309020205020404" pitchFamily="49" charset="0"/>
              </a:rPr>
              <a:t>from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sklearn.naive_bayes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>
                <a:solidFill>
                  <a:srgbClr val="AF00DB"/>
                </a:solidFill>
                <a:latin typeface="Courier New" panose="02070309020205020404" pitchFamily="49" charset="0"/>
              </a:rPr>
              <a:t>import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MultinomialNB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#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Read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the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CSV File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data =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pd.read_csv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"sentiment.csv"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#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Splitting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Data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Into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Training &amp;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Testing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Data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train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, test =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train_test_split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(data)</a:t>
            </a:r>
          </a:p>
          <a:p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Initializing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the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Tfidf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Vectorizer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object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vectorizer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=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TfidfVectorizer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</a:p>
          <a:p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Vectorizing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training data &amp;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preparing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x_train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x_train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=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vectorizer.fit_transform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train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"</a:t>
            </a:r>
            <a:r>
              <a:rPr lang="ro-RO" dirty="0" err="1">
                <a:solidFill>
                  <a:srgbClr val="A31515"/>
                </a:solidFill>
                <a:latin typeface="Courier New" panose="02070309020205020404" pitchFamily="49" charset="0"/>
              </a:rPr>
              <a:t>review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])</a:t>
            </a: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y_train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=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train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"sentiment"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#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Initializing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the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Naive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Bayes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machine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learning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model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model =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MultinomialNB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</a:p>
          <a:p>
            <a:endParaRPr lang="en-US" dirty="0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3B303E-277F-42F6-9067-7424CE9E363F}"/>
              </a:ext>
            </a:extLst>
          </p:cNvPr>
          <p:cNvSpPr/>
          <p:nvPr/>
        </p:nvSpPr>
        <p:spPr>
          <a:xfrm>
            <a:off x="9829800" y="4000500"/>
            <a:ext cx="9144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# training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the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model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model.fit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x_train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,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y_train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#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Evaluating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the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trained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model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x_test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=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vectorizer.transform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(test[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"</a:t>
            </a:r>
            <a:r>
              <a:rPr lang="ro-RO" dirty="0" err="1">
                <a:solidFill>
                  <a:srgbClr val="A31515"/>
                </a:solidFill>
                <a:latin typeface="Courier New" panose="02070309020205020404" pitchFamily="49" charset="0"/>
              </a:rPr>
              <a:t>review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])</a:t>
            </a: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y_test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= test[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"sentiment"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tc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=[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''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]</a:t>
            </a:r>
          </a:p>
          <a:p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# evaluate model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score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>
                <a:solidFill>
                  <a:srgbClr val="795E26"/>
                </a:solidFill>
                <a:latin typeface="Courier New" panose="02070309020205020404" pitchFamily="49" charset="0"/>
              </a:rPr>
              <a:t>print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"</a:t>
            </a:r>
            <a:r>
              <a:rPr lang="ro-RO" dirty="0" err="1">
                <a:solidFill>
                  <a:srgbClr val="A31515"/>
                </a:solidFill>
                <a:latin typeface="Courier New" panose="02070309020205020404" pitchFamily="49" charset="0"/>
              </a:rPr>
              <a:t>accuracy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:"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,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model.score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x_test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,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y_test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))</a:t>
            </a:r>
          </a:p>
          <a:p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#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Using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the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</a:t>
            </a:r>
            <a:r>
              <a:rPr lang="ro-RO" dirty="0" err="1">
                <a:solidFill>
                  <a:srgbClr val="008000"/>
                </a:solidFill>
                <a:latin typeface="Courier New" panose="02070309020205020404" pitchFamily="49" charset="0"/>
              </a:rPr>
              <a:t>trained</a:t>
            </a:r>
            <a:r>
              <a:rPr lang="ro-RO" dirty="0">
                <a:solidFill>
                  <a:srgbClr val="008000"/>
                </a:solidFill>
                <a:latin typeface="Courier New" panose="02070309020205020404" pitchFamily="49" charset="0"/>
              </a:rPr>
              <a:t> model</a:t>
            </a:r>
            <a:endParaRPr lang="ro-RO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x_tc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 =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vectorizer.transform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tc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ro-RO" dirty="0">
                <a:solidFill>
                  <a:srgbClr val="795E26"/>
                </a:solidFill>
                <a:latin typeface="Courier New" panose="02070309020205020404" pitchFamily="49" charset="0"/>
              </a:rPr>
              <a:t>print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"</a:t>
            </a:r>
            <a:r>
              <a:rPr lang="ro-RO" dirty="0" err="1">
                <a:solidFill>
                  <a:srgbClr val="A31515"/>
                </a:solidFill>
                <a:latin typeface="Courier New" panose="02070309020205020404" pitchFamily="49" charset="0"/>
              </a:rPr>
              <a:t>predicted</a:t>
            </a:r>
            <a:r>
              <a:rPr lang="ro-RO" dirty="0">
                <a:solidFill>
                  <a:srgbClr val="A31515"/>
                </a:solidFill>
                <a:latin typeface="Courier New" panose="02070309020205020404" pitchFamily="49" charset="0"/>
              </a:rPr>
              <a:t>:"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, 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model.predict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o-RO" dirty="0" err="1">
                <a:solidFill>
                  <a:srgbClr val="000000"/>
                </a:solidFill>
                <a:latin typeface="Courier New" panose="02070309020205020404" pitchFamily="49" charset="0"/>
              </a:rPr>
              <a:t>x_tc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  <a:t>))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3D8FDA-A32F-42AA-95EA-9BE7988DDFE7}"/>
              </a:ext>
            </a:extLst>
          </p:cNvPr>
          <p:cNvSpPr/>
          <p:nvPr/>
        </p:nvSpPr>
        <p:spPr>
          <a:xfrm>
            <a:off x="9880600" y="8115300"/>
            <a:ext cx="4458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dirty="0" err="1">
                <a:solidFill>
                  <a:srgbClr val="212121"/>
                </a:solidFill>
                <a:latin typeface="Courier New" panose="02070309020205020404" pitchFamily="49" charset="0"/>
              </a:rPr>
              <a:t>accuracy</a:t>
            </a:r>
            <a:r>
              <a:rPr lang="ro-RO" dirty="0">
                <a:solidFill>
                  <a:srgbClr val="212121"/>
                </a:solidFill>
                <a:latin typeface="Courier New" panose="02070309020205020404" pitchFamily="49" charset="0"/>
              </a:rPr>
              <a:t>: 0.8312 </a:t>
            </a:r>
            <a:r>
              <a:rPr lang="ro-RO" dirty="0" err="1">
                <a:solidFill>
                  <a:srgbClr val="212121"/>
                </a:solidFill>
                <a:latin typeface="Courier New" panose="02070309020205020404" pitchFamily="49" charset="0"/>
              </a:rPr>
              <a:t>predicted</a:t>
            </a:r>
            <a:r>
              <a:rPr lang="ro-RO" dirty="0">
                <a:solidFill>
                  <a:srgbClr val="212121"/>
                </a:solidFill>
                <a:latin typeface="Courier New" panose="02070309020205020404" pitchFamily="49" charset="0"/>
              </a:rPr>
              <a:t>: [1]</a:t>
            </a:r>
            <a:endParaRPr lang="ro-RO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C36F9D90-22DF-475C-875B-52DE09EC686A}"/>
              </a:ext>
            </a:extLst>
          </p:cNvPr>
          <p:cNvSpPr/>
          <p:nvPr/>
        </p:nvSpPr>
        <p:spPr>
          <a:xfrm>
            <a:off x="10972800" y="7056764"/>
            <a:ext cx="609600" cy="10585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359097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573291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Summing up</a:t>
            </a:r>
          </a:p>
        </p:txBody>
      </p:sp>
      <p:grpSp>
        <p:nvGrpSpPr>
          <p:cNvPr id="8" name="Group 2">
            <a:extLst>
              <a:ext uri="{FF2B5EF4-FFF2-40B4-BE49-F238E27FC236}">
                <a16:creationId xmlns:a16="http://schemas.microsoft.com/office/drawing/2014/main" id="{D0A02A47-A1CD-4F4E-90F5-13415DC9934E}"/>
              </a:ext>
            </a:extLst>
          </p:cNvPr>
          <p:cNvGrpSpPr/>
          <p:nvPr/>
        </p:nvGrpSpPr>
        <p:grpSpPr>
          <a:xfrm>
            <a:off x="4457700" y="5193986"/>
            <a:ext cx="2880000" cy="3664800"/>
            <a:chOff x="4952225" y="6578009"/>
            <a:chExt cx="3994782" cy="4768098"/>
          </a:xfrm>
        </p:grpSpPr>
        <p:sp>
          <p:nvSpPr>
            <p:cNvPr id="9" name="Arc 23"/>
            <p:cNvSpPr/>
            <p:nvPr/>
          </p:nvSpPr>
          <p:spPr>
            <a:xfrm rot="10800000">
              <a:off x="4952225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1E737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10" name="Oval 45"/>
            <p:cNvSpPr/>
            <p:nvPr/>
          </p:nvSpPr>
          <p:spPr>
            <a:xfrm rot="10800000">
              <a:off x="6120363" y="9687602"/>
              <a:ext cx="1658505" cy="1658505"/>
            </a:xfrm>
            <a:prstGeom prst="ellipse">
              <a:avLst/>
            </a:prstGeom>
            <a:solidFill>
              <a:srgbClr val="1E737C"/>
            </a:solidFill>
            <a:ln>
              <a:solidFill>
                <a:srgbClr val="1E73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11" name="Group 2">
            <a:extLst>
              <a:ext uri="{FF2B5EF4-FFF2-40B4-BE49-F238E27FC236}">
                <a16:creationId xmlns:a16="http://schemas.microsoft.com/office/drawing/2014/main" id="{D0A02A47-A1CD-4F4E-90F5-13415DC9934E}"/>
              </a:ext>
            </a:extLst>
          </p:cNvPr>
          <p:cNvGrpSpPr/>
          <p:nvPr/>
        </p:nvGrpSpPr>
        <p:grpSpPr>
          <a:xfrm>
            <a:off x="8566149" y="5193986"/>
            <a:ext cx="2880000" cy="3664800"/>
            <a:chOff x="4952225" y="6578009"/>
            <a:chExt cx="3994782" cy="4768098"/>
          </a:xfrm>
        </p:grpSpPr>
        <p:sp>
          <p:nvSpPr>
            <p:cNvPr id="12" name="Arc 23"/>
            <p:cNvSpPr/>
            <p:nvPr/>
          </p:nvSpPr>
          <p:spPr>
            <a:xfrm rot="10800000">
              <a:off x="4952225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1E737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13" name="Oval 45"/>
            <p:cNvSpPr/>
            <p:nvPr/>
          </p:nvSpPr>
          <p:spPr>
            <a:xfrm rot="10800000">
              <a:off x="6120363" y="9687602"/>
              <a:ext cx="1658505" cy="1658505"/>
            </a:xfrm>
            <a:prstGeom prst="ellipse">
              <a:avLst/>
            </a:prstGeom>
            <a:solidFill>
              <a:srgbClr val="1E737C"/>
            </a:solidFill>
            <a:ln>
              <a:solidFill>
                <a:srgbClr val="1E73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17" name="Group 3">
            <a:extLst>
              <a:ext uri="{FF2B5EF4-FFF2-40B4-BE49-F238E27FC236}">
                <a16:creationId xmlns:a16="http://schemas.microsoft.com/office/drawing/2014/main" id="{B6328B0E-F578-F540-8798-AB59B2D47333}"/>
              </a:ext>
            </a:extLst>
          </p:cNvPr>
          <p:cNvGrpSpPr/>
          <p:nvPr/>
        </p:nvGrpSpPr>
        <p:grpSpPr>
          <a:xfrm>
            <a:off x="10603988" y="2464549"/>
            <a:ext cx="2880000" cy="3664800"/>
            <a:chOff x="7661040" y="2804681"/>
            <a:chExt cx="3994782" cy="4824044"/>
          </a:xfrm>
        </p:grpSpPr>
        <p:sp>
          <p:nvSpPr>
            <p:cNvPr id="18" name="Arc 24"/>
            <p:cNvSpPr/>
            <p:nvPr/>
          </p:nvSpPr>
          <p:spPr>
            <a:xfrm>
              <a:off x="7661040" y="3633936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1E737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19" name="Oval 44"/>
            <p:cNvSpPr/>
            <p:nvPr/>
          </p:nvSpPr>
          <p:spPr>
            <a:xfrm rot="10800000">
              <a:off x="8829178" y="2804681"/>
              <a:ext cx="1658505" cy="1658505"/>
            </a:xfrm>
            <a:prstGeom prst="ellipse">
              <a:avLst/>
            </a:prstGeom>
            <a:solidFill>
              <a:srgbClr val="1E737C"/>
            </a:solidFill>
            <a:ln>
              <a:solidFill>
                <a:srgbClr val="1E73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20" name="Group 3">
            <a:extLst>
              <a:ext uri="{FF2B5EF4-FFF2-40B4-BE49-F238E27FC236}">
                <a16:creationId xmlns:a16="http://schemas.microsoft.com/office/drawing/2014/main" id="{B6328B0E-F578-F540-8798-AB59B2D47333}"/>
              </a:ext>
            </a:extLst>
          </p:cNvPr>
          <p:cNvGrpSpPr/>
          <p:nvPr/>
        </p:nvGrpSpPr>
        <p:grpSpPr>
          <a:xfrm>
            <a:off x="6495540" y="2464549"/>
            <a:ext cx="2880000" cy="3663092"/>
            <a:chOff x="7661040" y="2804681"/>
            <a:chExt cx="3994782" cy="4824044"/>
          </a:xfrm>
        </p:grpSpPr>
        <p:sp>
          <p:nvSpPr>
            <p:cNvPr id="21" name="Arc 24"/>
            <p:cNvSpPr/>
            <p:nvPr/>
          </p:nvSpPr>
          <p:spPr>
            <a:xfrm>
              <a:off x="7661040" y="3633936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1E737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22" name="Oval 44"/>
            <p:cNvSpPr/>
            <p:nvPr/>
          </p:nvSpPr>
          <p:spPr>
            <a:xfrm rot="10800000">
              <a:off x="8829178" y="2804681"/>
              <a:ext cx="1658505" cy="1658505"/>
            </a:xfrm>
            <a:prstGeom prst="ellipse">
              <a:avLst/>
            </a:prstGeom>
            <a:solidFill>
              <a:srgbClr val="1E737C"/>
            </a:solidFill>
            <a:ln>
              <a:solidFill>
                <a:srgbClr val="1E73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23" name="Group 3">
            <a:extLst>
              <a:ext uri="{FF2B5EF4-FFF2-40B4-BE49-F238E27FC236}">
                <a16:creationId xmlns:a16="http://schemas.microsoft.com/office/drawing/2014/main" id="{B6328B0E-F578-F540-8798-AB59B2D47333}"/>
              </a:ext>
            </a:extLst>
          </p:cNvPr>
          <p:cNvGrpSpPr/>
          <p:nvPr/>
        </p:nvGrpSpPr>
        <p:grpSpPr>
          <a:xfrm>
            <a:off x="2313513" y="2506391"/>
            <a:ext cx="2880000" cy="3664800"/>
            <a:chOff x="7661040" y="2804681"/>
            <a:chExt cx="3994782" cy="4824044"/>
          </a:xfrm>
        </p:grpSpPr>
        <p:sp>
          <p:nvSpPr>
            <p:cNvPr id="24" name="Arc 24"/>
            <p:cNvSpPr/>
            <p:nvPr/>
          </p:nvSpPr>
          <p:spPr>
            <a:xfrm>
              <a:off x="7661040" y="3633936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1E737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25" name="Oval 44"/>
            <p:cNvSpPr/>
            <p:nvPr/>
          </p:nvSpPr>
          <p:spPr>
            <a:xfrm rot="10800000">
              <a:off x="8829178" y="2804681"/>
              <a:ext cx="1658505" cy="1658505"/>
            </a:xfrm>
            <a:prstGeom prst="ellipse">
              <a:avLst/>
            </a:prstGeom>
            <a:solidFill>
              <a:srgbClr val="1E737C"/>
            </a:solidFill>
            <a:ln>
              <a:solidFill>
                <a:srgbClr val="1E73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sp>
        <p:nvSpPr>
          <p:cNvPr id="6" name="CasellaDiTesto 5"/>
          <p:cNvSpPr txBox="1"/>
          <p:nvPr/>
        </p:nvSpPr>
        <p:spPr>
          <a:xfrm>
            <a:off x="2459728" y="3880946"/>
            <a:ext cx="2653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Preprocess/clean the text data</a:t>
            </a:r>
            <a:endParaRPr lang="it-IT" sz="20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4457699" y="6705615"/>
            <a:ext cx="28147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Text representation</a:t>
            </a:r>
            <a:endParaRPr lang="it-IT" sz="2000" dirty="0"/>
          </a:p>
          <a:p>
            <a:pPr algn="ctr"/>
            <a:endParaRPr lang="it-IT" sz="2000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6531777" y="3880946"/>
            <a:ext cx="281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Feature extraction</a:t>
            </a:r>
            <a:endParaRPr lang="it-IT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8566148" y="6612251"/>
            <a:ext cx="2654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Text </a:t>
            </a:r>
            <a:r>
              <a:rPr lang="en-GB" sz="2000" dirty="0"/>
              <a:t>mining</a:t>
            </a:r>
          </a:p>
          <a:p>
            <a:pPr algn="ctr"/>
            <a:endParaRPr lang="it-IT" sz="20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10788393" y="3874703"/>
            <a:ext cx="2511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Forecasting</a:t>
            </a:r>
            <a:endParaRPr lang="it-IT" sz="2000" dirty="0"/>
          </a:p>
        </p:txBody>
      </p:sp>
      <p:sp>
        <p:nvSpPr>
          <p:cNvPr id="30" name="Stella a 5 punte 29"/>
          <p:cNvSpPr/>
          <p:nvPr/>
        </p:nvSpPr>
        <p:spPr>
          <a:xfrm>
            <a:off x="11458189" y="2527652"/>
            <a:ext cx="1183640" cy="1062536"/>
          </a:xfrm>
          <a:prstGeom prst="star5">
            <a:avLst/>
          </a:prstGeom>
          <a:solidFill>
            <a:srgbClr val="FDB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Fumetto 3 31"/>
          <p:cNvSpPr/>
          <p:nvPr/>
        </p:nvSpPr>
        <p:spPr>
          <a:xfrm>
            <a:off x="9539142" y="7844767"/>
            <a:ext cx="934012" cy="716833"/>
          </a:xfrm>
          <a:prstGeom prst="wedgeEllipseCallout">
            <a:avLst/>
          </a:prstGeom>
          <a:solidFill>
            <a:srgbClr val="E867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Fumetto 3 32"/>
          <p:cNvSpPr/>
          <p:nvPr/>
        </p:nvSpPr>
        <p:spPr>
          <a:xfrm>
            <a:off x="7467600" y="2671975"/>
            <a:ext cx="934012" cy="716833"/>
          </a:xfrm>
          <a:prstGeom prst="wedgeEllipseCallout">
            <a:avLst/>
          </a:prstGeom>
          <a:solidFill>
            <a:srgbClr val="E867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Pergamena 1 33"/>
          <p:cNvSpPr/>
          <p:nvPr/>
        </p:nvSpPr>
        <p:spPr>
          <a:xfrm>
            <a:off x="3348816" y="2671975"/>
            <a:ext cx="809392" cy="881876"/>
          </a:xfrm>
          <a:prstGeom prst="verticalScroll">
            <a:avLst/>
          </a:prstGeom>
          <a:solidFill>
            <a:srgbClr val="23879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Pergamena 1 34"/>
          <p:cNvSpPr/>
          <p:nvPr/>
        </p:nvSpPr>
        <p:spPr>
          <a:xfrm>
            <a:off x="5493003" y="7762245"/>
            <a:ext cx="809392" cy="881876"/>
          </a:xfrm>
          <a:prstGeom prst="verticalScroll">
            <a:avLst/>
          </a:prstGeom>
          <a:solidFill>
            <a:srgbClr val="23879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6" name="Group 2">
            <a:extLst>
              <a:ext uri="{FF2B5EF4-FFF2-40B4-BE49-F238E27FC236}">
                <a16:creationId xmlns:a16="http://schemas.microsoft.com/office/drawing/2014/main" id="{D0A02A47-A1CD-4F4E-90F5-13415DC9934E}"/>
              </a:ext>
            </a:extLst>
          </p:cNvPr>
          <p:cNvGrpSpPr/>
          <p:nvPr/>
        </p:nvGrpSpPr>
        <p:grpSpPr>
          <a:xfrm>
            <a:off x="12658134" y="5224566"/>
            <a:ext cx="2880000" cy="3664800"/>
            <a:chOff x="4952225" y="6578009"/>
            <a:chExt cx="3994782" cy="4768098"/>
          </a:xfrm>
        </p:grpSpPr>
        <p:sp>
          <p:nvSpPr>
            <p:cNvPr id="37" name="Arc 23"/>
            <p:cNvSpPr/>
            <p:nvPr/>
          </p:nvSpPr>
          <p:spPr>
            <a:xfrm rot="10800000">
              <a:off x="4952225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1E737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38" name="Oval 45"/>
            <p:cNvSpPr/>
            <p:nvPr/>
          </p:nvSpPr>
          <p:spPr>
            <a:xfrm rot="10800000">
              <a:off x="6120363" y="9687602"/>
              <a:ext cx="1658505" cy="1658505"/>
            </a:xfrm>
            <a:prstGeom prst="ellipse">
              <a:avLst/>
            </a:prstGeom>
            <a:solidFill>
              <a:srgbClr val="1E737C"/>
            </a:solidFill>
            <a:ln>
              <a:solidFill>
                <a:srgbClr val="1E73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sp>
        <p:nvSpPr>
          <p:cNvPr id="39" name="Stella a 5 punte 38"/>
          <p:cNvSpPr/>
          <p:nvPr/>
        </p:nvSpPr>
        <p:spPr>
          <a:xfrm>
            <a:off x="13524983" y="7671915"/>
            <a:ext cx="1183640" cy="1062536"/>
          </a:xfrm>
          <a:prstGeom prst="star5">
            <a:avLst/>
          </a:prstGeom>
          <a:solidFill>
            <a:srgbClr val="FDB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CasellaDiTesto 39"/>
          <p:cNvSpPr txBox="1"/>
          <p:nvPr/>
        </p:nvSpPr>
        <p:spPr>
          <a:xfrm>
            <a:off x="12703564" y="6171191"/>
            <a:ext cx="2826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Improve</a:t>
            </a:r>
            <a:r>
              <a:rPr lang="ro-RO" dirty="0"/>
              <a:t> </a:t>
            </a:r>
            <a:r>
              <a:rPr lang="en-US" dirty="0"/>
              <a:t>model’s</a:t>
            </a:r>
            <a:r>
              <a:rPr lang="ro-RO" dirty="0"/>
              <a:t> performance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470835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573291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Self-assessment test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447800" y="3009900"/>
            <a:ext cx="5029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Typical text mining tasks include__________:</a:t>
            </a:r>
          </a:p>
          <a:p>
            <a:endParaRPr lang="en-U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en-U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en-U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en-U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A  Text categorization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B  Text clustering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C  Modeling entity relation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D  All of the above</a:t>
            </a:r>
            <a:endParaRPr lang="en-US" sz="24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015766" y="3009900"/>
            <a:ext cx="487143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1E737C"/>
                </a:solidFill>
              </a:rPr>
              <a:t>2. Is </a:t>
            </a:r>
            <a:r>
              <a:rPr lang="en-US" sz="2800" b="1" dirty="0">
                <a:solidFill>
                  <a:srgbClr val="1E737C"/>
                </a:solidFill>
              </a:rPr>
              <a:t>stemming the process of separating the prefixes and suffixes from words to derive the root word form and meaning?</a:t>
            </a:r>
          </a:p>
          <a:p>
            <a:endParaRPr lang="it-IT" sz="2800" b="1" dirty="0">
              <a:solidFill>
                <a:srgbClr val="1E737C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A  TRUE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B  FALSE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C  TRUE or FALSE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2420600" y="3009900"/>
            <a:ext cx="43433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1E737C"/>
                </a:solidFill>
              </a:rPr>
              <a:t>3. </a:t>
            </a:r>
            <a:r>
              <a:rPr lang="en-US" sz="2800" b="1" dirty="0">
                <a:solidFill>
                  <a:srgbClr val="1E737C"/>
                </a:solidFill>
              </a:rPr>
              <a:t>Which one of the following word embeddings can be custom trained for a specific subject in NLP?</a:t>
            </a:r>
            <a:endParaRPr lang="it-IT" sz="2800" b="1" dirty="0">
              <a:solidFill>
                <a:srgbClr val="1E737C"/>
              </a:solidFill>
            </a:endParaRPr>
          </a:p>
          <a:p>
            <a:endParaRPr lang="it-IT" sz="2800" b="1" dirty="0">
              <a:solidFill>
                <a:srgbClr val="1E737C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A  Word2Vec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B  BERT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C  </a:t>
            </a:r>
            <a:r>
              <a:rPr lang="en-US" sz="2800" dirty="0" err="1">
                <a:ea typeface="Microsoft Sans Serif" panose="020B0604020202020204" pitchFamily="34" charset="0"/>
                <a:cs typeface="Microsoft Sans Serif" panose="020B0604020202020204" pitchFamily="34" charset="0"/>
              </a:rPr>
              <a:t>GloVe</a:t>
            </a:r>
            <a:endParaRPr lang="en-US"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D  All the above </a:t>
            </a:r>
            <a:endParaRPr lang="en-US" sz="24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565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573291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Self-assessment</a:t>
            </a:r>
            <a:r>
              <a:rPr lang="es-ES" sz="40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test : </a:t>
            </a:r>
            <a:r>
              <a:rPr lang="es-ES" sz="40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Answers</a:t>
            </a:r>
            <a:endParaRPr lang="es-ES" sz="40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447800" y="3009900"/>
            <a:ext cx="5029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Typical text mining tasks include__________:</a:t>
            </a:r>
          </a:p>
          <a:p>
            <a:endParaRPr lang="en-U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en-U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en-U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en-U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A  Text categorization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B  Text clustering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C  Modeling entity relation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D  All of the above</a:t>
            </a:r>
            <a:endParaRPr lang="en-US" sz="2400" dirty="0">
              <a:solidFill>
                <a:srgbClr val="FF0000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015766" y="3009900"/>
            <a:ext cx="487143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1E737C"/>
                </a:solidFill>
              </a:rPr>
              <a:t>2. Is </a:t>
            </a:r>
            <a:r>
              <a:rPr lang="en-US" sz="2800" b="1" dirty="0">
                <a:solidFill>
                  <a:srgbClr val="1E737C"/>
                </a:solidFill>
              </a:rPr>
              <a:t>stemming the process of separating the prefixes and suffixes from words to derive the root word form and meaning?</a:t>
            </a:r>
          </a:p>
          <a:p>
            <a:endParaRPr lang="it-IT" sz="2800" b="1" dirty="0">
              <a:solidFill>
                <a:srgbClr val="1E737C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A  TRUE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B  FALSE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C  TRUE or FALSE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2420600" y="3009900"/>
            <a:ext cx="43433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1E737C"/>
                </a:solidFill>
              </a:rPr>
              <a:t>3. </a:t>
            </a:r>
            <a:r>
              <a:rPr lang="en-US" sz="2800" b="1" dirty="0">
                <a:solidFill>
                  <a:srgbClr val="1E737C"/>
                </a:solidFill>
              </a:rPr>
              <a:t>Which one of the following word embeddings can be custom trained for a specific subject in NLP?</a:t>
            </a:r>
            <a:endParaRPr lang="it-IT" sz="2800" b="1" dirty="0">
              <a:solidFill>
                <a:srgbClr val="1E737C"/>
              </a:solidFill>
            </a:endParaRPr>
          </a:p>
          <a:p>
            <a:endParaRPr lang="it-IT" sz="2800" b="1" dirty="0">
              <a:solidFill>
                <a:srgbClr val="1E737C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A  Word2Vec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B  BERT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C  </a:t>
            </a:r>
            <a:r>
              <a:rPr lang="en-US" sz="2800" dirty="0" err="1">
                <a:ea typeface="Microsoft Sans Serif" panose="020B0604020202020204" pitchFamily="34" charset="0"/>
                <a:cs typeface="Microsoft Sans Serif" panose="020B0604020202020204" pitchFamily="34" charset="0"/>
              </a:rPr>
              <a:t>GloVe</a:t>
            </a:r>
            <a:endParaRPr lang="en-US"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D  All the above </a:t>
            </a:r>
            <a:endParaRPr lang="en-US" sz="24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0350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34EE795-1C15-AB3C-763D-AD2740604F8B}"/>
              </a:ext>
            </a:extLst>
          </p:cNvPr>
          <p:cNvSpPr txBox="1"/>
          <p:nvPr/>
        </p:nvSpPr>
        <p:spPr>
          <a:xfrm>
            <a:off x="7258050" y="6591300"/>
            <a:ext cx="377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 err="1">
                <a:solidFill>
                  <a:srgbClr val="E7686A"/>
                </a:solidFill>
              </a:rPr>
              <a:t>Thank</a:t>
            </a:r>
            <a:r>
              <a:rPr lang="es-ES" sz="6000" b="1" dirty="0">
                <a:solidFill>
                  <a:srgbClr val="E7686A"/>
                </a:solidFill>
              </a:rPr>
              <a:t> </a:t>
            </a:r>
            <a:r>
              <a:rPr lang="es-ES" sz="6000" b="1" dirty="0" err="1">
                <a:solidFill>
                  <a:srgbClr val="E7686A"/>
                </a:solidFill>
              </a:rPr>
              <a:t>you</a:t>
            </a:r>
            <a:r>
              <a:rPr lang="es-ES" sz="6000" b="1" dirty="0">
                <a:solidFill>
                  <a:srgbClr val="E7686A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60582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632B427A-9881-CC7B-B876-E25D95F4B2D1}"/>
              </a:ext>
            </a:extLst>
          </p:cNvPr>
          <p:cNvSpPr txBox="1"/>
          <p:nvPr/>
        </p:nvSpPr>
        <p:spPr>
          <a:xfrm>
            <a:off x="1432560" y="1496219"/>
            <a:ext cx="6187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Unit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1: </a:t>
            </a:r>
            <a:r>
              <a:rPr lang="en-U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Introduction</a:t>
            </a:r>
            <a:endParaRPr lang="en-US" sz="40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A75B982-8563-0653-57EB-D817027F3CF1}"/>
              </a:ext>
            </a:extLst>
          </p:cNvPr>
          <p:cNvSpPr txBox="1"/>
          <p:nvPr/>
        </p:nvSpPr>
        <p:spPr>
          <a:xfrm>
            <a:off x="1447800" y="2552700"/>
            <a:ext cx="10040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What is Text </a:t>
            </a:r>
            <a:r>
              <a:rPr lang="ro-RO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M</a:t>
            </a:r>
            <a:r>
              <a:rPr lang="en-US" sz="2800" b="1" dirty="0" err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ining</a:t>
            </a:r>
            <a:r>
              <a:rPr lang="en-U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?</a:t>
            </a:r>
            <a:endParaRPr lang="es-E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914400" y="3848100"/>
            <a:ext cx="17297400" cy="4238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Text mining is a confluence of natural language processing, data mining, machine learning, and statistics used to mine knowledge from unstructured text. </a:t>
            </a: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Generally speaking, text mining can be classified into two types:</a:t>
            </a:r>
          </a:p>
          <a:p>
            <a:pPr marL="914400" lvl="1" indent="-4572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The user’s questions are very clear and specific, but they do not know the answer to the questions.</a:t>
            </a:r>
          </a:p>
          <a:p>
            <a:pPr marL="914400" lvl="1" indent="-4572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The user only knows the general aim but does not have specific and definite questions.</a:t>
            </a:r>
          </a:p>
          <a:p>
            <a:endParaRPr lang="en-US" sz="3200" dirty="0"/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64485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632B427A-9881-CC7B-B876-E25D95F4B2D1}"/>
              </a:ext>
            </a:extLst>
          </p:cNvPr>
          <p:cNvSpPr txBox="1"/>
          <p:nvPr/>
        </p:nvSpPr>
        <p:spPr>
          <a:xfrm>
            <a:off x="1447800" y="1235969"/>
            <a:ext cx="6187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Unit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1: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Introduction</a:t>
            </a:r>
            <a:endParaRPr lang="es-ES" sz="40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A75B982-8563-0653-57EB-D817027F3CF1}"/>
              </a:ext>
            </a:extLst>
          </p:cNvPr>
          <p:cNvSpPr txBox="1"/>
          <p:nvPr/>
        </p:nvSpPr>
        <p:spPr>
          <a:xfrm>
            <a:off x="1447800" y="2180015"/>
            <a:ext cx="10040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Text Mining Challenges</a:t>
            </a:r>
            <a:endParaRPr lang="es-E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447800" y="2865140"/>
            <a:ext cx="16687800" cy="6873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Natural language text is unstructured.</a:t>
            </a: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Most data mining methods handle structured or semi-structured data=&gt; the analysis and modeling of unstructured natural language text is challenging.</a:t>
            </a: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Text data mining is de facto an integrated technology of natural language processing, pattern classification, and machine learning.</a:t>
            </a: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The theoretical system of natural language processing has not yet been fully established.</a:t>
            </a: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The </a:t>
            </a:r>
            <a:r>
              <a:rPr lang="en-US" sz="3200" b="1" dirty="0"/>
              <a:t>main difficulties </a:t>
            </a:r>
            <a:r>
              <a:rPr lang="en-US" sz="3200" dirty="0"/>
              <a:t>confronted in text mining are generated by:</a:t>
            </a:r>
          </a:p>
          <a:p>
            <a:pPr marL="914400" lvl="1" indent="-4572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dirty="0"/>
              <a:t>The occurrence of noise or ill-formed expressions,</a:t>
            </a:r>
          </a:p>
          <a:p>
            <a:pPr marL="914400" lvl="1" indent="-4572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dirty="0"/>
              <a:t>Ambiguous expressions in the text,</a:t>
            </a:r>
          </a:p>
          <a:p>
            <a:pPr marL="914400" lvl="1" indent="-4572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dirty="0"/>
              <a:t>Difficult collection and annotation of samples to nurture machine learning methods,</a:t>
            </a:r>
          </a:p>
          <a:p>
            <a:pPr marL="914400" lvl="1" indent="-4572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dirty="0"/>
              <a:t>Hard to express the purpose and requirements of text mining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782711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5">
            <a:extLst>
              <a:ext uri="{FF2B5EF4-FFF2-40B4-BE49-F238E27FC236}">
                <a16:creationId xmlns:a16="http://schemas.microsoft.com/office/drawing/2014/main" id="{7713C6F0-2648-4391-B5EF-D6C4CA0124B3}"/>
              </a:ext>
            </a:extLst>
          </p:cNvPr>
          <p:cNvSpPr txBox="1"/>
          <p:nvPr/>
        </p:nvSpPr>
        <p:spPr>
          <a:xfrm>
            <a:off x="1447800" y="1235969"/>
            <a:ext cx="6187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Unit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1: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Introduction</a:t>
            </a:r>
            <a:endParaRPr lang="es-ES" sz="40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6">
            <a:extLst>
              <a:ext uri="{FF2B5EF4-FFF2-40B4-BE49-F238E27FC236}">
                <a16:creationId xmlns:a16="http://schemas.microsoft.com/office/drawing/2014/main" id="{8B8977A3-F746-4674-9655-422FF907B800}"/>
              </a:ext>
            </a:extLst>
          </p:cNvPr>
          <p:cNvSpPr txBox="1"/>
          <p:nvPr/>
        </p:nvSpPr>
        <p:spPr>
          <a:xfrm>
            <a:off x="1447800" y="2180015"/>
            <a:ext cx="10040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Text Mining Processing Flow</a:t>
            </a:r>
            <a:endParaRPr lang="es-E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CasellaDiTesto 1">
            <a:extLst>
              <a:ext uri="{FF2B5EF4-FFF2-40B4-BE49-F238E27FC236}">
                <a16:creationId xmlns:a16="http://schemas.microsoft.com/office/drawing/2014/main" id="{07DA4548-3BBF-4FC4-988F-9D621093240F}"/>
              </a:ext>
            </a:extLst>
          </p:cNvPr>
          <p:cNvSpPr txBox="1"/>
          <p:nvPr/>
        </p:nvSpPr>
        <p:spPr>
          <a:xfrm>
            <a:off x="1447800" y="2865140"/>
            <a:ext cx="16687800" cy="1604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Text mining performs some general tasks to effectively mine texts, documents, books, comments: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endParaRPr lang="it-IT" sz="3200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14809A3E-DA3B-4D60-A87A-08C2736801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7732633"/>
              </p:ext>
            </p:extLst>
          </p:nvPr>
        </p:nvGraphicFramePr>
        <p:xfrm>
          <a:off x="3048000" y="1079500"/>
          <a:ext cx="12192000" cy="81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EB56B14-30FF-46FC-AE6A-A29EEA46BC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0102041"/>
              </p:ext>
            </p:extLst>
          </p:nvPr>
        </p:nvGraphicFramePr>
        <p:xfrm>
          <a:off x="1562100" y="3005831"/>
          <a:ext cx="15163800" cy="604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92566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411535"/>
            <a:ext cx="922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Unit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2: Text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mining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techniques</a:t>
            </a:r>
            <a:endParaRPr lang="es-ES" sz="44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es-ES" sz="40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447800" y="2364185"/>
            <a:ext cx="10040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err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Typical</a:t>
            </a:r>
            <a:r>
              <a:rPr lang="es-E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2800" b="1" dirty="0" err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  <a:r>
              <a:rPr lang="es-E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2800" b="1" dirty="0" err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mining</a:t>
            </a:r>
            <a:r>
              <a:rPr lang="es-E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2800" b="1" dirty="0" err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techniques</a:t>
            </a:r>
            <a:endParaRPr lang="es-E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435100" y="3196346"/>
            <a:ext cx="16611600" cy="4284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2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Text mining is a research field crossing multiple technologies and techniques:</a:t>
            </a: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b="1" dirty="0"/>
              <a:t>Text classification </a:t>
            </a:r>
            <a:r>
              <a:rPr lang="en-US" sz="3200" dirty="0"/>
              <a:t>methods divide a given text into predefined text types.</a:t>
            </a: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b="1" dirty="0"/>
              <a:t>Text clustering </a:t>
            </a:r>
            <a:r>
              <a:rPr lang="en-US" sz="3200" dirty="0"/>
              <a:t>techniques divide a given text set into different categories.</a:t>
            </a: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b="1" dirty="0"/>
              <a:t>Topic models </a:t>
            </a:r>
            <a:r>
              <a:rPr lang="en-US" sz="3200" dirty="0"/>
              <a:t>= statistical models used to mine the topics and concepts hidden behind words in text.</a:t>
            </a: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b="1" dirty="0"/>
              <a:t>Text sentiment analysis (text opinion mining) </a:t>
            </a:r>
            <a:r>
              <a:rPr lang="en-US" sz="3200" dirty="0"/>
              <a:t>reveals the subjective information expressed by a text’s author, that is, the author’s viewpoint and attitude.</a:t>
            </a:r>
            <a:r>
              <a:rPr lang="ro-RO" sz="3200" dirty="0"/>
              <a:t> The t</a:t>
            </a:r>
            <a:r>
              <a:rPr lang="en-US" sz="3200" dirty="0" err="1"/>
              <a:t>ext</a:t>
            </a:r>
            <a:r>
              <a:rPr lang="en-US" sz="3200" dirty="0"/>
              <a:t> is classified based on</a:t>
            </a:r>
            <a:r>
              <a:rPr lang="ro-RO" sz="3200" dirty="0"/>
              <a:t> </a:t>
            </a:r>
            <a:r>
              <a:rPr lang="en-US" sz="3200" dirty="0"/>
              <a:t>attitudes expressed in the text or judgments</a:t>
            </a:r>
            <a:r>
              <a:rPr lang="ro-RO" sz="3200" dirty="0"/>
              <a:t> </a:t>
            </a:r>
            <a:r>
              <a:rPr lang="en-US" sz="3200" dirty="0"/>
              <a:t>of its positive or negative polarity.</a:t>
            </a:r>
          </a:p>
        </p:txBody>
      </p:sp>
    </p:spTree>
    <p:extLst>
      <p:ext uri="{BB962C8B-B14F-4D97-AF65-F5344CB8AC3E}">
        <p14:creationId xmlns:p14="http://schemas.microsoft.com/office/powerpoint/2010/main" val="621991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411535"/>
            <a:ext cx="922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Unit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2: Text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mining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techniques</a:t>
            </a:r>
            <a:endParaRPr lang="es-ES" sz="44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es-ES" sz="40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447800" y="2345664"/>
            <a:ext cx="10040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err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Typical</a:t>
            </a:r>
            <a:r>
              <a:rPr lang="es-E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2800" b="1" dirty="0" err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text</a:t>
            </a:r>
            <a:r>
              <a:rPr lang="es-E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2800" b="1" dirty="0" err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mining</a:t>
            </a:r>
            <a:r>
              <a:rPr lang="es-E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2800" b="1" dirty="0" err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techniques</a:t>
            </a:r>
            <a:r>
              <a:rPr lang="es-E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(2)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219200" y="3238500"/>
            <a:ext cx="16459200" cy="3757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b="1" dirty="0"/>
              <a:t>Topic detection </a:t>
            </a:r>
            <a:r>
              <a:rPr lang="en-US" sz="3200" dirty="0"/>
              <a:t>refers to the mining and screening of text topics (hot topics) reliable for  public opinion analysis, social media computing, and personalized information services</a:t>
            </a:r>
            <a:r>
              <a:rPr lang="it-IT" sz="3200" dirty="0"/>
              <a:t>.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it-IT" sz="3200" b="1" dirty="0"/>
              <a:t>Information Extraction </a:t>
            </a:r>
            <a:r>
              <a:rPr lang="en-US" sz="3200" b="1" dirty="0"/>
              <a:t>refers </a:t>
            </a:r>
            <a:r>
              <a:rPr lang="en-US" sz="3200" dirty="0"/>
              <a:t>to the extraction of factual information such as entities, entity attributes, relationships between entities, and events from unstructured and </a:t>
            </a:r>
            <a:r>
              <a:rPr lang="en-US" sz="3200" dirty="0" err="1"/>
              <a:t>semistructured</a:t>
            </a:r>
            <a:r>
              <a:rPr lang="en-US" sz="3200" dirty="0"/>
              <a:t> natural language text  which it forms into structured data output.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it-IT" sz="3200" b="1" dirty="0"/>
              <a:t>Automatic text summarization </a:t>
            </a:r>
            <a:r>
              <a:rPr lang="en-US" sz="3200" dirty="0"/>
              <a:t>automatically generates summaries using natural language processing methods.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93809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73200" y="1162625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Unit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2: Text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mining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techniques</a:t>
            </a:r>
            <a:endParaRPr lang="es-ES" sz="44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es-ES" sz="40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473200" y="2024400"/>
            <a:ext cx="1432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Techniques for Data Preparation and Transformation</a:t>
            </a:r>
          </a:p>
          <a:p>
            <a:endParaRPr lang="en-U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219200" y="2738973"/>
            <a:ext cx="16840200" cy="6385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Tokenization</a:t>
            </a:r>
            <a:r>
              <a:rPr lang="en-US" sz="3200" dirty="0"/>
              <a:t> refers to a process of segmenting a given text into lexical units</a:t>
            </a:r>
            <a:r>
              <a:rPr lang="it-IT" sz="3200" dirty="0"/>
              <a:t>.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Removing stop words</a:t>
            </a:r>
            <a:r>
              <a:rPr lang="en-US" sz="3200" dirty="0"/>
              <a:t>: Stop words mainly refer to functional words, including auxiliary words, prepositions, conjunctions, modal words, and other high frequency words.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it-IT" sz="3200" b="1" dirty="0"/>
              <a:t>Word form normalization </a:t>
            </a:r>
            <a:r>
              <a:rPr lang="it-IT" sz="3200" dirty="0"/>
              <a:t>to </a:t>
            </a:r>
            <a:r>
              <a:rPr lang="en-US" sz="3200" dirty="0"/>
              <a:t>improve the efficiency of text processing</a:t>
            </a:r>
            <a:r>
              <a:rPr lang="en-US" sz="3200" b="1" dirty="0"/>
              <a:t>. </a:t>
            </a:r>
            <a:r>
              <a:rPr lang="en-US" sz="3200" dirty="0"/>
              <a:t>Word form normalization</a:t>
            </a:r>
            <a:r>
              <a:rPr lang="en-US" sz="3200" b="1" dirty="0"/>
              <a:t> </a:t>
            </a:r>
            <a:r>
              <a:rPr lang="en-US" sz="3200" dirty="0"/>
              <a:t>includes two basic concepts: </a:t>
            </a: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b="1" dirty="0"/>
              <a:t>Lemmatization</a:t>
            </a:r>
            <a:r>
              <a:rPr lang="en-US" sz="3200" dirty="0"/>
              <a:t> - the restoration of deformed words into original forms, to express complete semantics,</a:t>
            </a: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b="1" dirty="0"/>
              <a:t>Stemming </a:t>
            </a:r>
            <a:r>
              <a:rPr lang="en-US" sz="3200" dirty="0"/>
              <a:t>- the process of removing affixes to obtain roots.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Data annotation </a:t>
            </a:r>
            <a:r>
              <a:rPr lang="en-US" sz="3200" dirty="0"/>
              <a:t>represent an essential stage of </a:t>
            </a:r>
            <a:r>
              <a:rPr lang="en-US" sz="3200" b="1" dirty="0"/>
              <a:t>supervised machine </a:t>
            </a:r>
            <a:r>
              <a:rPr lang="en-US" sz="3200" dirty="0"/>
              <a:t>learning methods. If the scale of annotated data is larger, the quality is higher, and if the coverage is broader, the performance of the trained model will be better.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21791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411535"/>
            <a:ext cx="922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Unit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2: Text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mining</a:t>
            </a:r>
            <a:r>
              <a:rPr lang="es-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s-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techniques</a:t>
            </a:r>
            <a:endParaRPr lang="es-ES" sz="44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es-ES" sz="40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442720" y="2468604"/>
            <a:ext cx="10040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Basics of Text Representation</a:t>
            </a:r>
            <a:endParaRPr lang="es-E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442720" y="3937695"/>
            <a:ext cx="16074026" cy="3757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it-IT" sz="3200" dirty="0"/>
              <a:t>Related </a:t>
            </a:r>
            <a:r>
              <a:rPr lang="it-IT" sz="3200" b="1" dirty="0"/>
              <a:t>basic concepts</a:t>
            </a:r>
            <a:r>
              <a:rPr lang="it-IT" sz="3200" dirty="0"/>
              <a:t>: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b="1" dirty="0"/>
              <a:t>Text</a:t>
            </a:r>
            <a:r>
              <a:rPr lang="en-US" sz="3200" dirty="0"/>
              <a:t> is a sequence of characters with certain granularities, such as phrases, sentences, paragraphs, or a whole document. 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b="1" dirty="0"/>
              <a:t>Term </a:t>
            </a:r>
            <a:r>
              <a:rPr lang="en-US" sz="3200" dirty="0"/>
              <a:t>is the smallest inseparable language unit that can denote characters, words, phrases, etc.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b="1" dirty="0"/>
              <a:t>Term weight </a:t>
            </a:r>
            <a:r>
              <a:rPr lang="en-US" sz="3200" dirty="0"/>
              <a:t>is the weight assigned to a term according to certain principles, indicating that term’s importance and relevance in the text.</a:t>
            </a:r>
            <a:endParaRPr lang="it-IT" sz="3200" dirty="0"/>
          </a:p>
        </p:txBody>
      </p:sp>
      <p:sp>
        <p:nvSpPr>
          <p:cNvPr id="9" name="CuadroTexto 6">
            <a:extLst>
              <a:ext uri="{FF2B5EF4-FFF2-40B4-BE49-F238E27FC236}">
                <a16:creationId xmlns:a16="http://schemas.microsoft.com/office/drawing/2014/main" id="{E65FC746-4E91-445E-B02A-A24D947CE4AB}"/>
              </a:ext>
            </a:extLst>
          </p:cNvPr>
          <p:cNvSpPr txBox="1"/>
          <p:nvPr/>
        </p:nvSpPr>
        <p:spPr>
          <a:xfrm>
            <a:off x="1417320" y="3279303"/>
            <a:ext cx="1516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Vector Space Model </a:t>
            </a:r>
            <a:r>
              <a:rPr lang="en-US" sz="32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is the simplest text representation method.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29E1B-5A89-475B-833D-E3E55C07F811}"/>
              </a:ext>
            </a:extLst>
          </p:cNvPr>
          <p:cNvSpPr txBox="1"/>
          <p:nvPr/>
        </p:nvSpPr>
        <p:spPr>
          <a:xfrm>
            <a:off x="1442720" y="7696200"/>
            <a:ext cx="159028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The vector space model assumes that a text conforms to the following two requirements: (1) each term </a:t>
            </a:r>
            <a:r>
              <a:rPr lang="en-US" sz="3200" i="1" dirty="0" err="1"/>
              <a:t>ti</a:t>
            </a:r>
            <a:r>
              <a:rPr lang="en-US" sz="3200" i="1" dirty="0"/>
              <a:t> </a:t>
            </a:r>
            <a:r>
              <a:rPr lang="en-US" sz="3200" dirty="0"/>
              <a:t>is unique, (2) the terms have no order. 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2612149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6491</TotalTime>
  <Words>3251</Words>
  <Application>Microsoft Office PowerPoint</Application>
  <PresentationFormat>Custom</PresentationFormat>
  <Paragraphs>311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</vt:lpstr>
      <vt:lpstr>Arial Unicode MS</vt:lpstr>
      <vt:lpstr>Calibri</vt:lpstr>
      <vt:lpstr>Calibri Light</vt:lpstr>
      <vt:lpstr>Courier New</vt:lpstr>
      <vt:lpstr>Microsoft Sans Serif</vt:lpstr>
      <vt:lpstr>Oxygen</vt:lpstr>
      <vt:lpstr>var(--colab-code-font-family)</vt:lpstr>
      <vt:lpstr>Wingdings</vt:lpstr>
      <vt:lpstr>Office Theme</vt:lpstr>
      <vt:lpstr>Diseño personalizado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SCIENCE - PPT TEMPLATE</dc:title>
  <dc:creator>Monia Coppola</dc:creator>
  <cp:keywords>DAE_p32tqtE,BAEXurJiHZU</cp:keywords>
  <cp:lastModifiedBy>Adri</cp:lastModifiedBy>
  <cp:revision>284</cp:revision>
  <dcterms:created xsi:type="dcterms:W3CDTF">2022-05-03T15:33:59Z</dcterms:created>
  <dcterms:modified xsi:type="dcterms:W3CDTF">2023-03-07T12:34:02Z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2022-05-03T00:00:00Z</vt:filetime>
  </property>
  <property fmtid="{D5CDD505-2E9C-101B-9397-08002B2CF9AE}" pid="3" name="Creator">
    <vt:lpwstr>Canva</vt:lpwstr>
  </property>
  <property fmtid="{D5CDD505-2E9C-101B-9397-08002B2CF9AE}" pid="4" name="LastSaved">
    <vt:filetime>2022-05-03T00:00:00Z</vt:filetime>
  </property>
</Properties>
</file>