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9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13_0.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11D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4"/>
    <p:sldMasterId id="2147483654" r:id="rId5"/>
  </p:sldMasterIdLst>
  <p:notesMasterIdLst>
    <p:notesMasterId r:id="rId3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8288000" cy="10287000"/>
  <p:notesSz cx="18288000" cy="10287000"/>
  <p:embeddedFontLst>
    <p:embeddedFont>
      <p:font typeface="Algerian" panose="04020705040A02060702" pitchFamily="82" charset="0"/>
      <p:regular r:id="rId37"/>
    </p:embeddedFont>
    <p:embeddedFont>
      <p:font typeface="Calibri" panose="020F050202020403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
      <p:font typeface="Oxygen" panose="02000503000000000000" pitchFamily="2"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4RqE3qp2wQGRsZINzNWM0sDn0S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8765A7-9EE6-3179-13C9-E33DBBA21F48}" name="Jacqueline Berger" initials="JB" userId="S::20IMC10288@fh-krems.ac.at::403890e3-2b7f-4973-aeb7-9e941a46bc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042" y="6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customschemas.google.com/relationships/presentationmetadata" Target="meta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presProps" Target="presProp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F721D067-8DDA-4A7D-9D82-E7580F266338}" authorId="{0E8765A7-9EE6-3179-13C9-E33DBBA21F48}" created="2023-03-20T07:00:33.787">
    <pc:sldMkLst xmlns:pc="http://schemas.microsoft.com/office/powerpoint/2013/main/command">
      <pc:docMk/>
      <pc:sldMk cId="0" sldId="259"/>
    </pc:sldMkLst>
    <p188:txBody>
      <a:bodyPr/>
      <a:lstStyle/>
      <a:p>
        <a:r>
          <a:rPr lang="en-AT"/>
          <a:t>Maybe you want to highlight keywords on text intensive slides BOLD, so it sticks out</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5D82C869-2619-4867-ADF0-824F168BAF5D}" authorId="{0E8765A7-9EE6-3179-13C9-E33DBBA21F48}" status="resolved" created="2023-03-20T07:07:18" complete="100000">
    <ac:txMkLst xmlns:ac="http://schemas.microsoft.com/office/drawing/2013/main/command">
      <pc:docMk xmlns:pc="http://schemas.microsoft.com/office/powerpoint/2013/main/command"/>
      <pc:sldMk xmlns:pc="http://schemas.microsoft.com/office/powerpoint/2013/main/command" cId="0" sldId="265"/>
      <ac:spMk id="206" creationId="{00000000-0000-0000-0000-000000000000}"/>
      <ac:txMk cp="147" len="12">
        <ac:context len="318" hash="820948708"/>
      </ac:txMk>
    </ac:txMkLst>
    <p188:pos x="6531429" y="1284514"/>
    <p188:txBody>
      <a:bodyPr/>
      <a:lstStyle/>
      <a:p>
        <a:r>
          <a:rPr lang="en-AT"/>
          <a:t>…. in the ACP. 
I assume it was meant to read PCA</a:t>
        </a:r>
      </a:p>
    </p188:txBody>
  </p188:cm>
</p188:cmLst>
</file>

<file path=ppt/comments/modernComment_113_0.xml><?xml version="1.0" encoding="utf-8"?>
<p188:cmLst xmlns:a="http://schemas.openxmlformats.org/drawingml/2006/main" xmlns:r="http://schemas.openxmlformats.org/officeDocument/2006/relationships" xmlns:p188="http://schemas.microsoft.com/office/powerpoint/2018/8/main">
  <p188:cm id="{25708EAD-1BAA-45CD-A078-6EAF22248553}" authorId="{0E8765A7-9EE6-3179-13C9-E33DBBA21F48}" created="2023-03-20T07:13:13.063">
    <pc:sldMkLst xmlns:pc="http://schemas.microsoft.com/office/powerpoint/2013/main/command">
      <pc:docMk/>
      <pc:sldMk cId="0" sldId="275"/>
    </pc:sldMkLst>
    <p188:txBody>
      <a:bodyPr/>
      <a:lstStyle/>
      <a:p>
        <a:r>
          <a:rPr lang="en-AT"/>
          <a:t>Maybe the image can be generated again at a higher resolution</a:t>
        </a:r>
      </a:p>
    </p188:txBody>
  </p188:cm>
</p188:cmLst>
</file>

<file path=ppt/comments/modernComment_11D_0.xml><?xml version="1.0" encoding="utf-8"?>
<p188:cmLst xmlns:a="http://schemas.openxmlformats.org/drawingml/2006/main" xmlns:r="http://schemas.openxmlformats.org/officeDocument/2006/relationships" xmlns:p188="http://schemas.microsoft.com/office/powerpoint/2018/8/main">
  <p188:cm id="{B6DE45ED-9F13-4838-BE06-CF1804A5CB3D}" authorId="{0E8765A7-9EE6-3179-13C9-E33DBBA21F48}" created="2023-03-20T07:18:18.288">
    <pc:sldMkLst xmlns:pc="http://schemas.microsoft.com/office/powerpoint/2013/main/command">
      <pc:docMk/>
      <pc:sldMk cId="0" sldId="285"/>
    </pc:sldMkLst>
    <p188:txBody>
      <a:bodyPr/>
      <a:lstStyle/>
      <a:p>
        <a:r>
          <a:rPr lang="en-AT"/>
          <a:t>Maybe some final slide with links to watch some good videos on youtube or read some articles for those who want to know more about PCA?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1: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7: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048eba86ba_0_7: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2048eba86ba_0_7:notes"/>
          <p:cNvSpPr>
            <a:spLocks noGrp="1" noRot="1" noChangeAspect="1"/>
          </p:cNvSpPr>
          <p:nvPr>
            <p:ph type="sldImg" idx="2"/>
          </p:nvPr>
        </p:nvSpPr>
        <p:spPr>
          <a:xfrm>
            <a:off x="3048600" y="771525"/>
            <a:ext cx="121926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048eba86ba_0_19: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2048eba86ba_0_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048eba86ba_0_29: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2048eba86ba_0_29:notes"/>
          <p:cNvSpPr>
            <a:spLocks noGrp="1" noRot="1" noChangeAspect="1"/>
          </p:cNvSpPr>
          <p:nvPr>
            <p:ph type="sldImg" idx="2"/>
          </p:nvPr>
        </p:nvSpPr>
        <p:spPr>
          <a:xfrm>
            <a:off x="3048600" y="771525"/>
            <a:ext cx="121926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048eba86ba_0_38: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2048eba86ba_0_38:notes"/>
          <p:cNvSpPr>
            <a:spLocks noGrp="1" noRot="1" noChangeAspect="1"/>
          </p:cNvSpPr>
          <p:nvPr>
            <p:ph type="sldImg" idx="2"/>
          </p:nvPr>
        </p:nvSpPr>
        <p:spPr>
          <a:xfrm>
            <a:off x="3048600" y="771525"/>
            <a:ext cx="121926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048eba86ba_0_5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2048eba86ba_0_50:notes"/>
          <p:cNvSpPr>
            <a:spLocks noGrp="1" noRot="1" noChangeAspect="1"/>
          </p:cNvSpPr>
          <p:nvPr>
            <p:ph type="sldImg" idx="2"/>
          </p:nvPr>
        </p:nvSpPr>
        <p:spPr>
          <a:xfrm>
            <a:off x="3048600" y="771525"/>
            <a:ext cx="121926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048eba86ba_0_63: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2048eba86ba_0_63:notes"/>
          <p:cNvSpPr>
            <a:spLocks noGrp="1" noRot="1" noChangeAspect="1"/>
          </p:cNvSpPr>
          <p:nvPr>
            <p:ph type="sldImg" idx="2"/>
          </p:nvPr>
        </p:nvSpPr>
        <p:spPr>
          <a:xfrm>
            <a:off x="3048600" y="771525"/>
            <a:ext cx="121926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048eba86ba_0_72: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2048eba86ba_0_7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048eba86ba_0_78: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2048eba86ba_0_7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18: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20: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048eba86ba_0_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048eba86ba_0_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3"/>
        <p:cNvGrpSpPr/>
        <p:nvPr/>
      </p:nvGrpSpPr>
      <p:grpSpPr>
        <a:xfrm>
          <a:off x="0" y="0"/>
          <a:ext cx="0" cy="0"/>
          <a:chOff x="0" y="0"/>
          <a:chExt cx="0" cy="0"/>
        </a:xfrm>
      </p:grpSpPr>
      <p:sp>
        <p:nvSpPr>
          <p:cNvPr id="104" name="Google Shape;104;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36"/>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36"/>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7" name="Google Shape;107;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3">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24"/>
          <p:cNvPicPr preferRelativeResize="0"/>
          <p:nvPr/>
        </p:nvPicPr>
        <p:blipFill rotWithShape="1">
          <a:blip r:embed="rId14">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3_0.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1D_0.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E7686A"/>
                </a:solidFill>
                <a:latin typeface="Calibri"/>
                <a:ea typeface="Calibri"/>
                <a:cs typeface="Calibri"/>
                <a:sym typeface="Calibri"/>
              </a:rPr>
              <a:t>PRINCIPAL COMPONENT ANALYSIS (PCA)</a:t>
            </a:r>
            <a:endParaRPr/>
          </a:p>
          <a:p>
            <a:pPr marL="0" marR="0" lvl="0" indent="0" algn="ctr" rtl="0">
              <a:spcBef>
                <a:spcPts val="5"/>
              </a:spcBef>
              <a:spcAft>
                <a:spcPts val="0"/>
              </a:spcAft>
              <a:buNone/>
            </a:pPr>
            <a:r>
              <a:rPr lang="en-US" sz="3600" b="1">
                <a:solidFill>
                  <a:srgbClr val="E7686A"/>
                </a:solidFill>
                <a:latin typeface="Calibri"/>
                <a:ea typeface="Calibri"/>
                <a:cs typeface="Calibri"/>
                <a:sym typeface="Calibri"/>
              </a:rPr>
              <a:t> [UNISALENTO]</a:t>
            </a:r>
            <a:endParaRPr sz="3200" b="1">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txBox="1"/>
          <p:nvPr/>
        </p:nvSpPr>
        <p:spPr>
          <a:xfrm>
            <a:off x="1432560" y="1496219"/>
            <a:ext cx="6187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PCA requirements</a:t>
            </a:r>
            <a:endParaRPr sz="4400" b="1">
              <a:solidFill>
                <a:srgbClr val="E7686A"/>
              </a:solidFill>
              <a:latin typeface="Calibri"/>
              <a:ea typeface="Calibri"/>
              <a:cs typeface="Calibri"/>
              <a:sym typeface="Calibri"/>
            </a:endParaRPr>
          </a:p>
        </p:txBody>
      </p:sp>
      <p:sp>
        <p:nvSpPr>
          <p:cNvPr id="205" name="Google Shape;205;p9"/>
          <p:cNvSpPr txBox="1"/>
          <p:nvPr/>
        </p:nvSpPr>
        <p:spPr>
          <a:xfrm>
            <a:off x="1219200" y="2552700"/>
            <a:ext cx="13258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Sufficiently large sample size</a:t>
            </a:r>
            <a:endParaRPr sz="4400" b="1">
              <a:solidFill>
                <a:srgbClr val="238791"/>
              </a:solidFill>
              <a:latin typeface="Calibri"/>
              <a:ea typeface="Calibri"/>
              <a:cs typeface="Calibri"/>
              <a:sym typeface="Calibri"/>
            </a:endParaRPr>
          </a:p>
        </p:txBody>
      </p:sp>
      <p:sp>
        <p:nvSpPr>
          <p:cNvPr id="206" name="Google Shape;206;p9"/>
          <p:cNvSpPr txBox="1"/>
          <p:nvPr/>
        </p:nvSpPr>
        <p:spPr>
          <a:xfrm>
            <a:off x="2057400" y="3924300"/>
            <a:ext cx="9677400" cy="3108543"/>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There is no unique threshold value, but in general it is recommended to have at least 5-10 statistical units for each variable you want to include in the PCA. </a:t>
            </a:r>
            <a:endParaRPr sz="2800" dirty="0">
              <a:solidFill>
                <a:schemeClr val="dk1"/>
              </a:solidFill>
              <a:latin typeface="Calibri"/>
              <a:ea typeface="Calibri"/>
              <a:cs typeface="Calibri"/>
              <a:sym typeface="Calibri"/>
            </a:endParaRPr>
          </a:p>
          <a:p>
            <a:pPr marL="457200" marR="0" lvl="0" indent="-279400" algn="just"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For example, if you want to try to summarize 10 variables with new components, it would be advisable to have a sample composed of at least 150 observations.</a:t>
            </a:r>
            <a:endParaRPr sz="2800" dirty="0">
              <a:solidFill>
                <a:schemeClr val="dk1"/>
              </a:solidFill>
              <a:latin typeface="Calibri"/>
              <a:ea typeface="Calibri"/>
              <a:cs typeface="Calibri"/>
              <a:sym typeface="Calibri"/>
            </a:endParaRPr>
          </a:p>
        </p:txBody>
      </p:sp>
      <p:pic>
        <p:nvPicPr>
          <p:cNvPr id="207" name="Google Shape;207;p9"/>
          <p:cNvPicPr preferRelativeResize="0"/>
          <p:nvPr/>
        </p:nvPicPr>
        <p:blipFill rotWithShape="1">
          <a:blip r:embed="rId4">
            <a:alphaModFix/>
          </a:blip>
          <a:srcRect/>
          <a:stretch/>
        </p:blipFill>
        <p:spPr>
          <a:xfrm>
            <a:off x="12420600" y="3961474"/>
            <a:ext cx="5277003" cy="3212088"/>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213" name="Google Shape;213;p10"/>
          <p:cNvSpPr txBox="1"/>
          <p:nvPr/>
        </p:nvSpPr>
        <p:spPr>
          <a:xfrm>
            <a:off x="1219200" y="2552700"/>
            <a:ext cx="13258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 Sample adequacy</a:t>
            </a:r>
            <a:endParaRPr sz="4400" b="1">
              <a:solidFill>
                <a:srgbClr val="238791"/>
              </a:solidFill>
              <a:latin typeface="Calibri"/>
              <a:ea typeface="Calibri"/>
              <a:cs typeface="Calibri"/>
              <a:sym typeface="Calibri"/>
            </a:endParaRPr>
          </a:p>
        </p:txBody>
      </p:sp>
      <p:sp>
        <p:nvSpPr>
          <p:cNvPr id="214" name="Google Shape;214;p10"/>
          <p:cNvSpPr txBox="1"/>
          <p:nvPr/>
        </p:nvSpPr>
        <p:spPr>
          <a:xfrm>
            <a:off x="2057400" y="3924300"/>
            <a:ext cx="14859000" cy="44012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Calibri"/>
                <a:ea typeface="Calibri"/>
                <a:cs typeface="Calibri"/>
                <a:sym typeface="Calibri"/>
              </a:rPr>
              <a:t>To verify the adequacy of the sample, some tests can be carried out such as:</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n-US" sz="2800" b="1" dirty="0">
                <a:solidFill>
                  <a:schemeClr val="dk1"/>
                </a:solidFill>
                <a:latin typeface="Calibri"/>
                <a:ea typeface="Calibri"/>
                <a:cs typeface="Calibri"/>
                <a:sym typeface="Calibri"/>
              </a:rPr>
              <a:t>The Kaiser-Meyer-Olkin test</a:t>
            </a:r>
            <a:r>
              <a:rPr lang="en-US" sz="2800" dirty="0">
                <a:solidFill>
                  <a:schemeClr val="dk1"/>
                </a:solidFill>
                <a:latin typeface="Calibri"/>
                <a:ea typeface="Calibri"/>
                <a:cs typeface="Calibri"/>
                <a:sym typeface="Calibri"/>
              </a:rPr>
              <a:t>, (KMO), which determines whether the variables considered are indeed consistent for the use of a principal component analysis. This index can take values between 0 and 1. For a principal component analysis to make sense, it must have a value of at least 0.5.</a:t>
            </a:r>
            <a:endParaRPr sz="2800" dirty="0">
              <a:solidFill>
                <a:schemeClr val="dk1"/>
              </a:solidFill>
              <a:latin typeface="Calibri"/>
              <a:ea typeface="Calibri"/>
              <a:cs typeface="Calibri"/>
              <a:sym typeface="Calibri"/>
            </a:endParaRPr>
          </a:p>
          <a:p>
            <a:pPr marL="457200" marR="0" lvl="0" indent="-279400" algn="just"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n-US" sz="2800" b="1" dirty="0">
                <a:solidFill>
                  <a:schemeClr val="dk1"/>
                </a:solidFill>
                <a:latin typeface="Calibri"/>
                <a:ea typeface="Calibri"/>
                <a:cs typeface="Calibri"/>
                <a:sym typeface="Calibri"/>
              </a:rPr>
              <a:t>Bartlett's Test of </a:t>
            </a:r>
            <a:r>
              <a:rPr lang="en-US" sz="2800" b="1" dirty="0" err="1">
                <a:solidFill>
                  <a:schemeClr val="dk1"/>
                </a:solidFill>
                <a:latin typeface="Calibri"/>
                <a:ea typeface="Calibri"/>
                <a:cs typeface="Calibri"/>
                <a:sym typeface="Calibri"/>
              </a:rPr>
              <a:t>Sphericit</a:t>
            </a:r>
            <a:r>
              <a:rPr lang="en-US" sz="2800" dirty="0">
                <a:solidFill>
                  <a:schemeClr val="dk1"/>
                </a:solidFill>
                <a:latin typeface="Calibri"/>
                <a:ea typeface="Calibri"/>
                <a:cs typeface="Calibri"/>
                <a:sym typeface="Calibri"/>
              </a:rPr>
              <a:t>:  is a hypothesis test with the null hypothesis that the correlation matrix coincides with the identity matrix. If this were the case, it would make no sense to perform a PCA as it means that the variables are not linearly correlated with each other at all. </a:t>
            </a:r>
            <a:endParaRPr sz="2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1"/>
          <p:cNvSpPr txBox="1"/>
          <p:nvPr/>
        </p:nvSpPr>
        <p:spPr>
          <a:xfrm>
            <a:off x="1432560" y="1496219"/>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a:t>
            </a:r>
            <a:endParaRPr sz="4400"/>
          </a:p>
        </p:txBody>
      </p:sp>
      <p:sp>
        <p:nvSpPr>
          <p:cNvPr id="220" name="Google Shape;220;p11"/>
          <p:cNvSpPr txBox="1"/>
          <p:nvPr/>
        </p:nvSpPr>
        <p:spPr>
          <a:xfrm>
            <a:off x="1219200" y="2543295"/>
            <a:ext cx="13258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 Extraction of Principal Components</a:t>
            </a:r>
            <a:endParaRPr sz="4400" b="1">
              <a:solidFill>
                <a:srgbClr val="238791"/>
              </a:solidFill>
              <a:latin typeface="Calibri"/>
              <a:ea typeface="Calibri"/>
              <a:cs typeface="Calibri"/>
              <a:sym typeface="Calibri"/>
            </a:endParaRPr>
          </a:p>
        </p:txBody>
      </p:sp>
      <p:sp>
        <p:nvSpPr>
          <p:cNvPr id="221" name="Google Shape;221;p11"/>
          <p:cNvSpPr txBox="1"/>
          <p:nvPr/>
        </p:nvSpPr>
        <p:spPr>
          <a:xfrm>
            <a:off x="2057400" y="3609181"/>
            <a:ext cx="7086600" cy="569386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To better understand this concept, imagine that your dataset is a city unknown to you!</a:t>
            </a:r>
            <a:br>
              <a:rPr lang="en-US" sz="2800">
                <a:solidFill>
                  <a:schemeClr val="dk1"/>
                </a:solidFill>
                <a:latin typeface="Calibri"/>
                <a:ea typeface="Calibri"/>
                <a:cs typeface="Calibri"/>
                <a:sym typeface="Calibri"/>
              </a:rPr>
            </a:b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Each Principal component is a street of this city. If you wanted to know this city, how many streets would you visit? You would probably start from the central street (the first main component) and then you would enter other streets. </a:t>
            </a:r>
            <a:br>
              <a:rPr lang="en-US" sz="2800">
                <a:solidFill>
                  <a:schemeClr val="dk1"/>
                </a:solidFill>
                <a:latin typeface="Calibri"/>
                <a:ea typeface="Calibri"/>
                <a:cs typeface="Calibri"/>
                <a:sym typeface="Calibri"/>
              </a:rPr>
            </a:b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But how many?</a:t>
            </a:r>
            <a:br>
              <a:rPr lang="en-US" sz="2800">
                <a:solidFill>
                  <a:schemeClr val="dk1"/>
                </a:solidFill>
                <a:latin typeface="Calibri"/>
                <a:ea typeface="Calibri"/>
                <a:cs typeface="Calibri"/>
                <a:sym typeface="Calibri"/>
              </a:rPr>
            </a:b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pic>
        <p:nvPicPr>
          <p:cNvPr id="222" name="Google Shape;222;p11"/>
          <p:cNvPicPr preferRelativeResize="0"/>
          <p:nvPr/>
        </p:nvPicPr>
        <p:blipFill rotWithShape="1">
          <a:blip r:embed="rId3">
            <a:alphaModFix/>
          </a:blip>
          <a:srcRect/>
          <a:stretch/>
        </p:blipFill>
        <p:spPr>
          <a:xfrm>
            <a:off x="10210800" y="3284041"/>
            <a:ext cx="7122723" cy="51531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p:nvPr/>
        </p:nvSpPr>
        <p:spPr>
          <a:xfrm>
            <a:off x="1524000" y="1491784"/>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a:t>
            </a:r>
            <a:endParaRPr sz="4400"/>
          </a:p>
        </p:txBody>
      </p:sp>
      <p:sp>
        <p:nvSpPr>
          <p:cNvPr id="228" name="Google Shape;228;p12"/>
          <p:cNvSpPr txBox="1"/>
          <p:nvPr/>
        </p:nvSpPr>
        <p:spPr>
          <a:xfrm>
            <a:off x="1219200" y="2552700"/>
            <a:ext cx="13258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Extraction of Principal Components</a:t>
            </a:r>
            <a:endParaRPr sz="4400" b="1">
              <a:solidFill>
                <a:srgbClr val="238791"/>
              </a:solidFill>
              <a:latin typeface="Calibri"/>
              <a:ea typeface="Calibri"/>
              <a:cs typeface="Calibri"/>
              <a:sym typeface="Calibri"/>
            </a:endParaRPr>
          </a:p>
        </p:txBody>
      </p:sp>
      <p:sp>
        <p:nvSpPr>
          <p:cNvPr id="229" name="Google Shape;229;p12"/>
          <p:cNvSpPr txBox="1"/>
          <p:nvPr/>
        </p:nvSpPr>
        <p:spPr>
          <a:xfrm>
            <a:off x="2057400" y="3609181"/>
            <a:ext cx="14325600" cy="4833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To be able to say you know a city well enough, obviously the number of streets to visit depends on the dimensions of the city and how similar or different the streets are.</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Likewise, the number of components to be extracted depends on how many variables you have chosen to include within the principal component analysis and how similar these are to each other. </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In fact, the better correlated the variables are, the smaller the number of principal components needed to obtain good knowledge of the source variables. On the contrary, the less correlated the variables are, the greater the number of principal components to be extracted in order to have an accurate knowledge of the dataset.</a:t>
            </a:r>
            <a:endParaRPr sz="2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p:nvPr/>
        </p:nvSpPr>
        <p:spPr>
          <a:xfrm>
            <a:off x="1432560" y="1496219"/>
            <a:ext cx="11902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The Criteria</a:t>
            </a:r>
            <a:endParaRPr sz="4000" b="1">
              <a:solidFill>
                <a:srgbClr val="E7686A"/>
              </a:solidFill>
              <a:latin typeface="Calibri"/>
              <a:ea typeface="Calibri"/>
              <a:cs typeface="Calibri"/>
              <a:sym typeface="Calibri"/>
            </a:endParaRPr>
          </a:p>
        </p:txBody>
      </p:sp>
      <p:sp>
        <p:nvSpPr>
          <p:cNvPr id="235" name="Google Shape;235;p13"/>
          <p:cNvSpPr txBox="1"/>
          <p:nvPr/>
        </p:nvSpPr>
        <p:spPr>
          <a:xfrm>
            <a:off x="1219200" y="2552700"/>
            <a:ext cx="13258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 Eigenvalues greater than 1</a:t>
            </a:r>
            <a:endParaRPr sz="4400" b="1">
              <a:solidFill>
                <a:srgbClr val="238791"/>
              </a:solidFill>
              <a:latin typeface="Calibri"/>
              <a:ea typeface="Calibri"/>
              <a:cs typeface="Calibri"/>
              <a:sym typeface="Calibri"/>
            </a:endParaRPr>
          </a:p>
        </p:txBody>
      </p:sp>
      <p:sp>
        <p:nvSpPr>
          <p:cNvPr id="236" name="Google Shape;236;p13"/>
          <p:cNvSpPr txBox="1"/>
          <p:nvPr/>
        </p:nvSpPr>
        <p:spPr>
          <a:xfrm>
            <a:off x="2057400" y="3609181"/>
            <a:ext cx="8839200"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According to this rule, we choose those components with an eigenvalue greater than 1. </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1">
                <a:solidFill>
                  <a:schemeClr val="dk1"/>
                </a:solidFill>
                <a:latin typeface="Calibri"/>
                <a:ea typeface="Calibri"/>
                <a:cs typeface="Calibri"/>
                <a:sym typeface="Calibri"/>
              </a:rPr>
              <a:t>The eigenvalue </a:t>
            </a:r>
            <a:r>
              <a:rPr lang="en-US" sz="2800">
                <a:solidFill>
                  <a:schemeClr val="dk1"/>
                </a:solidFill>
                <a:latin typeface="Calibri"/>
                <a:ea typeface="Calibri"/>
                <a:cs typeface="Calibri"/>
                <a:sym typeface="Calibri"/>
              </a:rPr>
              <a:t>is a number that returns the </a:t>
            </a:r>
            <a:r>
              <a:rPr lang="en-US" sz="2800" b="1">
                <a:solidFill>
                  <a:schemeClr val="dk1"/>
                </a:solidFill>
                <a:latin typeface="Calibri"/>
                <a:ea typeface="Calibri"/>
                <a:cs typeface="Calibri"/>
                <a:sym typeface="Calibri"/>
              </a:rPr>
              <a:t>variance explained </a:t>
            </a:r>
            <a:r>
              <a:rPr lang="en-US" sz="2800">
                <a:solidFill>
                  <a:schemeClr val="dk1"/>
                </a:solidFill>
                <a:latin typeface="Calibri"/>
                <a:ea typeface="Calibri"/>
                <a:cs typeface="Calibri"/>
                <a:sym typeface="Calibri"/>
              </a:rPr>
              <a:t>by the component: since initially the variance explained by each individual variable is equal to 1, it would not make sense to take a component (which is a combination of variables) with a variance of less than 1. </a:t>
            </a:r>
            <a:endParaRPr sz="2800">
              <a:solidFill>
                <a:schemeClr val="dk1"/>
              </a:solidFill>
              <a:latin typeface="Calibri"/>
              <a:ea typeface="Calibri"/>
              <a:cs typeface="Calibri"/>
              <a:sym typeface="Calibri"/>
            </a:endParaRPr>
          </a:p>
        </p:txBody>
      </p:sp>
      <p:sp>
        <p:nvSpPr>
          <p:cNvPr id="237" name="Google Shape;237;p13"/>
          <p:cNvSpPr txBox="1"/>
          <p:nvPr/>
        </p:nvSpPr>
        <p:spPr>
          <a:xfrm>
            <a:off x="13030200" y="3609181"/>
            <a:ext cx="3588327"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a:solidFill>
                  <a:schemeClr val="dk1"/>
                </a:solidFill>
                <a:latin typeface="Algerian"/>
                <a:ea typeface="Algerian"/>
                <a:cs typeface="Algerian"/>
                <a:sym typeface="Algerian"/>
              </a:rPr>
              <a:t>ʎ&gt;1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p:nvPr/>
        </p:nvSpPr>
        <p:spPr>
          <a:xfrm>
            <a:off x="1432560" y="1496219"/>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The Criteria</a:t>
            </a:r>
            <a:endParaRPr sz="4400"/>
          </a:p>
        </p:txBody>
      </p:sp>
      <p:sp>
        <p:nvSpPr>
          <p:cNvPr id="243" name="Google Shape;243;p14"/>
          <p:cNvSpPr txBox="1"/>
          <p:nvPr/>
        </p:nvSpPr>
        <p:spPr>
          <a:xfrm>
            <a:off x="1219200" y="2552700"/>
            <a:ext cx="13258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 Proportion of the Overall Explained Variance</a:t>
            </a:r>
            <a:endParaRPr sz="4400" b="1">
              <a:solidFill>
                <a:srgbClr val="238791"/>
              </a:solidFill>
              <a:latin typeface="Calibri"/>
              <a:ea typeface="Calibri"/>
              <a:cs typeface="Calibri"/>
              <a:sym typeface="Calibri"/>
            </a:endParaRPr>
          </a:p>
        </p:txBody>
      </p:sp>
      <p:sp>
        <p:nvSpPr>
          <p:cNvPr id="244" name="Google Shape;244;p14"/>
          <p:cNvSpPr txBox="1"/>
          <p:nvPr/>
        </p:nvSpPr>
        <p:spPr>
          <a:xfrm>
            <a:off x="2057400" y="3609181"/>
            <a:ext cx="12420600"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According to this criteria, we hold on to principal components that explain at least 70% of the variance cumulatively.</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Furthermore, each individual component to be extracted should provide a significant increase to the overall variance (e.g. at least a 5% or 10% increase in explained variability). </a:t>
            </a:r>
            <a:endParaRPr sz="2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p:nvPr/>
        </p:nvSpPr>
        <p:spPr>
          <a:xfrm>
            <a:off x="1432560" y="1496219"/>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The Criteria</a:t>
            </a:r>
            <a:endParaRPr sz="4400"/>
          </a:p>
        </p:txBody>
      </p:sp>
      <p:sp>
        <p:nvSpPr>
          <p:cNvPr id="250" name="Google Shape;250;p15"/>
          <p:cNvSpPr txBox="1"/>
          <p:nvPr/>
        </p:nvSpPr>
        <p:spPr>
          <a:xfrm>
            <a:off x="1219200" y="2552700"/>
            <a:ext cx="13258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 Scree Plot</a:t>
            </a:r>
            <a:endParaRPr sz="4400" b="1">
              <a:solidFill>
                <a:srgbClr val="238791"/>
              </a:solidFill>
              <a:latin typeface="Calibri"/>
              <a:ea typeface="Calibri"/>
              <a:cs typeface="Calibri"/>
              <a:sym typeface="Calibri"/>
            </a:endParaRPr>
          </a:p>
        </p:txBody>
      </p:sp>
      <p:sp>
        <p:nvSpPr>
          <p:cNvPr id="251" name="Google Shape;251;p15"/>
          <p:cNvSpPr txBox="1"/>
          <p:nvPr/>
        </p:nvSpPr>
        <p:spPr>
          <a:xfrm>
            <a:off x="2057400" y="3609181"/>
            <a:ext cx="8153400" cy="31085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This method is based on a graph in which the vertical axis contains the values of the eigenvalues and the horizontal axis all the possible components to be extracted (which will therefore be equal in number to the starting variables). Connecting the points will obtain a broken line that will have a concave shape in some parts and a convex shape in others</a:t>
            </a:r>
            <a:endParaRPr sz="2800">
              <a:solidFill>
                <a:schemeClr val="dk1"/>
              </a:solidFill>
              <a:latin typeface="Calibri"/>
              <a:ea typeface="Calibri"/>
              <a:cs typeface="Calibri"/>
              <a:sym typeface="Calibri"/>
            </a:endParaRPr>
          </a:p>
        </p:txBody>
      </p:sp>
      <p:pic>
        <p:nvPicPr>
          <p:cNvPr id="252" name="Google Shape;252;p15"/>
          <p:cNvPicPr preferRelativeResize="0"/>
          <p:nvPr/>
        </p:nvPicPr>
        <p:blipFill rotWithShape="1">
          <a:blip r:embed="rId3">
            <a:alphaModFix/>
          </a:blip>
          <a:srcRect/>
          <a:stretch/>
        </p:blipFill>
        <p:spPr>
          <a:xfrm>
            <a:off x="11141129" y="2386887"/>
            <a:ext cx="6673741" cy="53474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6"/>
          <p:cNvSpPr txBox="1"/>
          <p:nvPr/>
        </p:nvSpPr>
        <p:spPr>
          <a:xfrm>
            <a:off x="1432560" y="1496219"/>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The Criteria</a:t>
            </a:r>
            <a:endParaRPr sz="4400"/>
          </a:p>
        </p:txBody>
      </p:sp>
      <p:sp>
        <p:nvSpPr>
          <p:cNvPr id="258" name="Google Shape;258;p16"/>
          <p:cNvSpPr txBox="1"/>
          <p:nvPr/>
        </p:nvSpPr>
        <p:spPr>
          <a:xfrm>
            <a:off x="1219200" y="2552700"/>
            <a:ext cx="13258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 Scree Plot</a:t>
            </a:r>
            <a:endParaRPr sz="4400" b="1">
              <a:solidFill>
                <a:srgbClr val="238791"/>
              </a:solidFill>
              <a:latin typeface="Calibri"/>
              <a:ea typeface="Calibri"/>
              <a:cs typeface="Calibri"/>
              <a:sym typeface="Calibri"/>
            </a:endParaRPr>
          </a:p>
        </p:txBody>
      </p:sp>
      <p:sp>
        <p:nvSpPr>
          <p:cNvPr id="259" name="Google Shape;259;p16"/>
          <p:cNvSpPr txBox="1"/>
          <p:nvPr/>
        </p:nvSpPr>
        <p:spPr>
          <a:xfrm>
            <a:off x="2057400" y="3609181"/>
            <a:ext cx="8153400" cy="483330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As you can  see from the graph on the x-axis are the components, while on the y-axis are the eigenvalues. </a:t>
            </a:r>
            <a:endParaRPr sz="2800">
              <a:solidFill>
                <a:schemeClr val="dk1"/>
              </a:solidFill>
              <a:latin typeface="Calibri"/>
              <a:ea typeface="Calibri"/>
              <a:cs typeface="Calibri"/>
              <a:sym typeface="Calibri"/>
            </a:endParaRPr>
          </a:p>
          <a:p>
            <a:pPr marL="457200" marR="0" lvl="0" indent="-279400" algn="just"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When the curve of this graph makes an 'elbow', we can draw a line, and only take into account the factors above.</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From the graph you can see here, for example, you can see that the number of points above the elbow is 2.</a:t>
            </a:r>
            <a:endParaRPr sz="2800">
              <a:solidFill>
                <a:schemeClr val="dk1"/>
              </a:solidFill>
              <a:latin typeface="Calibri"/>
              <a:ea typeface="Calibri"/>
              <a:cs typeface="Calibri"/>
              <a:sym typeface="Calibri"/>
            </a:endParaRPr>
          </a:p>
        </p:txBody>
      </p:sp>
      <p:pic>
        <p:nvPicPr>
          <p:cNvPr id="260" name="Google Shape;260;p16"/>
          <p:cNvPicPr preferRelativeResize="0"/>
          <p:nvPr/>
        </p:nvPicPr>
        <p:blipFill rotWithShape="1">
          <a:blip r:embed="rId3">
            <a:alphaModFix/>
          </a:blip>
          <a:srcRect/>
          <a:stretch/>
        </p:blipFill>
        <p:spPr>
          <a:xfrm>
            <a:off x="10682369" y="2019301"/>
            <a:ext cx="7132501" cy="571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p:nvPr/>
        </p:nvSpPr>
        <p:spPr>
          <a:xfrm>
            <a:off x="1432560" y="1496219"/>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The Criteria</a:t>
            </a:r>
            <a:endParaRPr sz="4400" b="1">
              <a:solidFill>
                <a:srgbClr val="E7686A"/>
              </a:solidFill>
              <a:latin typeface="Calibri"/>
              <a:ea typeface="Calibri"/>
              <a:cs typeface="Calibri"/>
              <a:sym typeface="Calibri"/>
            </a:endParaRPr>
          </a:p>
        </p:txBody>
      </p:sp>
      <p:sp>
        <p:nvSpPr>
          <p:cNvPr id="266" name="Google Shape;266;p17"/>
          <p:cNvSpPr txBox="1"/>
          <p:nvPr/>
        </p:nvSpPr>
        <p:spPr>
          <a:xfrm>
            <a:off x="1219200" y="2552700"/>
            <a:ext cx="13258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 Name them</a:t>
            </a:r>
            <a:endParaRPr sz="4400" b="1">
              <a:solidFill>
                <a:srgbClr val="238791"/>
              </a:solidFill>
              <a:latin typeface="Calibri"/>
              <a:ea typeface="Calibri"/>
              <a:cs typeface="Calibri"/>
              <a:sym typeface="Calibri"/>
            </a:endParaRPr>
          </a:p>
        </p:txBody>
      </p:sp>
      <p:sp>
        <p:nvSpPr>
          <p:cNvPr id="267" name="Google Shape;267;p17"/>
          <p:cNvSpPr txBox="1"/>
          <p:nvPr/>
        </p:nvSpPr>
        <p:spPr>
          <a:xfrm>
            <a:off x="2057400" y="3976406"/>
            <a:ext cx="147828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The final part of the PCA consists of naming the individual principal components found.</a:t>
            </a:r>
            <a:endParaRPr sz="2800">
              <a:solidFill>
                <a:schemeClr val="dk1"/>
              </a:solidFill>
              <a:latin typeface="Calibri"/>
              <a:ea typeface="Calibri"/>
              <a:cs typeface="Calibri"/>
              <a:sym typeface="Calibri"/>
            </a:endParaRPr>
          </a:p>
        </p:txBody>
      </p:sp>
      <p:pic>
        <p:nvPicPr>
          <p:cNvPr id="268" name="Google Shape;268;p17"/>
          <p:cNvPicPr preferRelativeResize="0"/>
          <p:nvPr/>
        </p:nvPicPr>
        <p:blipFill rotWithShape="1">
          <a:blip r:embed="rId3">
            <a:alphaModFix/>
          </a:blip>
          <a:srcRect/>
          <a:stretch/>
        </p:blipFill>
        <p:spPr>
          <a:xfrm>
            <a:off x="7025489" y="5153891"/>
            <a:ext cx="6114494" cy="28090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048eba86ba_0_7"/>
          <p:cNvSpPr txBox="1"/>
          <p:nvPr/>
        </p:nvSpPr>
        <p:spPr>
          <a:xfrm>
            <a:off x="1432560" y="1496219"/>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A case study</a:t>
            </a:r>
            <a:endParaRPr sz="4400" b="1">
              <a:solidFill>
                <a:srgbClr val="E7686A"/>
              </a:solidFill>
              <a:latin typeface="Calibri"/>
              <a:ea typeface="Calibri"/>
              <a:cs typeface="Calibri"/>
              <a:sym typeface="Calibri"/>
            </a:endParaRPr>
          </a:p>
        </p:txBody>
      </p:sp>
      <p:sp>
        <p:nvSpPr>
          <p:cNvPr id="274" name="Google Shape;274;g2048eba86ba_0_7"/>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275" name="Google Shape;275;g2048eba86ba_0_7"/>
          <p:cNvSpPr txBox="1"/>
          <p:nvPr/>
        </p:nvSpPr>
        <p:spPr>
          <a:xfrm>
            <a:off x="1035950" y="2451981"/>
            <a:ext cx="147828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Suppose we have the following company performance survey on 10 companies</a:t>
            </a:r>
            <a:endParaRPr sz="2800">
              <a:solidFill>
                <a:schemeClr val="dk1"/>
              </a:solidFill>
              <a:latin typeface="Calibri"/>
              <a:ea typeface="Calibri"/>
              <a:cs typeface="Calibri"/>
              <a:sym typeface="Calibri"/>
            </a:endParaRPr>
          </a:p>
        </p:txBody>
      </p:sp>
      <p:pic>
        <p:nvPicPr>
          <p:cNvPr id="276" name="Google Shape;276;g2048eba86ba_0_7"/>
          <p:cNvPicPr preferRelativeResize="0"/>
          <p:nvPr/>
        </p:nvPicPr>
        <p:blipFill>
          <a:blip r:embed="rId3">
            <a:alphaModFix/>
          </a:blip>
          <a:stretch>
            <a:fillRect/>
          </a:stretch>
        </p:blipFill>
        <p:spPr>
          <a:xfrm>
            <a:off x="6597250" y="3609175"/>
            <a:ext cx="11140499" cy="4242729"/>
          </a:xfrm>
          <a:prstGeom prst="rect">
            <a:avLst/>
          </a:prstGeom>
          <a:noFill/>
          <a:ln>
            <a:noFill/>
          </a:ln>
        </p:spPr>
      </p:pic>
      <p:sp>
        <p:nvSpPr>
          <p:cNvPr id="277" name="Google Shape;277;g2048eba86ba_0_7"/>
          <p:cNvSpPr txBox="1"/>
          <p:nvPr/>
        </p:nvSpPr>
        <p:spPr>
          <a:xfrm>
            <a:off x="1432550" y="3322200"/>
            <a:ext cx="48141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t>ECON.PRO</a:t>
            </a:r>
            <a:r>
              <a:rPr lang="en-US" sz="2400"/>
              <a:t> -&gt; economic profit,</a:t>
            </a:r>
            <a:endParaRPr sz="2400"/>
          </a:p>
          <a:p>
            <a:pPr marL="0" lvl="0" indent="0" algn="l" rtl="0">
              <a:spcBef>
                <a:spcPts val="0"/>
              </a:spcBef>
              <a:spcAft>
                <a:spcPts val="0"/>
              </a:spcAft>
              <a:buNone/>
            </a:pPr>
            <a:r>
              <a:rPr lang="en-US" sz="2400"/>
              <a:t>differential between return on</a:t>
            </a:r>
            <a:endParaRPr sz="2400"/>
          </a:p>
          <a:p>
            <a:pPr marL="0" lvl="0" indent="0" algn="l" rtl="0">
              <a:spcBef>
                <a:spcPts val="0"/>
              </a:spcBef>
              <a:spcAft>
                <a:spcPts val="0"/>
              </a:spcAft>
              <a:buNone/>
            </a:pPr>
            <a:r>
              <a:rPr lang="en-US" sz="2400"/>
              <a:t>invested capital and its cost</a:t>
            </a:r>
            <a:endParaRPr sz="2400"/>
          </a:p>
          <a:p>
            <a:pPr marL="0" lvl="0" indent="0" algn="l" rtl="0">
              <a:spcBef>
                <a:spcPts val="0"/>
              </a:spcBef>
              <a:spcAft>
                <a:spcPts val="0"/>
              </a:spcAft>
              <a:buNone/>
            </a:pPr>
            <a:r>
              <a:rPr lang="en-US" sz="2400" b="1"/>
              <a:t>CASH</a:t>
            </a:r>
            <a:r>
              <a:rPr lang="en-US" sz="2400"/>
              <a:t> -&gt; cash flow on turnover in %</a:t>
            </a:r>
            <a:endParaRPr sz="2400"/>
          </a:p>
          <a:p>
            <a:pPr marL="0" lvl="0" indent="0" algn="l" rtl="0">
              <a:spcBef>
                <a:spcPts val="0"/>
              </a:spcBef>
              <a:spcAft>
                <a:spcPts val="0"/>
              </a:spcAft>
              <a:buNone/>
            </a:pPr>
            <a:r>
              <a:rPr lang="en-US" sz="2400" b="1"/>
              <a:t>LAVOR.VA</a:t>
            </a:r>
            <a:r>
              <a:rPr lang="en-US" sz="2400"/>
              <a:t> -&gt; labour cost</a:t>
            </a:r>
            <a:endParaRPr sz="2400"/>
          </a:p>
          <a:p>
            <a:pPr marL="0" lvl="0" indent="0" algn="l" rtl="0">
              <a:spcBef>
                <a:spcPts val="0"/>
              </a:spcBef>
              <a:spcAft>
                <a:spcPts val="0"/>
              </a:spcAft>
              <a:buNone/>
            </a:pPr>
            <a:r>
              <a:rPr lang="en-US" sz="2400"/>
              <a:t>on added value, in %</a:t>
            </a:r>
            <a:endParaRPr sz="2400"/>
          </a:p>
          <a:p>
            <a:pPr marL="0" lvl="0" indent="0" algn="l" rtl="0">
              <a:spcBef>
                <a:spcPts val="0"/>
              </a:spcBef>
              <a:spcAft>
                <a:spcPts val="0"/>
              </a:spcAft>
              <a:buNone/>
            </a:pPr>
            <a:r>
              <a:rPr lang="en-US" sz="2400" b="1"/>
              <a:t>ROE</a:t>
            </a:r>
            <a:r>
              <a:rPr lang="en-US" sz="2400"/>
              <a:t> -&gt; return on equity, profit</a:t>
            </a:r>
            <a:endParaRPr sz="2400"/>
          </a:p>
          <a:p>
            <a:pPr marL="0" lvl="0" indent="0" algn="l" rtl="0">
              <a:spcBef>
                <a:spcPts val="0"/>
              </a:spcBef>
              <a:spcAft>
                <a:spcPts val="0"/>
              </a:spcAft>
              <a:buNone/>
            </a:pPr>
            <a:r>
              <a:rPr lang="en-US" sz="2400"/>
              <a:t>net profit on equity, in %</a:t>
            </a:r>
            <a:endParaRPr sz="2400"/>
          </a:p>
          <a:p>
            <a:pPr marL="0" lvl="0" indent="0" algn="l" rtl="0">
              <a:spcBef>
                <a:spcPts val="0"/>
              </a:spcBef>
              <a:spcAft>
                <a:spcPts val="0"/>
              </a:spcAft>
              <a:buNone/>
            </a:pPr>
            <a:r>
              <a:rPr lang="en-US" sz="2400" b="1"/>
              <a:t>INDE.CAP</a:t>
            </a:r>
            <a:r>
              <a:rPr lang="en-US" sz="2400"/>
              <a:t> -&gt; debt</a:t>
            </a:r>
            <a:endParaRPr sz="2400"/>
          </a:p>
          <a:p>
            <a:pPr marL="0" lvl="0" indent="0" algn="l" rtl="0">
              <a:spcBef>
                <a:spcPts val="0"/>
              </a:spcBef>
              <a:spcAft>
                <a:spcPts val="0"/>
              </a:spcAft>
              <a:buNone/>
            </a:pPr>
            <a:r>
              <a:rPr lang="en-US" sz="2400"/>
              <a:t>on equity</a:t>
            </a:r>
            <a:endParaRPr sz="2400"/>
          </a:p>
          <a:p>
            <a:pPr marL="0" lvl="0" indent="0" algn="l" rtl="0">
              <a:spcBef>
                <a:spcPts val="0"/>
              </a:spcBef>
              <a:spcAft>
                <a:spcPts val="0"/>
              </a:spcAft>
              <a:buNone/>
            </a:pPr>
            <a:r>
              <a:rPr lang="en-US" sz="2400" b="1"/>
              <a:t>FATTURATO</a:t>
            </a:r>
            <a:r>
              <a:rPr lang="en-US" sz="2400"/>
              <a:t>: TURNOVER</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Index</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39" name="Google Shape;139;p2"/>
          <p:cNvSpPr txBox="1"/>
          <p:nvPr/>
        </p:nvSpPr>
        <p:spPr>
          <a:xfrm>
            <a:off x="2735580" y="5829057"/>
            <a:ext cx="3131820"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38791"/>
                </a:solidFill>
                <a:latin typeface="Calibri"/>
                <a:ea typeface="Calibri"/>
                <a:cs typeface="Calibri"/>
                <a:sym typeface="Calibri"/>
              </a:rPr>
              <a:t>INTRODUCTION</a:t>
            </a:r>
            <a:br>
              <a:rPr lang="en-US" sz="2800" b="1">
                <a:solidFill>
                  <a:srgbClr val="238791"/>
                </a:solidFill>
                <a:latin typeface="Calibri"/>
                <a:ea typeface="Calibri"/>
                <a:cs typeface="Calibri"/>
                <a:sym typeface="Calibri"/>
              </a:rPr>
            </a:br>
            <a:r>
              <a:rPr lang="en-US" sz="2400">
                <a:solidFill>
                  <a:schemeClr val="dk1"/>
                </a:solidFill>
                <a:latin typeface="Calibri"/>
                <a:ea typeface="Calibri"/>
                <a:cs typeface="Calibri"/>
                <a:sym typeface="Calibri"/>
              </a:rPr>
              <a:t>1. Objectives</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2. Definition</a:t>
            </a:r>
            <a:br>
              <a:rPr lang="en-US" sz="2400">
                <a:solidFill>
                  <a:schemeClr val="dk1"/>
                </a:solidFill>
                <a:latin typeface="Calibri"/>
                <a:ea typeface="Calibri"/>
                <a:cs typeface="Calibri"/>
                <a:sym typeface="Calibri"/>
              </a:rPr>
            </a:b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
          <p:cNvSpPr txBox="1"/>
          <p:nvPr/>
        </p:nvSpPr>
        <p:spPr>
          <a:xfrm>
            <a:off x="8338820" y="5829057"/>
            <a:ext cx="3853180" cy="12618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38791"/>
                </a:solidFill>
                <a:latin typeface="Calibri"/>
                <a:ea typeface="Calibri"/>
                <a:cs typeface="Calibri"/>
                <a:sym typeface="Calibri"/>
              </a:rPr>
              <a:t>PCA REQUIREMENTS</a:t>
            </a:r>
            <a:br>
              <a:rPr lang="en-US" sz="2800" b="1">
                <a:solidFill>
                  <a:srgbClr val="238791"/>
                </a:solidFill>
                <a:latin typeface="Calibri"/>
                <a:ea typeface="Calibri"/>
                <a:cs typeface="Calibri"/>
                <a:sym typeface="Calibri"/>
              </a:rPr>
            </a:br>
            <a:r>
              <a:rPr lang="en-US" sz="2400">
                <a:solidFill>
                  <a:schemeClr val="dk1"/>
                </a:solidFill>
                <a:latin typeface="Calibri"/>
                <a:ea typeface="Calibri"/>
                <a:cs typeface="Calibri"/>
                <a:sym typeface="Calibri"/>
              </a:rPr>
              <a:t>Variable Analysis</a:t>
            </a:r>
            <a:br>
              <a:rPr lang="en-US" sz="2400">
                <a:solidFill>
                  <a:schemeClr val="dk1"/>
                </a:solidFill>
                <a:latin typeface="Calibri"/>
                <a:ea typeface="Calibri"/>
                <a:cs typeface="Calibri"/>
                <a:sym typeface="Calibri"/>
              </a:rPr>
            </a:br>
            <a:endParaRPr/>
          </a:p>
        </p:txBody>
      </p:sp>
      <p:sp>
        <p:nvSpPr>
          <p:cNvPr id="144" name="Google Shape;144;p2"/>
          <p:cNvSpPr txBox="1"/>
          <p:nvPr/>
        </p:nvSpPr>
        <p:spPr>
          <a:xfrm>
            <a:off x="13411200" y="5829057"/>
            <a:ext cx="4158000" cy="227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38791"/>
                </a:solidFill>
                <a:latin typeface="Calibri"/>
                <a:ea typeface="Calibri"/>
                <a:cs typeface="Calibri"/>
                <a:sym typeface="Calibri"/>
              </a:rPr>
              <a:t>HOW TO CONDUCT PCA</a:t>
            </a:r>
            <a:br>
              <a:rPr lang="en-US" sz="2800" b="1">
                <a:solidFill>
                  <a:srgbClr val="238791"/>
                </a:solidFill>
                <a:latin typeface="Calibri"/>
                <a:ea typeface="Calibri"/>
                <a:cs typeface="Calibri"/>
                <a:sym typeface="Calibri"/>
              </a:rPr>
            </a:br>
            <a:r>
              <a:rPr lang="en-US" sz="2800">
                <a:solidFill>
                  <a:schemeClr val="dk1"/>
                </a:solidFill>
                <a:latin typeface="Calibri"/>
                <a:ea typeface="Calibri"/>
                <a:cs typeface="Calibri"/>
                <a:sym typeface="Calibri"/>
              </a:rPr>
              <a:t>1. </a:t>
            </a:r>
            <a:r>
              <a:rPr lang="en-US" sz="2400">
                <a:solidFill>
                  <a:schemeClr val="dk1"/>
                </a:solidFill>
                <a:latin typeface="Calibri"/>
                <a:ea typeface="Calibri"/>
                <a:cs typeface="Calibri"/>
                <a:sym typeface="Calibri"/>
              </a:rPr>
              <a:t>Sample Adequacy</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2. Extraction Main components</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3. The criteria</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4. Case study</a:t>
            </a:r>
            <a:br>
              <a:rPr lang="en-US" sz="2400">
                <a:solidFill>
                  <a:schemeClr val="dk1"/>
                </a:solidFill>
                <a:latin typeface="Calibri"/>
                <a:ea typeface="Calibri"/>
                <a:cs typeface="Calibri"/>
                <a:sym typeface="Calibri"/>
              </a:rPr>
            </a:br>
            <a:endParaRPr/>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048eba86ba_0_19"/>
          <p:cNvSpPr txBox="1"/>
          <p:nvPr/>
        </p:nvSpPr>
        <p:spPr>
          <a:xfrm>
            <a:off x="1432560" y="1496219"/>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A case study</a:t>
            </a:r>
            <a:endParaRPr sz="4400" b="1">
              <a:solidFill>
                <a:srgbClr val="E7686A"/>
              </a:solidFill>
              <a:latin typeface="Calibri"/>
              <a:ea typeface="Calibri"/>
              <a:cs typeface="Calibri"/>
              <a:sym typeface="Calibri"/>
            </a:endParaRPr>
          </a:p>
        </p:txBody>
      </p:sp>
      <p:sp>
        <p:nvSpPr>
          <p:cNvPr id="283" name="Google Shape;283;g2048eba86ba_0_19"/>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284" name="Google Shape;284;g2048eba86ba_0_19"/>
          <p:cNvSpPr txBox="1"/>
          <p:nvPr/>
        </p:nvSpPr>
        <p:spPr>
          <a:xfrm>
            <a:off x="1035950" y="2451981"/>
            <a:ext cx="14782800" cy="954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Since the data are expressed in very different units, let us turn to the data matrix standardised</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graphicFrame>
        <p:nvGraphicFramePr>
          <p:cNvPr id="2" name="Tabella 1">
            <a:extLst>
              <a:ext uri="{FF2B5EF4-FFF2-40B4-BE49-F238E27FC236}">
                <a16:creationId xmlns:a16="http://schemas.microsoft.com/office/drawing/2014/main" id="{2DD5BD26-87B2-38C8-740F-C6CC0A7A8BC1}"/>
              </a:ext>
            </a:extLst>
          </p:cNvPr>
          <p:cNvGraphicFramePr>
            <a:graphicFrameLocks noGrp="1"/>
          </p:cNvGraphicFramePr>
          <p:nvPr>
            <p:extLst>
              <p:ext uri="{D42A27DB-BD31-4B8C-83A1-F6EECF244321}">
                <p14:modId xmlns:p14="http://schemas.microsoft.com/office/powerpoint/2010/main" val="478957179"/>
              </p:ext>
            </p:extLst>
          </p:nvPr>
        </p:nvGraphicFramePr>
        <p:xfrm>
          <a:off x="3231249" y="3322200"/>
          <a:ext cx="11430001" cy="5198232"/>
        </p:xfrm>
        <a:graphic>
          <a:graphicData uri="http://schemas.openxmlformats.org/drawingml/2006/table">
            <a:tbl>
              <a:tblPr>
                <a:tableStyleId>{5C22544A-7EE6-4342-B048-85BDC9FD1C3A}</a:tableStyleId>
              </a:tblPr>
              <a:tblGrid>
                <a:gridCol w="1572936">
                  <a:extLst>
                    <a:ext uri="{9D8B030D-6E8A-4147-A177-3AD203B41FA5}">
                      <a16:colId xmlns:a16="http://schemas.microsoft.com/office/drawing/2014/main" val="1849673688"/>
                    </a:ext>
                  </a:extLst>
                </a:gridCol>
                <a:gridCol w="1572936">
                  <a:extLst>
                    <a:ext uri="{9D8B030D-6E8A-4147-A177-3AD203B41FA5}">
                      <a16:colId xmlns:a16="http://schemas.microsoft.com/office/drawing/2014/main" val="1371318174"/>
                    </a:ext>
                  </a:extLst>
                </a:gridCol>
                <a:gridCol w="1572936">
                  <a:extLst>
                    <a:ext uri="{9D8B030D-6E8A-4147-A177-3AD203B41FA5}">
                      <a16:colId xmlns:a16="http://schemas.microsoft.com/office/drawing/2014/main" val="540869308"/>
                    </a:ext>
                  </a:extLst>
                </a:gridCol>
                <a:gridCol w="1572936">
                  <a:extLst>
                    <a:ext uri="{9D8B030D-6E8A-4147-A177-3AD203B41FA5}">
                      <a16:colId xmlns:a16="http://schemas.microsoft.com/office/drawing/2014/main" val="701724805"/>
                    </a:ext>
                  </a:extLst>
                </a:gridCol>
                <a:gridCol w="1572936">
                  <a:extLst>
                    <a:ext uri="{9D8B030D-6E8A-4147-A177-3AD203B41FA5}">
                      <a16:colId xmlns:a16="http://schemas.microsoft.com/office/drawing/2014/main" val="2574898964"/>
                    </a:ext>
                  </a:extLst>
                </a:gridCol>
                <a:gridCol w="1572936">
                  <a:extLst>
                    <a:ext uri="{9D8B030D-6E8A-4147-A177-3AD203B41FA5}">
                      <a16:colId xmlns:a16="http://schemas.microsoft.com/office/drawing/2014/main" val="3555849565"/>
                    </a:ext>
                  </a:extLst>
                </a:gridCol>
                <a:gridCol w="1992385">
                  <a:extLst>
                    <a:ext uri="{9D8B030D-6E8A-4147-A177-3AD203B41FA5}">
                      <a16:colId xmlns:a16="http://schemas.microsoft.com/office/drawing/2014/main" val="441658034"/>
                    </a:ext>
                  </a:extLst>
                </a:gridCol>
              </a:tblGrid>
              <a:tr h="796682">
                <a:tc>
                  <a:txBody>
                    <a:bodyPr/>
                    <a:lstStyle/>
                    <a:p>
                      <a:pPr algn="l" fontAlgn="b"/>
                      <a:r>
                        <a:rPr lang="it-IT" sz="1100" u="none" strike="noStrike">
                          <a:effectLst/>
                        </a:rPr>
                        <a:t>AZIENDA</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ECON.PRO</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CASH</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LAVOR.VA</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ROE</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INDE CAP</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FATTURATO</a:t>
                      </a:r>
                      <a:endParaRPr lang="it-IT" sz="11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4144140"/>
                  </a:ext>
                </a:extLst>
              </a:tr>
              <a:tr h="440155">
                <a:tc>
                  <a:txBody>
                    <a:bodyPr/>
                    <a:lstStyle/>
                    <a:p>
                      <a:pPr algn="l" fontAlgn="b"/>
                      <a:r>
                        <a:rPr lang="it-IT" sz="1100" u="none" strike="noStrike">
                          <a:effectLst/>
                        </a:rPr>
                        <a:t>Barilla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-25,4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7,39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59,54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0,83</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2867</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0418624"/>
                  </a:ext>
                </a:extLst>
              </a:tr>
              <a:tr h="440155">
                <a:tc>
                  <a:txBody>
                    <a:bodyPr/>
                    <a:lstStyle/>
                    <a:p>
                      <a:pPr algn="l" fontAlgn="b"/>
                      <a:r>
                        <a:rPr lang="it-IT" sz="1100" u="none" strike="noStrike">
                          <a:effectLst/>
                        </a:rPr>
                        <a:t>Eridania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-141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68,99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0,83</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1693</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5783708"/>
                  </a:ext>
                </a:extLst>
              </a:tr>
              <a:tr h="440155">
                <a:tc>
                  <a:txBody>
                    <a:bodyPr/>
                    <a:lstStyle/>
                    <a:p>
                      <a:pPr algn="l" fontAlgn="b"/>
                      <a:r>
                        <a:rPr lang="it-IT" sz="1100" u="none" strike="noStrike">
                          <a:effectLst/>
                        </a:rPr>
                        <a:t>Ferrero</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65,8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9,61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53,7</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21,12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-0,02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3031</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7215176"/>
                  </a:ext>
                </a:extLst>
              </a:tr>
              <a:tr h="440155">
                <a:tc>
                  <a:txBody>
                    <a:bodyPr/>
                    <a:lstStyle/>
                    <a:p>
                      <a:pPr algn="l" fontAlgn="b"/>
                      <a:r>
                        <a:rPr lang="it-IT" sz="1100" u="none" strike="noStrike">
                          <a:effectLst/>
                        </a:rPr>
                        <a:t>Galbani</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-71,9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8,4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56,32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2,66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-0,02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2136</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5323597"/>
                  </a:ext>
                </a:extLst>
              </a:tr>
              <a:tr h="440155">
                <a:tc>
                  <a:txBody>
                    <a:bodyPr/>
                    <a:lstStyle/>
                    <a:p>
                      <a:pPr algn="l" fontAlgn="b"/>
                      <a:r>
                        <a:rPr lang="it-IT" sz="1100" u="none" strike="noStrike">
                          <a:effectLst/>
                        </a:rPr>
                        <a:t>Kraft</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5,88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72,11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0,35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1563</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9104788"/>
                  </a:ext>
                </a:extLst>
              </a:tr>
              <a:tr h="440155">
                <a:tc>
                  <a:txBody>
                    <a:bodyPr/>
                    <a:lstStyle/>
                    <a:p>
                      <a:pPr algn="l" fontAlgn="b"/>
                      <a:r>
                        <a:rPr lang="it-IT" sz="1100" u="none" strike="noStrike">
                          <a:effectLst/>
                        </a:rPr>
                        <a:t>Lavazza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-28,9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4,96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39,08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5,29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-0,05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1117</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5509803"/>
                  </a:ext>
                </a:extLst>
              </a:tr>
              <a:tr h="440155">
                <a:tc>
                  <a:txBody>
                    <a:bodyPr/>
                    <a:lstStyle/>
                    <a:p>
                      <a:pPr algn="l" fontAlgn="b"/>
                      <a:r>
                        <a:rPr lang="it-IT" sz="1100" u="none" strike="noStrike">
                          <a:effectLst/>
                        </a:rPr>
                        <a:t>Nestlè</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-98,8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2,72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81,25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1,69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3463</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814681"/>
                  </a:ext>
                </a:extLst>
              </a:tr>
              <a:tr h="440155">
                <a:tc>
                  <a:txBody>
                    <a:bodyPr/>
                    <a:lstStyle/>
                    <a:p>
                      <a:pPr algn="l" fontAlgn="b"/>
                      <a:r>
                        <a:rPr lang="it-IT" sz="1100" u="none" strike="noStrike">
                          <a:effectLst/>
                        </a:rPr>
                        <a:t>Parmalat</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-145,1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5,96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38,51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2,23</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2,91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1664</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3642147"/>
                  </a:ext>
                </a:extLst>
              </a:tr>
              <a:tr h="440155">
                <a:tc>
                  <a:txBody>
                    <a:bodyPr/>
                    <a:lstStyle/>
                    <a:p>
                      <a:pPr algn="l" fontAlgn="b"/>
                      <a:r>
                        <a:rPr lang="it-IT" sz="1100" u="none" strike="noStrike">
                          <a:effectLst/>
                        </a:rPr>
                        <a:t>Plasmon</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31,7</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27,76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31,35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24,6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1,35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858</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5656058"/>
                  </a:ext>
                </a:extLst>
              </a:tr>
              <a:tr h="440155">
                <a:tc>
                  <a:txBody>
                    <a:bodyPr/>
                    <a:lstStyle/>
                    <a:p>
                      <a:pPr algn="l" fontAlgn="b"/>
                      <a:r>
                        <a:rPr lang="it-IT" sz="1100" u="none" strike="noStrike">
                          <a:effectLst/>
                        </a:rPr>
                        <a:t>Star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6,47</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62,49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10,6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811</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5301528"/>
                  </a:ext>
                </a:extLst>
              </a:tr>
            </a:tbl>
          </a:graphicData>
        </a:graphic>
      </p:graphicFrame>
    </p:spTree>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048eba86ba_0_29"/>
          <p:cNvSpPr txBox="1"/>
          <p:nvPr/>
        </p:nvSpPr>
        <p:spPr>
          <a:xfrm>
            <a:off x="1432560" y="1496219"/>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A case study</a:t>
            </a:r>
            <a:endParaRPr sz="4400" b="1">
              <a:solidFill>
                <a:srgbClr val="E7686A"/>
              </a:solidFill>
              <a:latin typeface="Calibri"/>
              <a:ea typeface="Calibri"/>
              <a:cs typeface="Calibri"/>
              <a:sym typeface="Calibri"/>
            </a:endParaRPr>
          </a:p>
        </p:txBody>
      </p:sp>
      <p:sp>
        <p:nvSpPr>
          <p:cNvPr id="291" name="Google Shape;291;g2048eba86ba_0_29"/>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292" name="Google Shape;292;g2048eba86ba_0_29"/>
          <p:cNvSpPr txBox="1"/>
          <p:nvPr/>
        </p:nvSpPr>
        <p:spPr>
          <a:xfrm>
            <a:off x="1035950" y="2451975"/>
            <a:ext cx="16191600" cy="3109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As already mentioned, the observation of the correlation matrix is an important step: if all variables were uncorrelated, there would be no reason to proceed with the PCA, as you would have as many components as observed variables. If, on the other hand, some are highly correlated, we should consider only one. The table shows that ROE is positively correlated with Cash Flow and the variable economic profit, however we consider them in the analysis</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pic>
        <p:nvPicPr>
          <p:cNvPr id="293" name="Google Shape;293;g2048eba86ba_0_29"/>
          <p:cNvPicPr preferRelativeResize="0"/>
          <p:nvPr/>
        </p:nvPicPr>
        <p:blipFill>
          <a:blip r:embed="rId3">
            <a:alphaModFix/>
          </a:blip>
          <a:stretch>
            <a:fillRect/>
          </a:stretch>
        </p:blipFill>
        <p:spPr>
          <a:xfrm>
            <a:off x="6450250" y="4299350"/>
            <a:ext cx="10356001" cy="4227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048eba86ba_0_38"/>
          <p:cNvSpPr txBox="1"/>
          <p:nvPr/>
        </p:nvSpPr>
        <p:spPr>
          <a:xfrm>
            <a:off x="1219210" y="727794"/>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A case study</a:t>
            </a:r>
            <a:endParaRPr sz="4400" b="1">
              <a:solidFill>
                <a:srgbClr val="E7686A"/>
              </a:solidFill>
              <a:latin typeface="Calibri"/>
              <a:ea typeface="Calibri"/>
              <a:cs typeface="Calibri"/>
              <a:sym typeface="Calibri"/>
            </a:endParaRPr>
          </a:p>
        </p:txBody>
      </p:sp>
      <p:sp>
        <p:nvSpPr>
          <p:cNvPr id="299" name="Google Shape;299;g2048eba86ba_0_38"/>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300" name="Google Shape;300;g2048eba86ba_0_38"/>
          <p:cNvSpPr txBox="1"/>
          <p:nvPr/>
        </p:nvSpPr>
        <p:spPr>
          <a:xfrm>
            <a:off x="936800" y="1813525"/>
            <a:ext cx="5210700" cy="7850100"/>
          </a:xfrm>
          <a:prstGeom prst="rect">
            <a:avLst/>
          </a:prstGeom>
          <a:noFill/>
          <a:ln>
            <a:noFill/>
          </a:ln>
        </p:spPr>
        <p:txBody>
          <a:bodyPr spcFirstLastPara="1" wrap="square" lIns="91425" tIns="45700" rIns="91425" bIns="45700" anchor="t" anchorCtr="0">
            <a:spAutoFit/>
          </a:bodyPr>
          <a:lstStyle/>
          <a:p>
            <a:pPr marL="457200" marR="0" lvl="0" indent="-406400" algn="just"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We must calculate eigenvalues, eigenvectors, we analyse the percentage of variance explained by the eigenvalues using the screeplot.</a:t>
            </a:r>
            <a:endParaRPr sz="280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Eigenvalues greater than 1 in this case explain 74.9% of the original variance</a:t>
            </a:r>
            <a:endParaRPr sz="280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It is possible to </a:t>
            </a:r>
            <a:r>
              <a:rPr lang="en-US" sz="2800" b="1">
                <a:solidFill>
                  <a:schemeClr val="dk1"/>
                </a:solidFill>
                <a:latin typeface="Calibri"/>
                <a:ea typeface="Calibri"/>
                <a:cs typeface="Calibri"/>
                <a:sym typeface="Calibri"/>
              </a:rPr>
              <a:t>extract 2 Components</a:t>
            </a:r>
            <a:r>
              <a:rPr lang="en-US" sz="2800">
                <a:solidFill>
                  <a:schemeClr val="dk1"/>
                </a:solidFill>
                <a:latin typeface="Calibri"/>
                <a:ea typeface="Calibri"/>
                <a:cs typeface="Calibri"/>
                <a:sym typeface="Calibri"/>
              </a:rPr>
              <a:t> as the first 2 dimensions reach 75% cumulative variance</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pic>
        <p:nvPicPr>
          <p:cNvPr id="301" name="Google Shape;301;g2048eba86ba_0_38"/>
          <p:cNvPicPr preferRelativeResize="0"/>
          <p:nvPr/>
        </p:nvPicPr>
        <p:blipFill>
          <a:blip r:embed="rId3">
            <a:alphaModFix/>
          </a:blip>
          <a:stretch>
            <a:fillRect/>
          </a:stretch>
        </p:blipFill>
        <p:spPr>
          <a:xfrm>
            <a:off x="7089350" y="1497300"/>
            <a:ext cx="10228251" cy="3394325"/>
          </a:xfrm>
          <a:prstGeom prst="rect">
            <a:avLst/>
          </a:prstGeom>
          <a:noFill/>
          <a:ln>
            <a:noFill/>
          </a:ln>
        </p:spPr>
      </p:pic>
      <p:pic>
        <p:nvPicPr>
          <p:cNvPr id="302" name="Google Shape;302;g2048eba86ba_0_38"/>
          <p:cNvPicPr preferRelativeResize="0"/>
          <p:nvPr/>
        </p:nvPicPr>
        <p:blipFill>
          <a:blip r:embed="rId4">
            <a:alphaModFix/>
          </a:blip>
          <a:stretch>
            <a:fillRect/>
          </a:stretch>
        </p:blipFill>
        <p:spPr>
          <a:xfrm>
            <a:off x="10123350" y="5033549"/>
            <a:ext cx="7194251" cy="40351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048eba86ba_0_50"/>
          <p:cNvSpPr txBox="1"/>
          <p:nvPr/>
        </p:nvSpPr>
        <p:spPr>
          <a:xfrm>
            <a:off x="1219210" y="727794"/>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A case study</a:t>
            </a:r>
            <a:endParaRPr sz="4400" b="1">
              <a:solidFill>
                <a:srgbClr val="E7686A"/>
              </a:solidFill>
              <a:latin typeface="Calibri"/>
              <a:ea typeface="Calibri"/>
              <a:cs typeface="Calibri"/>
              <a:sym typeface="Calibri"/>
            </a:endParaRPr>
          </a:p>
        </p:txBody>
      </p:sp>
      <p:sp>
        <p:nvSpPr>
          <p:cNvPr id="308" name="Google Shape;308;g2048eba86ba_0_50"/>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309" name="Google Shape;309;g2048eba86ba_0_50"/>
          <p:cNvSpPr txBox="1"/>
          <p:nvPr/>
        </p:nvSpPr>
        <p:spPr>
          <a:xfrm>
            <a:off x="520550" y="1813525"/>
            <a:ext cx="9097200" cy="7419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To understand the role played by each variable in the construction of the factors, and thus to have material to reflect on in order to understand the meaning of the axes, we can analyse the communality, which tells us how much each variable is correlated with the axis.</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It can be observed that the most correlated variables are those that determine the first axis. This axis is the most important because it is the one that summarises the maximum variability. And the amount of variability explained is influenced by the correlation between the original variables. The variables correlated with the first axis suggest interpreting it as a </a:t>
            </a:r>
            <a:r>
              <a:rPr lang="en-US" sz="2800" b="1">
                <a:solidFill>
                  <a:schemeClr val="dk1"/>
                </a:solidFill>
                <a:latin typeface="Calibri"/>
                <a:ea typeface="Calibri"/>
                <a:cs typeface="Calibri"/>
                <a:sym typeface="Calibri"/>
              </a:rPr>
              <a:t>summary of profitability (C1)</a:t>
            </a:r>
            <a:r>
              <a:rPr lang="en-US" sz="2800">
                <a:solidFill>
                  <a:schemeClr val="dk1"/>
                </a:solidFill>
                <a:latin typeface="Calibri"/>
                <a:ea typeface="Calibri"/>
                <a:cs typeface="Calibri"/>
                <a:sym typeface="Calibri"/>
              </a:rPr>
              <a:t>: on the right is high profitability, on the left low profitability.</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pic>
        <p:nvPicPr>
          <p:cNvPr id="310" name="Google Shape;310;g2048eba86ba_0_50"/>
          <p:cNvPicPr preferRelativeResize="0"/>
          <p:nvPr/>
        </p:nvPicPr>
        <p:blipFill>
          <a:blip r:embed="rId3">
            <a:alphaModFix/>
          </a:blip>
          <a:stretch>
            <a:fillRect/>
          </a:stretch>
        </p:blipFill>
        <p:spPr>
          <a:xfrm>
            <a:off x="10220000" y="128225"/>
            <a:ext cx="8068001" cy="6886775"/>
          </a:xfrm>
          <a:prstGeom prst="rect">
            <a:avLst/>
          </a:prstGeom>
          <a:noFill/>
          <a:ln>
            <a:noFill/>
          </a:ln>
        </p:spPr>
      </p:pic>
      <p:sp>
        <p:nvSpPr>
          <p:cNvPr id="311" name="Google Shape;311;g2048eba86ba_0_50"/>
          <p:cNvSpPr txBox="1"/>
          <p:nvPr/>
        </p:nvSpPr>
        <p:spPr>
          <a:xfrm>
            <a:off x="520550" y="7535550"/>
            <a:ext cx="15864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Calibri"/>
                <a:ea typeface="Calibri"/>
                <a:cs typeface="Calibri"/>
                <a:sym typeface="Calibri"/>
              </a:rPr>
              <a:t>The second axis discriminates on</a:t>
            </a:r>
            <a:r>
              <a:rPr lang="en-US" sz="2800" b="1">
                <a:latin typeface="Calibri"/>
                <a:ea typeface="Calibri"/>
                <a:cs typeface="Calibri"/>
                <a:sym typeface="Calibri"/>
              </a:rPr>
              <a:t> indebtedness (C2)</a:t>
            </a:r>
            <a:r>
              <a:rPr lang="en-US" sz="2800">
                <a:latin typeface="Calibri"/>
                <a:ea typeface="Calibri"/>
                <a:cs typeface="Calibri"/>
                <a:sym typeface="Calibri"/>
              </a:rPr>
              <a:t>: at the top are the companies with a high rate of indebtedness, at the bottom those that are less indebted</a:t>
            </a:r>
            <a:endParaRPr sz="2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048eba86ba_0_63"/>
          <p:cNvSpPr txBox="1"/>
          <p:nvPr/>
        </p:nvSpPr>
        <p:spPr>
          <a:xfrm>
            <a:off x="1219210" y="727794"/>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A case study</a:t>
            </a:r>
            <a:endParaRPr sz="4400" b="1">
              <a:solidFill>
                <a:srgbClr val="E7686A"/>
              </a:solidFill>
              <a:latin typeface="Calibri"/>
              <a:ea typeface="Calibri"/>
              <a:cs typeface="Calibri"/>
              <a:sym typeface="Calibri"/>
            </a:endParaRPr>
          </a:p>
        </p:txBody>
      </p:sp>
      <p:sp>
        <p:nvSpPr>
          <p:cNvPr id="317" name="Google Shape;317;g2048eba86ba_0_63"/>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318" name="Google Shape;318;g2048eba86ba_0_63"/>
          <p:cNvSpPr txBox="1"/>
          <p:nvPr/>
        </p:nvSpPr>
        <p:spPr>
          <a:xfrm>
            <a:off x="1908675" y="2805050"/>
            <a:ext cx="15864300" cy="5264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As can be seen from the graph on the next slide:</a:t>
            </a:r>
            <a:endParaRPr sz="2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On the Cartesian diagram, the two extracted principal components represent the axes</a:t>
            </a:r>
            <a:endParaRPr sz="280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while the Individuals (in this case the companies) are projected onto the plane.</a:t>
            </a:r>
            <a:endParaRPr sz="280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They lie closer to the factors depending on how much they have contributed to them.</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048eba86ba_0_72"/>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pic>
        <p:nvPicPr>
          <p:cNvPr id="324" name="Google Shape;324;g2048eba86ba_0_72"/>
          <p:cNvPicPr preferRelativeResize="0"/>
          <p:nvPr/>
        </p:nvPicPr>
        <p:blipFill>
          <a:blip r:embed="rId3">
            <a:alphaModFix/>
          </a:blip>
          <a:stretch>
            <a:fillRect/>
          </a:stretch>
        </p:blipFill>
        <p:spPr>
          <a:xfrm>
            <a:off x="1628798" y="270918"/>
            <a:ext cx="13258800" cy="837233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048eba86ba_0_78"/>
          <p:cNvSpPr txBox="1"/>
          <p:nvPr/>
        </p:nvSpPr>
        <p:spPr>
          <a:xfrm>
            <a:off x="1219210" y="727794"/>
            <a:ext cx="11140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How to conduct PCA: A case study</a:t>
            </a:r>
            <a:endParaRPr sz="4400" b="1">
              <a:solidFill>
                <a:srgbClr val="E7686A"/>
              </a:solidFill>
              <a:latin typeface="Calibri"/>
              <a:ea typeface="Calibri"/>
              <a:cs typeface="Calibri"/>
              <a:sym typeface="Calibri"/>
            </a:endParaRPr>
          </a:p>
        </p:txBody>
      </p:sp>
      <p:sp>
        <p:nvSpPr>
          <p:cNvPr id="330" name="Google Shape;330;g2048eba86ba_0_78"/>
          <p:cNvSpPr txBox="1"/>
          <p:nvPr/>
        </p:nvSpPr>
        <p:spPr>
          <a:xfrm>
            <a:off x="1219200" y="2552700"/>
            <a:ext cx="1325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238791"/>
              </a:solidFill>
              <a:latin typeface="Calibri"/>
              <a:ea typeface="Calibri"/>
              <a:cs typeface="Calibri"/>
              <a:sym typeface="Calibri"/>
            </a:endParaRPr>
          </a:p>
        </p:txBody>
      </p:sp>
      <p:sp>
        <p:nvSpPr>
          <p:cNvPr id="331" name="Google Shape;331;g2048eba86ba_0_78"/>
          <p:cNvSpPr txBox="1"/>
          <p:nvPr/>
        </p:nvSpPr>
        <p:spPr>
          <a:xfrm>
            <a:off x="1459725" y="1789025"/>
            <a:ext cx="15864300" cy="8712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dk1"/>
                </a:solidFill>
                <a:latin typeface="Calibri"/>
                <a:ea typeface="Calibri"/>
                <a:cs typeface="Calibri"/>
                <a:sym typeface="Calibri"/>
              </a:rPr>
              <a:t>Interpretation</a:t>
            </a:r>
            <a:r>
              <a:rPr lang="en-US" sz="2800">
                <a:solidFill>
                  <a:schemeClr val="dk1"/>
                </a:solidFill>
                <a:latin typeface="Calibri"/>
                <a:ea typeface="Calibri"/>
                <a:cs typeface="Calibri"/>
                <a:sym typeface="Calibri"/>
              </a:rPr>
              <a:t>: Some of them are positioned in diametrically opposed areas:</a:t>
            </a:r>
            <a:endParaRPr sz="280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at the bottom right is </a:t>
            </a:r>
            <a:r>
              <a:rPr lang="en-US" sz="2800" i="1">
                <a:solidFill>
                  <a:schemeClr val="dk1"/>
                </a:solidFill>
                <a:latin typeface="Calibri"/>
                <a:ea typeface="Calibri"/>
                <a:cs typeface="Calibri"/>
                <a:sym typeface="Calibri"/>
              </a:rPr>
              <a:t>Ferrero</a:t>
            </a:r>
            <a:r>
              <a:rPr lang="en-US" sz="2800">
                <a:solidFill>
                  <a:schemeClr val="dk1"/>
                </a:solidFill>
                <a:latin typeface="Calibri"/>
                <a:ea typeface="Calibri"/>
                <a:cs typeface="Calibri"/>
                <a:sym typeface="Calibri"/>
              </a:rPr>
              <a:t>, which is the healthiest company, since it has negative debt, so it meets its financial commitments with its own capital, and a fair profitability</a:t>
            </a:r>
            <a:endParaRPr sz="280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in the top right quadrant, we can find Plasmon, which although heavily in debt has a very high profitability.</a:t>
            </a:r>
            <a:endParaRPr sz="280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in the bottom left quadrant are those companies that operate in saturated markets where they are leaders; moreover, being close to the origin of the axes, they show that they have their financial situation under control, and having negative debt they have capital reserves ready to be used to meet market needs or to undertake penetration actions in highly profitable businesses </a:t>
            </a:r>
            <a:endParaRPr sz="2800">
              <a:solidFill>
                <a:schemeClr val="dk1"/>
              </a:solidFill>
              <a:latin typeface="Calibri"/>
              <a:ea typeface="Calibri"/>
              <a:cs typeface="Calibri"/>
              <a:sym typeface="Calibri"/>
            </a:endParaRPr>
          </a:p>
          <a:p>
            <a:pPr marL="45720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406400" algn="just"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Finally, at the top left, we find </a:t>
            </a:r>
            <a:r>
              <a:rPr lang="en-US" sz="2800" i="1">
                <a:solidFill>
                  <a:schemeClr val="dk1"/>
                </a:solidFill>
                <a:latin typeface="Calibri"/>
                <a:ea typeface="Calibri"/>
                <a:cs typeface="Calibri"/>
                <a:sym typeface="Calibri"/>
              </a:rPr>
              <a:t>Parmalat</a:t>
            </a:r>
            <a:r>
              <a:rPr lang="en-US" sz="2800">
                <a:solidFill>
                  <a:schemeClr val="dk1"/>
                </a:solidFill>
                <a:latin typeface="Calibri"/>
                <a:ea typeface="Calibri"/>
                <a:cs typeface="Calibri"/>
                <a:sym typeface="Calibri"/>
              </a:rPr>
              <a:t>: this one shows the worst situation. It has high indebtedness and negative profitability, so this company must necessarily rethink its business system to avoid the risk of insolvency.</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8"/>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Summing up</a:t>
            </a:r>
            <a:endParaRPr sz="4400"/>
          </a:p>
        </p:txBody>
      </p:sp>
      <p:grpSp>
        <p:nvGrpSpPr>
          <p:cNvPr id="337" name="Google Shape;337;p18"/>
          <p:cNvGrpSpPr/>
          <p:nvPr/>
        </p:nvGrpSpPr>
        <p:grpSpPr>
          <a:xfrm>
            <a:off x="4457700" y="5193986"/>
            <a:ext cx="2880000" cy="3664800"/>
            <a:chOff x="4952225" y="6578009"/>
            <a:chExt cx="3994782" cy="4768098"/>
          </a:xfrm>
        </p:grpSpPr>
        <p:sp>
          <p:nvSpPr>
            <p:cNvPr id="338" name="Google Shape;338;p18"/>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39" name="Google Shape;339;p18"/>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40" name="Google Shape;340;p18"/>
          <p:cNvGrpSpPr/>
          <p:nvPr/>
        </p:nvGrpSpPr>
        <p:grpSpPr>
          <a:xfrm>
            <a:off x="8566149" y="5193986"/>
            <a:ext cx="2880000" cy="3664800"/>
            <a:chOff x="4952225" y="6578009"/>
            <a:chExt cx="3994782" cy="4768098"/>
          </a:xfrm>
        </p:grpSpPr>
        <p:sp>
          <p:nvSpPr>
            <p:cNvPr id="341" name="Google Shape;341;p18"/>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42" name="Google Shape;342;p18"/>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43" name="Google Shape;343;p18"/>
          <p:cNvGrpSpPr/>
          <p:nvPr/>
        </p:nvGrpSpPr>
        <p:grpSpPr>
          <a:xfrm>
            <a:off x="10603988" y="2464549"/>
            <a:ext cx="2880000" cy="3664800"/>
            <a:chOff x="7661040" y="2804681"/>
            <a:chExt cx="3994782" cy="4824044"/>
          </a:xfrm>
        </p:grpSpPr>
        <p:sp>
          <p:nvSpPr>
            <p:cNvPr id="344" name="Google Shape;344;p18"/>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45" name="Google Shape;345;p18"/>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46" name="Google Shape;346;p18"/>
          <p:cNvGrpSpPr/>
          <p:nvPr/>
        </p:nvGrpSpPr>
        <p:grpSpPr>
          <a:xfrm>
            <a:off x="6495540" y="2464549"/>
            <a:ext cx="2880000" cy="3663092"/>
            <a:chOff x="7661040" y="2804681"/>
            <a:chExt cx="3994782" cy="4824044"/>
          </a:xfrm>
        </p:grpSpPr>
        <p:sp>
          <p:nvSpPr>
            <p:cNvPr id="347" name="Google Shape;347;p18"/>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48" name="Google Shape;348;p18"/>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49" name="Google Shape;349;p18"/>
          <p:cNvGrpSpPr/>
          <p:nvPr/>
        </p:nvGrpSpPr>
        <p:grpSpPr>
          <a:xfrm>
            <a:off x="2313513" y="2506391"/>
            <a:ext cx="2880000" cy="3664800"/>
            <a:chOff x="7661040" y="2804681"/>
            <a:chExt cx="3994782" cy="4824044"/>
          </a:xfrm>
        </p:grpSpPr>
        <p:sp>
          <p:nvSpPr>
            <p:cNvPr id="350" name="Google Shape;350;p18"/>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51" name="Google Shape;351;p18"/>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352" name="Google Shape;352;p18"/>
          <p:cNvSpPr txBox="1"/>
          <p:nvPr/>
        </p:nvSpPr>
        <p:spPr>
          <a:xfrm>
            <a:off x="2459728" y="3880946"/>
            <a:ext cx="2653231"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Principal component analysis (PCA) is a multivariate statistical technique for dimension reduction. </a:t>
            </a:r>
            <a:endParaRPr sz="2000">
              <a:solidFill>
                <a:schemeClr val="dk1"/>
              </a:solidFill>
              <a:latin typeface="Calibri"/>
              <a:ea typeface="Calibri"/>
              <a:cs typeface="Calibri"/>
              <a:sym typeface="Calibri"/>
            </a:endParaRPr>
          </a:p>
        </p:txBody>
      </p:sp>
      <p:sp>
        <p:nvSpPr>
          <p:cNvPr id="353" name="Google Shape;353;p18"/>
          <p:cNvSpPr txBox="1"/>
          <p:nvPr/>
        </p:nvSpPr>
        <p:spPr>
          <a:xfrm>
            <a:off x="4473950" y="6040235"/>
            <a:ext cx="281473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Variables must be Quantitative</a:t>
            </a:r>
            <a:endParaRPr sz="2000">
              <a:solidFill>
                <a:schemeClr val="dk1"/>
              </a:solidFill>
              <a:latin typeface="Calibri"/>
              <a:ea typeface="Calibri"/>
              <a:cs typeface="Calibri"/>
              <a:sym typeface="Calibri"/>
            </a:endParaRPr>
          </a:p>
        </p:txBody>
      </p:sp>
      <p:sp>
        <p:nvSpPr>
          <p:cNvPr id="354" name="Google Shape;354;p18"/>
          <p:cNvSpPr txBox="1"/>
          <p:nvPr/>
        </p:nvSpPr>
        <p:spPr>
          <a:xfrm>
            <a:off x="6531777" y="3880946"/>
            <a:ext cx="2812575"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It is important to check that the data have specific characteristics </a:t>
            </a:r>
            <a:endParaRPr sz="2000">
              <a:solidFill>
                <a:schemeClr val="dk1"/>
              </a:solidFill>
              <a:latin typeface="Calibri"/>
              <a:ea typeface="Calibri"/>
              <a:cs typeface="Calibri"/>
              <a:sym typeface="Calibri"/>
            </a:endParaRPr>
          </a:p>
        </p:txBody>
      </p:sp>
      <p:sp>
        <p:nvSpPr>
          <p:cNvPr id="355" name="Google Shape;355;p18"/>
          <p:cNvSpPr txBox="1"/>
          <p:nvPr/>
        </p:nvSpPr>
        <p:spPr>
          <a:xfrm>
            <a:off x="8679126" y="6133377"/>
            <a:ext cx="265404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After verifying the characteristics, it is necessary to check the adequacy of the sample</a:t>
            </a:r>
            <a:endParaRPr sz="2000">
              <a:solidFill>
                <a:schemeClr val="dk1"/>
              </a:solidFill>
              <a:latin typeface="Calibri"/>
              <a:ea typeface="Calibri"/>
              <a:cs typeface="Calibri"/>
              <a:sym typeface="Calibri"/>
            </a:endParaRPr>
          </a:p>
        </p:txBody>
      </p:sp>
      <p:sp>
        <p:nvSpPr>
          <p:cNvPr id="356" name="Google Shape;356;p18"/>
          <p:cNvSpPr txBox="1"/>
          <p:nvPr/>
        </p:nvSpPr>
        <p:spPr>
          <a:xfrm>
            <a:off x="10788393" y="3874703"/>
            <a:ext cx="2511188"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The last step is the extraction of the principal components. To do this, we use the following criteria: </a:t>
            </a:r>
            <a:endParaRPr sz="2000">
              <a:solidFill>
                <a:schemeClr val="dk1"/>
              </a:solidFill>
              <a:latin typeface="Calibri"/>
              <a:ea typeface="Calibri"/>
              <a:cs typeface="Calibri"/>
              <a:sym typeface="Calibri"/>
            </a:endParaRPr>
          </a:p>
        </p:txBody>
      </p:sp>
      <p:sp>
        <p:nvSpPr>
          <p:cNvPr id="357" name="Google Shape;357;p18"/>
          <p:cNvSpPr/>
          <p:nvPr/>
        </p:nvSpPr>
        <p:spPr>
          <a:xfrm>
            <a:off x="11458189" y="2527652"/>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18"/>
          <p:cNvSpPr/>
          <p:nvPr/>
        </p:nvSpPr>
        <p:spPr>
          <a:xfrm>
            <a:off x="9539142" y="7844767"/>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18"/>
          <p:cNvSpPr/>
          <p:nvPr/>
        </p:nvSpPr>
        <p:spPr>
          <a:xfrm>
            <a:off x="7467600" y="2671975"/>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18"/>
          <p:cNvSpPr/>
          <p:nvPr/>
        </p:nvSpPr>
        <p:spPr>
          <a:xfrm>
            <a:off x="3348816" y="267197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18"/>
          <p:cNvSpPr/>
          <p:nvPr/>
        </p:nvSpPr>
        <p:spPr>
          <a:xfrm>
            <a:off x="5493003" y="776224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62" name="Google Shape;362;p18"/>
          <p:cNvGrpSpPr/>
          <p:nvPr/>
        </p:nvGrpSpPr>
        <p:grpSpPr>
          <a:xfrm>
            <a:off x="12658134" y="5224566"/>
            <a:ext cx="2880000" cy="3664800"/>
            <a:chOff x="4952225" y="6578009"/>
            <a:chExt cx="3994782" cy="4768098"/>
          </a:xfrm>
        </p:grpSpPr>
        <p:sp>
          <p:nvSpPr>
            <p:cNvPr id="363" name="Google Shape;363;p18"/>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64" name="Google Shape;364;p18"/>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365" name="Google Shape;365;p18"/>
          <p:cNvSpPr/>
          <p:nvPr/>
        </p:nvSpPr>
        <p:spPr>
          <a:xfrm>
            <a:off x="13524983" y="7671915"/>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18"/>
          <p:cNvSpPr txBox="1"/>
          <p:nvPr/>
        </p:nvSpPr>
        <p:spPr>
          <a:xfrm>
            <a:off x="12842536" y="5606235"/>
            <a:ext cx="251118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 Eigenvalues &gt;1</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 Proportion of variance explained at least 70%</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 Scree-plot verification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Self-assessment test</a:t>
            </a:r>
            <a:endParaRPr sz="4400"/>
          </a:p>
        </p:txBody>
      </p:sp>
      <p:sp>
        <p:nvSpPr>
          <p:cNvPr id="372" name="Google Shape;372;p19"/>
          <p:cNvSpPr txBox="1"/>
          <p:nvPr/>
        </p:nvSpPr>
        <p:spPr>
          <a:xfrm>
            <a:off x="1447800" y="3009900"/>
            <a:ext cx="5029200" cy="4832092"/>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a:solidFill>
                  <a:srgbClr val="238791"/>
                </a:solidFill>
                <a:latin typeface="Calibri"/>
                <a:ea typeface="Calibri"/>
                <a:cs typeface="Calibri"/>
                <a:sym typeface="Calibri"/>
              </a:rPr>
              <a:t>The  goal of the  is PCA:</a:t>
            </a:r>
            <a:endParaRPr/>
          </a:p>
          <a:p>
            <a:pPr marL="0" marR="0" lvl="0" indent="0" algn="l" rtl="0">
              <a:spcBef>
                <a:spcPts val="0"/>
              </a:spcBef>
              <a:spcAft>
                <a:spcPts val="0"/>
              </a:spcAft>
              <a:buNone/>
            </a:pPr>
            <a:endParaRPr sz="2800" b="1">
              <a:solidFill>
                <a:srgbClr val="238791"/>
              </a:solidFill>
              <a:latin typeface="Calibri"/>
              <a:ea typeface="Calibri"/>
              <a:cs typeface="Calibri"/>
              <a:sym typeface="Calibri"/>
            </a:endParaRPr>
          </a:p>
          <a:p>
            <a:pPr marL="342900" marR="0" lvl="0" indent="-3429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A The aggregation of statistical units according to their distance</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B The reduction of the dimensionality of a complex phenomenon</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C The description of a dataset</a:t>
            </a:r>
            <a:endParaRPr sz="2400">
              <a:solidFill>
                <a:schemeClr val="dk1"/>
              </a:solidFill>
              <a:latin typeface="Calibri"/>
              <a:ea typeface="Calibri"/>
              <a:cs typeface="Calibri"/>
              <a:sym typeface="Calibri"/>
            </a:endParaRPr>
          </a:p>
        </p:txBody>
      </p:sp>
      <p:sp>
        <p:nvSpPr>
          <p:cNvPr id="373" name="Google Shape;373;p19"/>
          <p:cNvSpPr txBox="1"/>
          <p:nvPr/>
        </p:nvSpPr>
        <p:spPr>
          <a:xfrm>
            <a:off x="7015766" y="3009900"/>
            <a:ext cx="4871434"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737C"/>
                </a:solidFill>
                <a:latin typeface="Calibri"/>
                <a:ea typeface="Calibri"/>
                <a:cs typeface="Calibri"/>
                <a:sym typeface="Calibri"/>
              </a:rPr>
              <a:t>2. The matrix of starting data of an ACP must be </a:t>
            </a:r>
            <a:br>
              <a:rPr lang="en-US" sz="2800" b="1">
                <a:solidFill>
                  <a:srgbClr val="1E737C"/>
                </a:solidFill>
                <a:latin typeface="Calibri"/>
                <a:ea typeface="Calibri"/>
                <a:cs typeface="Calibri"/>
                <a:sym typeface="Calibri"/>
              </a:rPr>
            </a:br>
            <a:endParaRPr sz="2800" b="1">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A With qualitative data</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B With standardized data</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C With quantitative data</a:t>
            </a:r>
            <a:endParaRPr sz="2400">
              <a:solidFill>
                <a:schemeClr val="dk1"/>
              </a:solidFill>
              <a:latin typeface="Calibri"/>
              <a:ea typeface="Calibri"/>
              <a:cs typeface="Calibri"/>
              <a:sym typeface="Calibri"/>
            </a:endParaRPr>
          </a:p>
        </p:txBody>
      </p:sp>
      <p:sp>
        <p:nvSpPr>
          <p:cNvPr id="374" name="Google Shape;374;p19"/>
          <p:cNvSpPr txBox="1"/>
          <p:nvPr/>
        </p:nvSpPr>
        <p:spPr>
          <a:xfrm>
            <a:off x="12420600" y="3009900"/>
            <a:ext cx="4572000" cy="5693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737C"/>
                </a:solidFill>
                <a:latin typeface="Calibri"/>
                <a:ea typeface="Calibri"/>
                <a:cs typeface="Calibri"/>
                <a:sym typeface="Calibri"/>
              </a:rPr>
              <a:t>3. The components extracted in the Analysis in Principal Components:</a:t>
            </a:r>
            <a:br>
              <a:rPr lang="en-US" sz="2800" b="1">
                <a:solidFill>
                  <a:srgbClr val="1E737C"/>
                </a:solidFill>
                <a:latin typeface="Calibri"/>
                <a:ea typeface="Calibri"/>
                <a:cs typeface="Calibri"/>
                <a:sym typeface="Calibri"/>
              </a:rPr>
            </a:br>
            <a:endParaRPr sz="2800" b="1">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A They are linear combinations of the starting variables</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B they have the equidistributive property</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C They all have eigenvalues &gt; 1</a:t>
            </a:r>
            <a:endParaRPr sz="24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0"/>
          <p:cNvSpPr txBox="1"/>
          <p:nvPr/>
        </p:nvSpPr>
        <p:spPr>
          <a:xfrm>
            <a:off x="1447800" y="1573291"/>
            <a:ext cx="73914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Self-assessment test: answers</a:t>
            </a:r>
            <a:endParaRPr sz="4400"/>
          </a:p>
        </p:txBody>
      </p:sp>
      <p:sp>
        <p:nvSpPr>
          <p:cNvPr id="380" name="Google Shape;380;p20"/>
          <p:cNvSpPr txBox="1"/>
          <p:nvPr/>
        </p:nvSpPr>
        <p:spPr>
          <a:xfrm>
            <a:off x="1447800" y="3009900"/>
            <a:ext cx="5029200" cy="4832092"/>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a:solidFill>
                  <a:srgbClr val="238791"/>
                </a:solidFill>
                <a:latin typeface="Calibri"/>
                <a:ea typeface="Calibri"/>
                <a:cs typeface="Calibri"/>
                <a:sym typeface="Calibri"/>
              </a:rPr>
              <a:t>The  goal of the  is PCA:</a:t>
            </a:r>
            <a:endParaRPr/>
          </a:p>
          <a:p>
            <a:pPr marL="0" marR="0" lvl="0" indent="0" algn="l" rtl="0">
              <a:spcBef>
                <a:spcPts val="0"/>
              </a:spcBef>
              <a:spcAft>
                <a:spcPts val="0"/>
              </a:spcAft>
              <a:buNone/>
            </a:pPr>
            <a:endParaRPr sz="2800" b="1">
              <a:solidFill>
                <a:srgbClr val="238791"/>
              </a:solidFill>
              <a:latin typeface="Calibri"/>
              <a:ea typeface="Calibri"/>
              <a:cs typeface="Calibri"/>
              <a:sym typeface="Calibri"/>
            </a:endParaRPr>
          </a:p>
          <a:p>
            <a:pPr marL="342900" marR="0" lvl="0" indent="-3429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A The aggregation of statistical units according to their distance</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800"/>
              <a:buFont typeface="Noto Sans Symbols"/>
              <a:buChar char="❑"/>
            </a:pPr>
            <a:r>
              <a:rPr lang="en-US" sz="2800" b="1">
                <a:solidFill>
                  <a:schemeClr val="dk1"/>
                </a:solidFill>
                <a:latin typeface="Calibri"/>
                <a:ea typeface="Calibri"/>
                <a:cs typeface="Calibri"/>
                <a:sym typeface="Calibri"/>
              </a:rPr>
              <a:t>B The reduction of the dimensionality of a complex phenomenon</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C The description of a dataset</a:t>
            </a:r>
            <a:endParaRPr sz="2400">
              <a:solidFill>
                <a:schemeClr val="dk1"/>
              </a:solidFill>
              <a:latin typeface="Calibri"/>
              <a:ea typeface="Calibri"/>
              <a:cs typeface="Calibri"/>
              <a:sym typeface="Calibri"/>
            </a:endParaRPr>
          </a:p>
        </p:txBody>
      </p:sp>
      <p:sp>
        <p:nvSpPr>
          <p:cNvPr id="381" name="Google Shape;381;p20"/>
          <p:cNvSpPr txBox="1"/>
          <p:nvPr/>
        </p:nvSpPr>
        <p:spPr>
          <a:xfrm>
            <a:off x="7015766" y="3009900"/>
            <a:ext cx="4871434"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737C"/>
                </a:solidFill>
                <a:latin typeface="Calibri"/>
                <a:ea typeface="Calibri"/>
                <a:cs typeface="Calibri"/>
                <a:sym typeface="Calibri"/>
              </a:rPr>
              <a:t>2. The matrix of starting data of an ACP must be </a:t>
            </a:r>
            <a:br>
              <a:rPr lang="en-US" sz="2800" b="1">
                <a:solidFill>
                  <a:srgbClr val="1E737C"/>
                </a:solidFill>
                <a:latin typeface="Calibri"/>
                <a:ea typeface="Calibri"/>
                <a:cs typeface="Calibri"/>
                <a:sym typeface="Calibri"/>
              </a:rPr>
            </a:br>
            <a:endParaRPr sz="2800" b="1">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A With qualitative data</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B With standardized data</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b="1">
                <a:solidFill>
                  <a:schemeClr val="dk1"/>
                </a:solidFill>
                <a:latin typeface="Calibri"/>
                <a:ea typeface="Calibri"/>
                <a:cs typeface="Calibri"/>
                <a:sym typeface="Calibri"/>
              </a:rPr>
              <a:t>C With quantitative data</a:t>
            </a:r>
            <a:endParaRPr sz="2400" b="1">
              <a:solidFill>
                <a:schemeClr val="dk1"/>
              </a:solidFill>
              <a:latin typeface="Calibri"/>
              <a:ea typeface="Calibri"/>
              <a:cs typeface="Calibri"/>
              <a:sym typeface="Calibri"/>
            </a:endParaRPr>
          </a:p>
        </p:txBody>
      </p:sp>
      <p:sp>
        <p:nvSpPr>
          <p:cNvPr id="382" name="Google Shape;382;p20"/>
          <p:cNvSpPr txBox="1"/>
          <p:nvPr/>
        </p:nvSpPr>
        <p:spPr>
          <a:xfrm>
            <a:off x="12420600" y="3009900"/>
            <a:ext cx="4572000" cy="569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737C"/>
                </a:solidFill>
                <a:latin typeface="Calibri"/>
                <a:ea typeface="Calibri"/>
                <a:cs typeface="Calibri"/>
                <a:sym typeface="Calibri"/>
              </a:rPr>
              <a:t>3. The components extracted in the Analysis in Principal Components:</a:t>
            </a:r>
            <a:br>
              <a:rPr lang="en-US" sz="2800" b="1">
                <a:solidFill>
                  <a:srgbClr val="1E737C"/>
                </a:solidFill>
                <a:latin typeface="Calibri"/>
                <a:ea typeface="Calibri"/>
                <a:cs typeface="Calibri"/>
                <a:sym typeface="Calibri"/>
              </a:rPr>
            </a:br>
            <a:endParaRPr sz="2800" b="1">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A They are linear combinations of the starting variables</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B they have the equidistributive property</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C </a:t>
            </a:r>
            <a:r>
              <a:rPr lang="en-US" sz="2800" b="1">
                <a:solidFill>
                  <a:schemeClr val="dk1"/>
                </a:solidFill>
                <a:latin typeface="Calibri"/>
                <a:ea typeface="Calibri"/>
                <a:cs typeface="Calibri"/>
                <a:sym typeface="Calibri"/>
              </a:rPr>
              <a:t>They have all eigenvalues  &gt; 1</a:t>
            </a:r>
            <a:endParaRPr sz="2400" b="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Introduction</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38791"/>
                </a:solidFill>
                <a:latin typeface="Calibri"/>
                <a:ea typeface="Calibri"/>
                <a:cs typeface="Calibri"/>
                <a:sym typeface="Calibri"/>
              </a:rPr>
              <a:t>Objective</a:t>
            </a:r>
            <a:br>
              <a:rPr lang="en-US" sz="2800" b="1">
                <a:solidFill>
                  <a:srgbClr val="238791"/>
                </a:solidFill>
                <a:latin typeface="Calibri"/>
                <a:ea typeface="Calibri"/>
                <a:cs typeface="Calibri"/>
                <a:sym typeface="Calibri"/>
              </a:rPr>
            </a:br>
            <a:endParaRPr sz="2800" b="1">
              <a:solidFill>
                <a:srgbClr val="238791"/>
              </a:solidFill>
              <a:latin typeface="Calibri"/>
              <a:ea typeface="Calibri"/>
              <a:cs typeface="Calibri"/>
              <a:sym typeface="Calibri"/>
            </a:endParaRPr>
          </a:p>
        </p:txBody>
      </p:sp>
      <p:sp>
        <p:nvSpPr>
          <p:cNvPr id="154" name="Google Shape;154;p3"/>
          <p:cNvSpPr txBox="1"/>
          <p:nvPr/>
        </p:nvSpPr>
        <p:spPr>
          <a:xfrm>
            <a:off x="1447800" y="3361372"/>
            <a:ext cx="14325600"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the objective of this module is to introduce and explain the technique of Principal Component Analysis.</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At the end of this module you will be able to:</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Know the logic of the PCA;</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Know the criteria;</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Conduct an PCA.</a:t>
            </a:r>
            <a:endParaRPr sz="28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1"/>
          <p:cNvSpPr txBox="1"/>
          <p:nvPr/>
        </p:nvSpPr>
        <p:spPr>
          <a:xfrm>
            <a:off x="7258050" y="6591300"/>
            <a:ext cx="37719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E7686A"/>
                </a:solidFill>
                <a:latin typeface="Calibri"/>
                <a:ea typeface="Calibri"/>
                <a:cs typeface="Calibri"/>
                <a:sym typeface="Calibri"/>
              </a:rPr>
              <a:t>Thank you!</a:t>
            </a:r>
            <a:br>
              <a:rPr lang="en-US" sz="6000" b="1">
                <a:solidFill>
                  <a:srgbClr val="E7686A"/>
                </a:solidFill>
                <a:latin typeface="Calibri"/>
                <a:ea typeface="Calibri"/>
                <a:cs typeface="Calibri"/>
                <a:sym typeface="Calibri"/>
              </a:rPr>
            </a:br>
            <a:endParaRPr/>
          </a:p>
        </p:txBody>
      </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Introduction</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38791"/>
                </a:solidFill>
                <a:latin typeface="Calibri"/>
                <a:ea typeface="Calibri"/>
                <a:cs typeface="Calibri"/>
                <a:sym typeface="Calibri"/>
              </a:rPr>
              <a:t>Definition</a:t>
            </a:r>
            <a:br>
              <a:rPr lang="en-US" sz="2800" b="1">
                <a:solidFill>
                  <a:srgbClr val="238791"/>
                </a:solidFill>
                <a:latin typeface="Calibri"/>
                <a:ea typeface="Calibri"/>
                <a:cs typeface="Calibri"/>
                <a:sym typeface="Calibri"/>
              </a:rPr>
            </a:br>
            <a:endParaRPr sz="2800" b="1">
              <a:solidFill>
                <a:srgbClr val="238791"/>
              </a:solidFill>
              <a:latin typeface="Calibri"/>
              <a:ea typeface="Calibri"/>
              <a:cs typeface="Calibri"/>
              <a:sym typeface="Calibri"/>
            </a:endParaRPr>
          </a:p>
        </p:txBody>
      </p:sp>
      <p:sp>
        <p:nvSpPr>
          <p:cNvPr id="161" name="Google Shape;161;p4"/>
          <p:cNvSpPr txBox="1"/>
          <p:nvPr/>
        </p:nvSpPr>
        <p:spPr>
          <a:xfrm>
            <a:off x="1447800" y="3688969"/>
            <a:ext cx="14325600" cy="353943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Principal component analysis (PCA) is a statistical technique of multivariate analysis for size reduction. In practice, it is used when within a dataset there are many variables related to each other and you would like to reduce the number by losing the least amount of information possible.</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The PCA has the objective of maximizing variance, calculating the weight to be attributed to each starting variable in order to concentrate them in one or more new variables (called main components) that will be linear combination of the starting variables</a:t>
            </a:r>
            <a:endParaRPr sz="2800">
              <a:solidFill>
                <a:schemeClr val="dk1"/>
              </a:solidFill>
              <a:latin typeface="Calibri"/>
              <a:ea typeface="Calibri"/>
              <a:cs typeface="Calibri"/>
              <a:sym typeface="Calibri"/>
            </a:endParaRPr>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048eba86ba_0_0"/>
          <p:cNvSpPr txBox="1"/>
          <p:nvPr/>
        </p:nvSpPr>
        <p:spPr>
          <a:xfrm>
            <a:off x="1432560" y="1496219"/>
            <a:ext cx="61875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Introduction</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67" name="Google Shape;167;g2048eba86ba_0_0"/>
          <p:cNvSpPr txBox="1"/>
          <p:nvPr/>
        </p:nvSpPr>
        <p:spPr>
          <a:xfrm>
            <a:off x="1447800" y="2552700"/>
            <a:ext cx="100401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38791"/>
                </a:solidFill>
                <a:latin typeface="Calibri"/>
                <a:ea typeface="Calibri"/>
                <a:cs typeface="Calibri"/>
                <a:sym typeface="Calibri"/>
              </a:rPr>
              <a:t>PCA in real Life</a:t>
            </a:r>
            <a:br>
              <a:rPr lang="en-US" sz="2800" b="1">
                <a:solidFill>
                  <a:srgbClr val="238791"/>
                </a:solidFill>
                <a:latin typeface="Calibri"/>
                <a:ea typeface="Calibri"/>
                <a:cs typeface="Calibri"/>
                <a:sym typeface="Calibri"/>
              </a:rPr>
            </a:br>
            <a:endParaRPr sz="2800" b="1">
              <a:solidFill>
                <a:srgbClr val="238791"/>
              </a:solidFill>
              <a:latin typeface="Calibri"/>
              <a:ea typeface="Calibri"/>
              <a:cs typeface="Calibri"/>
              <a:sym typeface="Calibri"/>
            </a:endParaRPr>
          </a:p>
        </p:txBody>
      </p:sp>
      <p:sp>
        <p:nvSpPr>
          <p:cNvPr id="168" name="Google Shape;168;g2048eba86ba_0_0"/>
          <p:cNvSpPr txBox="1"/>
          <p:nvPr/>
        </p:nvSpPr>
        <p:spPr>
          <a:xfrm>
            <a:off x="1981200" y="3506994"/>
            <a:ext cx="14325600" cy="4982862"/>
          </a:xfrm>
          <a:prstGeom prst="rect">
            <a:avLst/>
          </a:prstGeom>
          <a:noFill/>
          <a:ln>
            <a:noFill/>
          </a:ln>
        </p:spPr>
        <p:txBody>
          <a:bodyPr spcFirstLastPara="1" wrap="square" lIns="91425" tIns="45700" rIns="91425" bIns="45700" anchor="t" anchorCtr="0">
            <a:spAutoFit/>
          </a:bodyPr>
          <a:lstStyle/>
          <a:p>
            <a:pPr marL="457200" lvl="0" indent="-406400" algn="just" rtl="0">
              <a:lnSpc>
                <a:spcPct val="115000"/>
              </a:lnSpc>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Social sciences is frequently faced with research in which there is an overabundance of measurements (indicators) in order to better understand the phenomenon being studied.</a:t>
            </a:r>
            <a:endParaRPr sz="2800" dirty="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800" dirty="0">
              <a:solidFill>
                <a:schemeClr val="dk1"/>
              </a:solidFill>
              <a:latin typeface="Calibri"/>
              <a:ea typeface="Calibri"/>
              <a:cs typeface="Calibri"/>
              <a:sym typeface="Calibri"/>
            </a:endParaRPr>
          </a:p>
          <a:p>
            <a:pPr marL="457200" lvl="0" indent="-406400" algn="just" rtl="0">
              <a:lnSpc>
                <a:spcPct val="115000"/>
              </a:lnSpc>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An example in which to use PCA may be the evaluations expressed by students with reference to a certain course with several variables. Often a large number of variables are used to measure the satisfaction of a course, such as the evaluation of the text books, the material used, the degree of comfort of the classrooms, the timetables, the number of hours devoted to reception or tutoring, and so on. The PCA will reduce the dimensions and make the analysis more simplified</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p:nvPr/>
        </p:nvSpPr>
        <p:spPr>
          <a:xfrm>
            <a:off x="1432560" y="1496219"/>
            <a:ext cx="74828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PCA requirements</a:t>
            </a:r>
            <a:endParaRPr sz="4000" b="1">
              <a:solidFill>
                <a:srgbClr val="E7686A"/>
              </a:solidFill>
              <a:latin typeface="Calibri"/>
              <a:ea typeface="Calibri"/>
              <a:cs typeface="Calibri"/>
              <a:sym typeface="Calibri"/>
            </a:endParaRPr>
          </a:p>
        </p:txBody>
      </p:sp>
      <p:sp>
        <p:nvSpPr>
          <p:cNvPr id="174" name="Google Shape;174;p5"/>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38791"/>
                </a:solidFill>
                <a:latin typeface="Calibri"/>
                <a:ea typeface="Calibri"/>
                <a:cs typeface="Calibri"/>
                <a:sym typeface="Calibri"/>
              </a:rPr>
              <a:t>Variable Analysis</a:t>
            </a:r>
            <a:br>
              <a:rPr lang="en-US" sz="2800" b="1">
                <a:solidFill>
                  <a:srgbClr val="238791"/>
                </a:solidFill>
                <a:latin typeface="Calibri"/>
                <a:ea typeface="Calibri"/>
                <a:cs typeface="Calibri"/>
                <a:sym typeface="Calibri"/>
              </a:rPr>
            </a:br>
            <a:endParaRPr sz="2800" b="1">
              <a:solidFill>
                <a:srgbClr val="238791"/>
              </a:solidFill>
              <a:latin typeface="Calibri"/>
              <a:ea typeface="Calibri"/>
              <a:cs typeface="Calibri"/>
              <a:sym typeface="Calibri"/>
            </a:endParaRPr>
          </a:p>
        </p:txBody>
      </p:sp>
      <p:sp>
        <p:nvSpPr>
          <p:cNvPr id="175" name="Google Shape;175;p5"/>
          <p:cNvSpPr txBox="1"/>
          <p:nvPr/>
        </p:nvSpPr>
        <p:spPr>
          <a:xfrm>
            <a:off x="2057400" y="3685505"/>
            <a:ext cx="6858000"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Calibri"/>
                <a:ea typeface="Calibri"/>
                <a:cs typeface="Calibri"/>
                <a:sym typeface="Calibri"/>
              </a:rPr>
              <a:t>To conduct the principal component analysis, it is important to analyse the variables to be used in order to be clear about some of their characteristics. Specifically, the variables must have the following requirements</a:t>
            </a:r>
            <a:endParaRPr/>
          </a:p>
        </p:txBody>
      </p:sp>
      <p:pic>
        <p:nvPicPr>
          <p:cNvPr id="176" name="Google Shape;176;p5" descr="Appunti parzialmente selezionati con riempimento a tinta unita"/>
          <p:cNvPicPr preferRelativeResize="0"/>
          <p:nvPr/>
        </p:nvPicPr>
        <p:blipFill rotWithShape="1">
          <a:blip r:embed="rId3">
            <a:alphaModFix/>
          </a:blip>
          <a:srcRect/>
          <a:stretch/>
        </p:blipFill>
        <p:spPr>
          <a:xfrm>
            <a:off x="10820400" y="3685505"/>
            <a:ext cx="3276600" cy="327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PCA requirements</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82" name="Google Shape;182;p6"/>
          <p:cNvSpPr txBox="1"/>
          <p:nvPr/>
        </p:nvSpPr>
        <p:spPr>
          <a:xfrm>
            <a:off x="1447800" y="2552700"/>
            <a:ext cx="121920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Variables must be Quantitative</a:t>
            </a:r>
            <a:endParaRPr sz="4400" b="1">
              <a:solidFill>
                <a:srgbClr val="238791"/>
              </a:solidFill>
              <a:latin typeface="Calibri"/>
              <a:ea typeface="Calibri"/>
              <a:cs typeface="Calibri"/>
              <a:sym typeface="Calibri"/>
            </a:endParaRPr>
          </a:p>
        </p:txBody>
      </p:sp>
      <p:sp>
        <p:nvSpPr>
          <p:cNvPr id="183" name="Google Shape;183;p6"/>
          <p:cNvSpPr txBox="1"/>
          <p:nvPr/>
        </p:nvSpPr>
        <p:spPr>
          <a:xfrm>
            <a:off x="2057400" y="3685505"/>
            <a:ext cx="9829800" cy="397031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PCA is valid only when the variables are numeric. </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If the characters have different units of measurement, you must standardize the variables before proceeding.</a:t>
            </a:r>
            <a:br>
              <a:rPr lang="en-US" sz="2800">
                <a:solidFill>
                  <a:schemeClr val="dk1"/>
                </a:solidFill>
                <a:latin typeface="Calibri"/>
                <a:ea typeface="Calibri"/>
                <a:cs typeface="Calibri"/>
                <a:sym typeface="Calibri"/>
              </a:rPr>
            </a:br>
            <a:endParaRPr sz="280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However, in some cases it is also used for variables on the "Likert scale" and for "binary variables". Although numerically the results are very similar to each other, in these cases it would be preferable to use alternative methods. </a:t>
            </a:r>
            <a:endParaRPr sz="2800">
              <a:solidFill>
                <a:schemeClr val="dk1"/>
              </a:solidFill>
              <a:latin typeface="Calibri"/>
              <a:ea typeface="Calibri"/>
              <a:cs typeface="Calibri"/>
              <a:sym typeface="Calibri"/>
            </a:endParaRPr>
          </a:p>
        </p:txBody>
      </p:sp>
      <p:pic>
        <p:nvPicPr>
          <p:cNvPr id="184" name="Google Shape;184;p6"/>
          <p:cNvPicPr preferRelativeResize="0"/>
          <p:nvPr/>
        </p:nvPicPr>
        <p:blipFill rotWithShape="1">
          <a:blip r:embed="rId3">
            <a:alphaModFix/>
          </a:blip>
          <a:srcRect/>
          <a:stretch/>
        </p:blipFill>
        <p:spPr>
          <a:xfrm>
            <a:off x="12649200" y="3609181"/>
            <a:ext cx="4687193" cy="40314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p:nvPr/>
        </p:nvSpPr>
        <p:spPr>
          <a:xfrm>
            <a:off x="1432560" y="1496219"/>
            <a:ext cx="6187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PCA requirements</a:t>
            </a:r>
            <a:endParaRPr sz="4400"/>
          </a:p>
        </p:txBody>
      </p:sp>
      <p:sp>
        <p:nvSpPr>
          <p:cNvPr id="190" name="Google Shape;190;p7"/>
          <p:cNvSpPr txBox="1"/>
          <p:nvPr/>
        </p:nvSpPr>
        <p:spPr>
          <a:xfrm>
            <a:off x="1447800" y="2552700"/>
            <a:ext cx="13258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 There must be a linear correlation between variables</a:t>
            </a:r>
            <a:endParaRPr sz="4400" b="1">
              <a:solidFill>
                <a:srgbClr val="238791"/>
              </a:solidFill>
              <a:latin typeface="Calibri"/>
              <a:ea typeface="Calibri"/>
              <a:cs typeface="Calibri"/>
              <a:sym typeface="Calibri"/>
            </a:endParaRPr>
          </a:p>
        </p:txBody>
      </p:sp>
      <p:sp>
        <p:nvSpPr>
          <p:cNvPr id="191" name="Google Shape;191;p7"/>
          <p:cNvSpPr txBox="1"/>
          <p:nvPr/>
        </p:nvSpPr>
        <p:spPr>
          <a:xfrm>
            <a:off x="2057400" y="3924300"/>
            <a:ext cx="13258800" cy="224676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the first step when performing a PCA is to calculate the variance/covariance matrix or the Pearson correlation matrix</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PCA, in fact, is a technique that can be used when the assumptions of Pearson's linear correlation index are satisfied</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p:nvPr/>
        </p:nvSpPr>
        <p:spPr>
          <a:xfrm>
            <a:off x="1432560" y="1496219"/>
            <a:ext cx="6187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PCA requirements</a:t>
            </a:r>
            <a:endParaRPr sz="4400"/>
          </a:p>
        </p:txBody>
      </p:sp>
      <p:sp>
        <p:nvSpPr>
          <p:cNvPr id="197" name="Google Shape;197;p8"/>
          <p:cNvSpPr txBox="1"/>
          <p:nvPr/>
        </p:nvSpPr>
        <p:spPr>
          <a:xfrm>
            <a:off x="1219200" y="2552700"/>
            <a:ext cx="13258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38791"/>
                </a:solidFill>
                <a:latin typeface="Calibri"/>
                <a:ea typeface="Calibri"/>
                <a:cs typeface="Calibri"/>
                <a:sym typeface="Calibri"/>
              </a:rPr>
              <a:t>- No outliers</a:t>
            </a:r>
            <a:endParaRPr sz="4400" b="1">
              <a:solidFill>
                <a:srgbClr val="238791"/>
              </a:solidFill>
              <a:latin typeface="Calibri"/>
              <a:ea typeface="Calibri"/>
              <a:cs typeface="Calibri"/>
              <a:sym typeface="Calibri"/>
            </a:endParaRPr>
          </a:p>
        </p:txBody>
      </p:sp>
      <p:sp>
        <p:nvSpPr>
          <p:cNvPr id="198" name="Google Shape;198;p8"/>
          <p:cNvSpPr txBox="1"/>
          <p:nvPr/>
        </p:nvSpPr>
        <p:spPr>
          <a:xfrm>
            <a:off x="2057400" y="3924300"/>
            <a:ext cx="9677400" cy="3108543"/>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As with all analyses based on variance, individual outliers can influence the results especially if they are very extreme and if the sample size is low..</a:t>
            </a:r>
            <a:endParaRPr/>
          </a:p>
          <a:p>
            <a:pPr marL="457200" marR="0" lvl="0" indent="-279400" algn="just"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To this end, it is useful to create </a:t>
            </a:r>
            <a:r>
              <a:rPr lang="en-US" sz="2800" i="1">
                <a:solidFill>
                  <a:schemeClr val="dk1"/>
                </a:solidFill>
                <a:latin typeface="Calibri"/>
                <a:ea typeface="Calibri"/>
                <a:cs typeface="Calibri"/>
                <a:sym typeface="Calibri"/>
              </a:rPr>
              <a:t>boxplots</a:t>
            </a:r>
            <a:r>
              <a:rPr lang="en-US" sz="2800">
                <a:solidFill>
                  <a:schemeClr val="dk1"/>
                </a:solidFill>
                <a:latin typeface="Calibri"/>
                <a:ea typeface="Calibri"/>
                <a:cs typeface="Calibri"/>
                <a:sym typeface="Calibri"/>
              </a:rPr>
              <a:t> or</a:t>
            </a:r>
            <a:r>
              <a:rPr lang="en-US" sz="2800" i="1">
                <a:solidFill>
                  <a:schemeClr val="dk1"/>
                </a:solidFill>
                <a:latin typeface="Calibri"/>
                <a:ea typeface="Calibri"/>
                <a:cs typeface="Calibri"/>
                <a:sym typeface="Calibri"/>
              </a:rPr>
              <a:t> scatterplot</a:t>
            </a:r>
            <a:r>
              <a:rPr lang="en-US" sz="2800">
                <a:solidFill>
                  <a:schemeClr val="dk1"/>
                </a:solidFill>
                <a:latin typeface="Calibri"/>
                <a:ea typeface="Calibri"/>
                <a:cs typeface="Calibri"/>
                <a:sym typeface="Calibri"/>
              </a:rPr>
              <a:t> graphs, from which it is possible to deduce linear relationships between pairs of variables.</a:t>
            </a:r>
            <a:endParaRPr sz="2800">
              <a:solidFill>
                <a:schemeClr val="dk1"/>
              </a:solidFill>
              <a:latin typeface="Calibri"/>
              <a:ea typeface="Calibri"/>
              <a:cs typeface="Calibri"/>
              <a:sym typeface="Calibri"/>
            </a:endParaRPr>
          </a:p>
        </p:txBody>
      </p:sp>
      <p:pic>
        <p:nvPicPr>
          <p:cNvPr id="199" name="Google Shape;199;p8"/>
          <p:cNvPicPr preferRelativeResize="0"/>
          <p:nvPr/>
        </p:nvPicPr>
        <p:blipFill rotWithShape="1">
          <a:blip r:embed="rId3">
            <a:alphaModFix/>
          </a:blip>
          <a:srcRect/>
          <a:stretch/>
        </p:blipFill>
        <p:spPr>
          <a:xfrm>
            <a:off x="12420600" y="3598790"/>
            <a:ext cx="5277003" cy="393745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BA70C69BED3724697D2FD679F55D5AA" ma:contentTypeVersion="15" ma:contentTypeDescription="Ein neues Dokument erstellen." ma:contentTypeScope="" ma:versionID="8b9b4db190f9a730e404a89a9b75cc12">
  <xsd:schema xmlns:xsd="http://www.w3.org/2001/XMLSchema" xmlns:xs="http://www.w3.org/2001/XMLSchema" xmlns:p="http://schemas.microsoft.com/office/2006/metadata/properties" xmlns:ns2="86efbe09-657a-4a33-af1f-6926acd14423" xmlns:ns3="67cf6156-b4f3-4cc3-8804-83f001e9d3c3" targetNamespace="http://schemas.microsoft.com/office/2006/metadata/properties" ma:root="true" ma:fieldsID="61516090d7d98cbdf1de6639780cf410" ns2:_="" ns3:_="">
    <xsd:import namespace="86efbe09-657a-4a33-af1f-6926acd14423"/>
    <xsd:import namespace="67cf6156-b4f3-4cc3-8804-83f001e9d3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fbe09-657a-4a33-af1f-6926acd14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31856e1-5c54-4057-b86b-2b55a59a6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f6156-b4f3-4cc3-8804-83f001e9d3c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e2029df-5bb2-40ff-91f7-c449ef362c54}" ma:internalName="TaxCatchAll" ma:showField="CatchAllData" ma:web="67cf6156-b4f3-4cc3-8804-83f001e9d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efbe09-657a-4a33-af1f-6926acd14423">
      <Terms xmlns="http://schemas.microsoft.com/office/infopath/2007/PartnerControls"/>
    </lcf76f155ced4ddcb4097134ff3c332f>
    <TaxCatchAll xmlns="67cf6156-b4f3-4cc3-8804-83f001e9d3c3" xsi:nil="true"/>
    <SharedWithUsers xmlns="67cf6156-b4f3-4cc3-8804-83f001e9d3c3">
      <UserInfo>
        <DisplayName/>
        <AccountId xsi:nil="true"/>
        <AccountType/>
      </UserInfo>
    </SharedWithUsers>
  </documentManagement>
</p:properties>
</file>

<file path=customXml/itemProps1.xml><?xml version="1.0" encoding="utf-8"?>
<ds:datastoreItem xmlns:ds="http://schemas.openxmlformats.org/officeDocument/2006/customXml" ds:itemID="{BC7AA2A4-D339-47B1-915B-A1725F90E245}">
  <ds:schemaRefs>
    <ds:schemaRef ds:uri="http://schemas.microsoft.com/sharepoint/v3/contenttype/forms"/>
  </ds:schemaRefs>
</ds:datastoreItem>
</file>

<file path=customXml/itemProps2.xml><?xml version="1.0" encoding="utf-8"?>
<ds:datastoreItem xmlns:ds="http://schemas.openxmlformats.org/officeDocument/2006/customXml" ds:itemID="{4C896DBF-8F05-4D34-AE82-7E6678BDAD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fbe09-657a-4a33-af1f-6926acd14423"/>
    <ds:schemaRef ds:uri="67cf6156-b4f3-4cc3-8804-83f001e9d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A536BF-888D-4042-B2D5-1344392570BB}">
  <ds:schemaRefs>
    <ds:schemaRef ds:uri="86efbe09-657a-4a33-af1f-6926acd14423"/>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67cf6156-b4f3-4cc3-8804-83f001e9d3c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2371</Words>
  <Application>Microsoft Office PowerPoint</Application>
  <PresentationFormat>Personalizado</PresentationFormat>
  <Paragraphs>276</Paragraphs>
  <Slides>30</Slides>
  <Notes>30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30</vt:i4>
      </vt:variant>
    </vt:vector>
  </HeadingPairs>
  <TitlesOfParts>
    <vt:vector size="38" baseType="lpstr">
      <vt:lpstr>Arial</vt:lpstr>
      <vt:lpstr>Oxygen</vt:lpstr>
      <vt:lpstr>Calibri</vt:lpstr>
      <vt:lpstr>Helvetica Neue</vt:lpstr>
      <vt:lpstr>Noto Sans Symbols</vt:lpstr>
      <vt:lpstr>Algerian</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María del  Mar Castillo</cp:lastModifiedBy>
  <cp:revision>8</cp:revision>
  <dcterms:created xsi:type="dcterms:W3CDTF">2022-05-03T15:33:59Z</dcterms:created>
  <dcterms:modified xsi:type="dcterms:W3CDTF">2023-06-02T08:12:11Z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y fmtid="{D5CDD505-2E9C-101B-9397-08002B2CF9AE}" pid="6" name="Order">
    <vt:r8>18300</vt:r8>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ies>
</file>