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5" r:id="rId5"/>
  </p:sldMasterIdLst>
  <p:notesMasterIdLst>
    <p:notesMasterId r:id="rId5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x="18288000" cy="10287000"/>
  <p:notesSz cx="18288000" cy="10287000"/>
  <p:embeddedFontLst>
    <p:embeddedFont>
      <p:font typeface="Calibri" panose="020F0502020204030204" pitchFamily="34" charset="0"/>
      <p:regular r:id="rId54"/>
      <p:bold r:id="rId55"/>
      <p:italic r:id="rId56"/>
      <p:boldItalic r:id="rId57"/>
    </p:embeddedFont>
    <p:embeddedFont>
      <p:font typeface="Helvetica Neue" panose="020B0604020202020204" charset="0"/>
      <p:regular r:id="rId58"/>
      <p:bold r:id="rId59"/>
      <p:italic r:id="rId60"/>
      <p:boldItalic r:id="rId61"/>
    </p:embeddedFont>
    <p:embeddedFont>
      <p:font typeface="Lato" panose="020F0502020204030203" pitchFamily="34" charset="0"/>
      <p:regular r:id="rId62"/>
      <p:bold r:id="rId63"/>
      <p:italic r:id="rId64"/>
      <p:boldItalic r:id="rId65"/>
    </p:embeddedFont>
    <p:embeddedFont>
      <p:font typeface="Oxygen" panose="02000503000000000000" pitchFamily="2" charset="0"/>
      <p:regular r:id="rId66"/>
      <p:bold r:id="rId67"/>
    </p:embeddedFont>
    <p:embeddedFont>
      <p:font typeface="Ubuntu" panose="020B050403060203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2" roundtripDataSignature="AMtx7miOrOq5fhO+UZlbPDdL2YUbQB2j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1D131-7CA0-4E9B-84A9-64D349996896}" v="12" dt="2023-06-04T09:59:41.122"/>
    <p1510:client id="{5D0D1D5B-FFD9-4D64-84AB-B6CC570B6120}" v="12" dt="2023-06-04T10:00:25.335"/>
    <p1510:client id="{8D18CED2-C1B7-10C0-A2CE-6214A4538872}" v="316" dt="2023-07-10T17:17:19.475"/>
    <p1510:client id="{E78143EA-4764-2A1E-7C69-8EB0B4EB1985}" v="978" dt="2023-07-10T15:41:08.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0.fntdata"/><Relationship Id="rId68" Type="http://schemas.openxmlformats.org/officeDocument/2006/relationships/font" Target="fonts/font15.fntdata"/><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8.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2.fntdata"/><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font" Target="fonts/font18.fntdata"/><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ina Zehetmaier" userId="S::carinaz@womeninai.at::7299af5a-b1ac-4a95-9d92-be541f75222f" providerId="AD" clId="Web-{5D0D1D5B-FFD9-4D64-84AB-B6CC570B6120}"/>
    <pc:docChg chg="modSld">
      <pc:chgData name="Carina Zehetmaier" userId="S::carinaz@womeninai.at::7299af5a-b1ac-4a95-9d92-be541f75222f" providerId="AD" clId="Web-{5D0D1D5B-FFD9-4D64-84AB-B6CC570B6120}" dt="2023-06-04T10:00:25.335" v="3" actId="20577"/>
      <pc:docMkLst>
        <pc:docMk/>
      </pc:docMkLst>
      <pc:sldChg chg="modSp">
        <pc:chgData name="Carina Zehetmaier" userId="S::carinaz@womeninai.at::7299af5a-b1ac-4a95-9d92-be541f75222f" providerId="AD" clId="Web-{5D0D1D5B-FFD9-4D64-84AB-B6CC570B6120}" dt="2023-06-04T10:00:25.335" v="3" actId="20577"/>
        <pc:sldMkLst>
          <pc:docMk/>
          <pc:sldMk cId="0" sldId="256"/>
        </pc:sldMkLst>
        <pc:spChg chg="mod">
          <ac:chgData name="Carina Zehetmaier" userId="S::carinaz@womeninai.at::7299af5a-b1ac-4a95-9d92-be541f75222f" providerId="AD" clId="Web-{5D0D1D5B-FFD9-4D64-84AB-B6CC570B6120}" dt="2023-06-04T10:00:25.335" v="3" actId="20577"/>
          <ac:spMkLst>
            <pc:docMk/>
            <pc:sldMk cId="0" sldId="256"/>
            <ac:spMk id="146" creationId="{00000000-0000-0000-0000-000000000000}"/>
          </ac:spMkLst>
        </pc:spChg>
      </pc:sldChg>
    </pc:docChg>
  </pc:docChgLst>
  <pc:docChgLst>
    <pc:chgData name="janine.vallaster" userId="S::janine.vallaster_gmail.com#ext#@waiaustria.onmicrosoft.com::39a057d3-39ce-44d7-93a9-484f2f720d55" providerId="AD" clId="Web-{E78143EA-4764-2A1E-7C69-8EB0B4EB1985}"/>
    <pc:docChg chg="modSld">
      <pc:chgData name="janine.vallaster" userId="S::janine.vallaster_gmail.com#ext#@waiaustria.onmicrosoft.com::39a057d3-39ce-44d7-93a9-484f2f720d55" providerId="AD" clId="Web-{E78143EA-4764-2A1E-7C69-8EB0B4EB1985}" dt="2023-07-10T15:41:08.262" v="538" actId="20577"/>
      <pc:docMkLst>
        <pc:docMk/>
      </pc:docMkLst>
      <pc:sldChg chg="modSp">
        <pc:chgData name="janine.vallaster" userId="S::janine.vallaster_gmail.com#ext#@waiaustria.onmicrosoft.com::39a057d3-39ce-44d7-93a9-484f2f720d55" providerId="AD" clId="Web-{E78143EA-4764-2A1E-7C69-8EB0B4EB1985}" dt="2023-07-01T12:29:11.269" v="18" actId="20577"/>
        <pc:sldMkLst>
          <pc:docMk/>
          <pc:sldMk cId="0" sldId="257"/>
        </pc:sldMkLst>
        <pc:spChg chg="mod">
          <ac:chgData name="janine.vallaster" userId="S::janine.vallaster_gmail.com#ext#@waiaustria.onmicrosoft.com::39a057d3-39ce-44d7-93a9-484f2f720d55" providerId="AD" clId="Web-{E78143EA-4764-2A1E-7C69-8EB0B4EB1985}" dt="2023-06-28T16:21:18.162" v="8" actId="20577"/>
          <ac:spMkLst>
            <pc:docMk/>
            <pc:sldMk cId="0" sldId="257"/>
            <ac:spMk id="151" creationId="{00000000-0000-0000-0000-000000000000}"/>
          </ac:spMkLst>
        </pc:spChg>
        <pc:spChg chg="mod">
          <ac:chgData name="janine.vallaster" userId="S::janine.vallaster_gmail.com#ext#@waiaustria.onmicrosoft.com::39a057d3-39ce-44d7-93a9-484f2f720d55" providerId="AD" clId="Web-{E78143EA-4764-2A1E-7C69-8EB0B4EB1985}" dt="2023-07-01T12:28:35.424" v="11" actId="20577"/>
          <ac:spMkLst>
            <pc:docMk/>
            <pc:sldMk cId="0" sldId="257"/>
            <ac:spMk id="152" creationId="{00000000-0000-0000-0000-000000000000}"/>
          </ac:spMkLst>
        </pc:spChg>
        <pc:spChg chg="mod">
          <ac:chgData name="janine.vallaster" userId="S::janine.vallaster_gmail.com#ext#@waiaustria.onmicrosoft.com::39a057d3-39ce-44d7-93a9-484f2f720d55" providerId="AD" clId="Web-{E78143EA-4764-2A1E-7C69-8EB0B4EB1985}" dt="2023-07-01T12:29:11.269" v="18" actId="20577"/>
          <ac:spMkLst>
            <pc:docMk/>
            <pc:sldMk cId="0" sldId="257"/>
            <ac:spMk id="153" creationId="{00000000-0000-0000-0000-000000000000}"/>
          </ac:spMkLst>
        </pc:spChg>
      </pc:sldChg>
      <pc:sldChg chg="modSp">
        <pc:chgData name="janine.vallaster" userId="S::janine.vallaster_gmail.com#ext#@waiaustria.onmicrosoft.com::39a057d3-39ce-44d7-93a9-484f2f720d55" providerId="AD" clId="Web-{E78143EA-4764-2A1E-7C69-8EB0B4EB1985}" dt="2023-07-01T12:30:52.101" v="38" actId="20577"/>
        <pc:sldMkLst>
          <pc:docMk/>
          <pc:sldMk cId="0" sldId="258"/>
        </pc:sldMkLst>
        <pc:spChg chg="mod">
          <ac:chgData name="janine.vallaster" userId="S::janine.vallaster_gmail.com#ext#@waiaustria.onmicrosoft.com::39a057d3-39ce-44d7-93a9-484f2f720d55" providerId="AD" clId="Web-{E78143EA-4764-2A1E-7C69-8EB0B4EB1985}" dt="2023-07-01T12:28:32.236" v="10" actId="20577"/>
          <ac:spMkLst>
            <pc:docMk/>
            <pc:sldMk cId="0" sldId="258"/>
            <ac:spMk id="159" creationId="{00000000-0000-0000-0000-000000000000}"/>
          </ac:spMkLst>
        </pc:spChg>
        <pc:spChg chg="mod">
          <ac:chgData name="janine.vallaster" userId="S::janine.vallaster_gmail.com#ext#@waiaustria.onmicrosoft.com::39a057d3-39ce-44d7-93a9-484f2f720d55" providerId="AD" clId="Web-{E78143EA-4764-2A1E-7C69-8EB0B4EB1985}" dt="2023-07-01T12:30:52.101" v="38" actId="20577"/>
          <ac:spMkLst>
            <pc:docMk/>
            <pc:sldMk cId="0" sldId="258"/>
            <ac:spMk id="160" creationId="{00000000-0000-0000-0000-000000000000}"/>
          </ac:spMkLst>
        </pc:spChg>
      </pc:sldChg>
      <pc:sldChg chg="modSp">
        <pc:chgData name="janine.vallaster" userId="S::janine.vallaster_gmail.com#ext#@waiaustria.onmicrosoft.com::39a057d3-39ce-44d7-93a9-484f2f720d55" providerId="AD" clId="Web-{E78143EA-4764-2A1E-7C69-8EB0B4EB1985}" dt="2023-07-01T12:36:12.618" v="62" actId="20577"/>
        <pc:sldMkLst>
          <pc:docMk/>
          <pc:sldMk cId="0" sldId="260"/>
        </pc:sldMkLst>
        <pc:spChg chg="mod">
          <ac:chgData name="janine.vallaster" userId="S::janine.vallaster_gmail.com#ext#@waiaustria.onmicrosoft.com::39a057d3-39ce-44d7-93a9-484f2f720d55" providerId="AD" clId="Web-{E78143EA-4764-2A1E-7C69-8EB0B4EB1985}" dt="2023-07-01T12:36:12.618" v="62" actId="20577"/>
          <ac:spMkLst>
            <pc:docMk/>
            <pc:sldMk cId="0" sldId="260"/>
            <ac:spMk id="182" creationId="{00000000-0000-0000-0000-000000000000}"/>
          </ac:spMkLst>
        </pc:spChg>
      </pc:sldChg>
      <pc:sldChg chg="modSp">
        <pc:chgData name="janine.vallaster" userId="S::janine.vallaster_gmail.com#ext#@waiaustria.onmicrosoft.com::39a057d3-39ce-44d7-93a9-484f2f720d55" providerId="AD" clId="Web-{E78143EA-4764-2A1E-7C69-8EB0B4EB1985}" dt="2023-07-01T12:40:50.473" v="102" actId="20577"/>
        <pc:sldMkLst>
          <pc:docMk/>
          <pc:sldMk cId="0" sldId="262"/>
        </pc:sldMkLst>
        <pc:spChg chg="mod">
          <ac:chgData name="janine.vallaster" userId="S::janine.vallaster_gmail.com#ext#@waiaustria.onmicrosoft.com::39a057d3-39ce-44d7-93a9-484f2f720d55" providerId="AD" clId="Web-{E78143EA-4764-2A1E-7C69-8EB0B4EB1985}" dt="2023-07-01T12:37:41.278" v="66" actId="20577"/>
          <ac:spMkLst>
            <pc:docMk/>
            <pc:sldMk cId="0" sldId="262"/>
            <ac:spMk id="195" creationId="{00000000-0000-0000-0000-000000000000}"/>
          </ac:spMkLst>
        </pc:spChg>
        <pc:spChg chg="mod">
          <ac:chgData name="janine.vallaster" userId="S::janine.vallaster_gmail.com#ext#@waiaustria.onmicrosoft.com::39a057d3-39ce-44d7-93a9-484f2f720d55" providerId="AD" clId="Web-{E78143EA-4764-2A1E-7C69-8EB0B4EB1985}" dt="2023-07-01T12:40:50.473" v="102" actId="20577"/>
          <ac:spMkLst>
            <pc:docMk/>
            <pc:sldMk cId="0" sldId="262"/>
            <ac:spMk id="196" creationId="{00000000-0000-0000-0000-000000000000}"/>
          </ac:spMkLst>
        </pc:spChg>
      </pc:sldChg>
      <pc:sldChg chg="modSp">
        <pc:chgData name="janine.vallaster" userId="S::janine.vallaster_gmail.com#ext#@waiaustria.onmicrosoft.com::39a057d3-39ce-44d7-93a9-484f2f720d55" providerId="AD" clId="Web-{E78143EA-4764-2A1E-7C69-8EB0B4EB1985}" dt="2023-07-01T12:45:01.753" v="129" actId="20577"/>
        <pc:sldMkLst>
          <pc:docMk/>
          <pc:sldMk cId="0" sldId="263"/>
        </pc:sldMkLst>
        <pc:spChg chg="mod">
          <ac:chgData name="janine.vallaster" userId="S::janine.vallaster_gmail.com#ext#@waiaustria.onmicrosoft.com::39a057d3-39ce-44d7-93a9-484f2f720d55" providerId="AD" clId="Web-{E78143EA-4764-2A1E-7C69-8EB0B4EB1985}" dt="2023-07-01T12:42:04.585" v="104" actId="20577"/>
          <ac:spMkLst>
            <pc:docMk/>
            <pc:sldMk cId="0" sldId="263"/>
            <ac:spMk id="202" creationId="{00000000-0000-0000-0000-000000000000}"/>
          </ac:spMkLst>
        </pc:spChg>
        <pc:spChg chg="mod">
          <ac:chgData name="janine.vallaster" userId="S::janine.vallaster_gmail.com#ext#@waiaustria.onmicrosoft.com::39a057d3-39ce-44d7-93a9-484f2f720d55" providerId="AD" clId="Web-{E78143EA-4764-2A1E-7C69-8EB0B4EB1985}" dt="2023-07-01T12:45:01.753" v="129" actId="20577"/>
          <ac:spMkLst>
            <pc:docMk/>
            <pc:sldMk cId="0" sldId="263"/>
            <ac:spMk id="204" creationId="{00000000-0000-0000-0000-000000000000}"/>
          </ac:spMkLst>
        </pc:spChg>
      </pc:sldChg>
      <pc:sldChg chg="modSp">
        <pc:chgData name="janine.vallaster" userId="S::janine.vallaster_gmail.com#ext#@waiaustria.onmicrosoft.com::39a057d3-39ce-44d7-93a9-484f2f720d55" providerId="AD" clId="Web-{E78143EA-4764-2A1E-7C69-8EB0B4EB1985}" dt="2023-07-01T12:45:33.191" v="141" actId="20577"/>
        <pc:sldMkLst>
          <pc:docMk/>
          <pc:sldMk cId="0" sldId="264"/>
        </pc:sldMkLst>
        <pc:spChg chg="mod">
          <ac:chgData name="janine.vallaster" userId="S::janine.vallaster_gmail.com#ext#@waiaustria.onmicrosoft.com::39a057d3-39ce-44d7-93a9-484f2f720d55" providerId="AD" clId="Web-{E78143EA-4764-2A1E-7C69-8EB0B4EB1985}" dt="2023-07-01T12:45:17.972" v="136" actId="20577"/>
          <ac:spMkLst>
            <pc:docMk/>
            <pc:sldMk cId="0" sldId="264"/>
            <ac:spMk id="210" creationId="{00000000-0000-0000-0000-000000000000}"/>
          </ac:spMkLst>
        </pc:spChg>
        <pc:spChg chg="mod">
          <ac:chgData name="janine.vallaster" userId="S::janine.vallaster_gmail.com#ext#@waiaustria.onmicrosoft.com::39a057d3-39ce-44d7-93a9-484f2f720d55" providerId="AD" clId="Web-{E78143EA-4764-2A1E-7C69-8EB0B4EB1985}" dt="2023-07-01T12:45:33.191" v="141" actId="20577"/>
          <ac:spMkLst>
            <pc:docMk/>
            <pc:sldMk cId="0" sldId="264"/>
            <ac:spMk id="212" creationId="{00000000-0000-0000-0000-000000000000}"/>
          </ac:spMkLst>
        </pc:spChg>
      </pc:sldChg>
      <pc:sldChg chg="modSp">
        <pc:chgData name="janine.vallaster" userId="S::janine.vallaster_gmail.com#ext#@waiaustria.onmicrosoft.com::39a057d3-39ce-44d7-93a9-484f2f720d55" providerId="AD" clId="Web-{E78143EA-4764-2A1E-7C69-8EB0B4EB1985}" dt="2023-07-01T12:46:51.398" v="163" actId="20577"/>
        <pc:sldMkLst>
          <pc:docMk/>
          <pc:sldMk cId="0" sldId="265"/>
        </pc:sldMkLst>
        <pc:spChg chg="mod">
          <ac:chgData name="janine.vallaster" userId="S::janine.vallaster_gmail.com#ext#@waiaustria.onmicrosoft.com::39a057d3-39ce-44d7-93a9-484f2f720d55" providerId="AD" clId="Web-{E78143EA-4764-2A1E-7C69-8EB0B4EB1985}" dt="2023-07-01T12:45:50.895" v="143" actId="20577"/>
          <ac:spMkLst>
            <pc:docMk/>
            <pc:sldMk cId="0" sldId="265"/>
            <ac:spMk id="219" creationId="{00000000-0000-0000-0000-000000000000}"/>
          </ac:spMkLst>
        </pc:spChg>
        <pc:spChg chg="mod">
          <ac:chgData name="janine.vallaster" userId="S::janine.vallaster_gmail.com#ext#@waiaustria.onmicrosoft.com::39a057d3-39ce-44d7-93a9-484f2f720d55" providerId="AD" clId="Web-{E78143EA-4764-2A1E-7C69-8EB0B4EB1985}" dt="2023-07-01T12:46:51.398" v="163" actId="20577"/>
          <ac:spMkLst>
            <pc:docMk/>
            <pc:sldMk cId="0" sldId="265"/>
            <ac:spMk id="221" creationId="{00000000-0000-0000-0000-000000000000}"/>
          </ac:spMkLst>
        </pc:spChg>
      </pc:sldChg>
      <pc:sldChg chg="modSp">
        <pc:chgData name="janine.vallaster" userId="S::janine.vallaster_gmail.com#ext#@waiaustria.onmicrosoft.com::39a057d3-39ce-44d7-93a9-484f2f720d55" providerId="AD" clId="Web-{E78143EA-4764-2A1E-7C69-8EB0B4EB1985}" dt="2023-07-01T12:47:42.134" v="167" actId="20577"/>
        <pc:sldMkLst>
          <pc:docMk/>
          <pc:sldMk cId="0" sldId="266"/>
        </pc:sldMkLst>
        <pc:spChg chg="mod">
          <ac:chgData name="janine.vallaster" userId="S::janine.vallaster_gmail.com#ext#@waiaustria.onmicrosoft.com::39a057d3-39ce-44d7-93a9-484f2f720d55" providerId="AD" clId="Web-{E78143EA-4764-2A1E-7C69-8EB0B4EB1985}" dt="2023-07-01T12:47:14.945" v="166" actId="14100"/>
          <ac:spMkLst>
            <pc:docMk/>
            <pc:sldMk cId="0" sldId="266"/>
            <ac:spMk id="278" creationId="{00000000-0000-0000-0000-000000000000}"/>
          </ac:spMkLst>
        </pc:spChg>
        <pc:spChg chg="mod">
          <ac:chgData name="janine.vallaster" userId="S::janine.vallaster_gmail.com#ext#@waiaustria.onmicrosoft.com::39a057d3-39ce-44d7-93a9-484f2f720d55" providerId="AD" clId="Web-{E78143EA-4764-2A1E-7C69-8EB0B4EB1985}" dt="2023-07-01T12:47:42.134" v="167" actId="20577"/>
          <ac:spMkLst>
            <pc:docMk/>
            <pc:sldMk cId="0" sldId="266"/>
            <ac:spMk id="280" creationId="{00000000-0000-0000-0000-000000000000}"/>
          </ac:spMkLst>
        </pc:spChg>
      </pc:sldChg>
      <pc:sldChg chg="modSp">
        <pc:chgData name="janine.vallaster" userId="S::janine.vallaster_gmail.com#ext#@waiaustria.onmicrosoft.com::39a057d3-39ce-44d7-93a9-484f2f720d55" providerId="AD" clId="Web-{E78143EA-4764-2A1E-7C69-8EB0B4EB1985}" dt="2023-07-01T12:49:07.825" v="188" actId="1076"/>
        <pc:sldMkLst>
          <pc:docMk/>
          <pc:sldMk cId="0" sldId="267"/>
        </pc:sldMkLst>
        <pc:spChg chg="mod">
          <ac:chgData name="janine.vallaster" userId="S::janine.vallaster_gmail.com#ext#@waiaustria.onmicrosoft.com::39a057d3-39ce-44d7-93a9-484f2f720d55" providerId="AD" clId="Web-{E78143EA-4764-2A1E-7C69-8EB0B4EB1985}" dt="2023-07-01T12:49:07.825" v="188" actId="1076"/>
          <ac:spMkLst>
            <pc:docMk/>
            <pc:sldMk cId="0" sldId="267"/>
            <ac:spMk id="335" creationId="{00000000-0000-0000-0000-000000000000}"/>
          </ac:spMkLst>
        </pc:spChg>
        <pc:spChg chg="mod">
          <ac:chgData name="janine.vallaster" userId="S::janine.vallaster_gmail.com#ext#@waiaustria.onmicrosoft.com::39a057d3-39ce-44d7-93a9-484f2f720d55" providerId="AD" clId="Web-{E78143EA-4764-2A1E-7C69-8EB0B4EB1985}" dt="2023-07-01T12:49:04.122" v="187" actId="1076"/>
          <ac:spMkLst>
            <pc:docMk/>
            <pc:sldMk cId="0" sldId="267"/>
            <ac:spMk id="336" creationId="{00000000-0000-0000-0000-000000000000}"/>
          </ac:spMkLst>
        </pc:spChg>
        <pc:spChg chg="mod">
          <ac:chgData name="janine.vallaster" userId="S::janine.vallaster_gmail.com#ext#@waiaustria.onmicrosoft.com::39a057d3-39ce-44d7-93a9-484f2f720d55" providerId="AD" clId="Web-{E78143EA-4764-2A1E-7C69-8EB0B4EB1985}" dt="2023-07-01T12:48:55.981" v="186" actId="20577"/>
          <ac:spMkLst>
            <pc:docMk/>
            <pc:sldMk cId="0" sldId="267"/>
            <ac:spMk id="337" creationId="{00000000-0000-0000-0000-000000000000}"/>
          </ac:spMkLst>
        </pc:spChg>
        <pc:spChg chg="mod">
          <ac:chgData name="janine.vallaster" userId="S::janine.vallaster_gmail.com#ext#@waiaustria.onmicrosoft.com::39a057d3-39ce-44d7-93a9-484f2f720d55" providerId="AD" clId="Web-{E78143EA-4764-2A1E-7C69-8EB0B4EB1985}" dt="2023-07-01T12:47:58.791" v="169" actId="20577"/>
          <ac:spMkLst>
            <pc:docMk/>
            <pc:sldMk cId="0" sldId="267"/>
            <ac:spMk id="339" creationId="{00000000-0000-0000-0000-000000000000}"/>
          </ac:spMkLst>
        </pc:spChg>
      </pc:sldChg>
      <pc:sldChg chg="modSp">
        <pc:chgData name="janine.vallaster" userId="S::janine.vallaster_gmail.com#ext#@waiaustria.onmicrosoft.com::39a057d3-39ce-44d7-93a9-484f2f720d55" providerId="AD" clId="Web-{E78143EA-4764-2A1E-7C69-8EB0B4EB1985}" dt="2023-07-01T13:01:07.338" v="193" actId="20577"/>
        <pc:sldMkLst>
          <pc:docMk/>
          <pc:sldMk cId="0" sldId="268"/>
        </pc:sldMkLst>
        <pc:spChg chg="mod">
          <ac:chgData name="janine.vallaster" userId="S::janine.vallaster_gmail.com#ext#@waiaustria.onmicrosoft.com::39a057d3-39ce-44d7-93a9-484f2f720d55" providerId="AD" clId="Web-{E78143EA-4764-2A1E-7C69-8EB0B4EB1985}" dt="2023-07-01T13:01:07.338" v="193" actId="20577"/>
          <ac:spMkLst>
            <pc:docMk/>
            <pc:sldMk cId="0" sldId="268"/>
            <ac:spMk id="396" creationId="{00000000-0000-0000-0000-000000000000}"/>
          </ac:spMkLst>
        </pc:spChg>
        <pc:spChg chg="mod">
          <ac:chgData name="janine.vallaster" userId="S::janine.vallaster_gmail.com#ext#@waiaustria.onmicrosoft.com::39a057d3-39ce-44d7-93a9-484f2f720d55" providerId="AD" clId="Web-{E78143EA-4764-2A1E-7C69-8EB0B4EB1985}" dt="2023-07-01T13:00:44.603" v="190" actId="20577"/>
          <ac:spMkLst>
            <pc:docMk/>
            <pc:sldMk cId="0" sldId="268"/>
            <ac:spMk id="398" creationId="{00000000-0000-0000-0000-000000000000}"/>
          </ac:spMkLst>
        </pc:spChg>
      </pc:sldChg>
      <pc:sldChg chg="modSp">
        <pc:chgData name="janine.vallaster" userId="S::janine.vallaster_gmail.com#ext#@waiaustria.onmicrosoft.com::39a057d3-39ce-44d7-93a9-484f2f720d55" providerId="AD" clId="Web-{E78143EA-4764-2A1E-7C69-8EB0B4EB1985}" dt="2023-07-01T13:04:19.315" v="231" actId="20577"/>
        <pc:sldMkLst>
          <pc:docMk/>
          <pc:sldMk cId="0" sldId="269"/>
        </pc:sldMkLst>
        <pc:spChg chg="mod">
          <ac:chgData name="janine.vallaster" userId="S::janine.vallaster_gmail.com#ext#@waiaustria.onmicrosoft.com::39a057d3-39ce-44d7-93a9-484f2f720d55" providerId="AD" clId="Web-{E78143EA-4764-2A1E-7C69-8EB0B4EB1985}" dt="2023-07-01T13:02:04.293" v="195" actId="20577"/>
          <ac:spMkLst>
            <pc:docMk/>
            <pc:sldMk cId="0" sldId="269"/>
            <ac:spMk id="404" creationId="{00000000-0000-0000-0000-000000000000}"/>
          </ac:spMkLst>
        </pc:spChg>
        <pc:spChg chg="mod">
          <ac:chgData name="janine.vallaster" userId="S::janine.vallaster_gmail.com#ext#@waiaustria.onmicrosoft.com::39a057d3-39ce-44d7-93a9-484f2f720d55" providerId="AD" clId="Web-{E78143EA-4764-2A1E-7C69-8EB0B4EB1985}" dt="2023-07-01T13:04:19.315" v="231" actId="20577"/>
          <ac:spMkLst>
            <pc:docMk/>
            <pc:sldMk cId="0" sldId="269"/>
            <ac:spMk id="406" creationId="{00000000-0000-0000-0000-000000000000}"/>
          </ac:spMkLst>
        </pc:spChg>
      </pc:sldChg>
      <pc:sldChg chg="modSp">
        <pc:chgData name="janine.vallaster" userId="S::janine.vallaster_gmail.com#ext#@waiaustria.onmicrosoft.com::39a057d3-39ce-44d7-93a9-484f2f720d55" providerId="AD" clId="Web-{E78143EA-4764-2A1E-7C69-8EB0B4EB1985}" dt="2023-07-01T13:14:57.215" v="295" actId="20577"/>
        <pc:sldMkLst>
          <pc:docMk/>
          <pc:sldMk cId="0" sldId="270"/>
        </pc:sldMkLst>
        <pc:spChg chg="mod">
          <ac:chgData name="janine.vallaster" userId="S::janine.vallaster_gmail.com#ext#@waiaustria.onmicrosoft.com::39a057d3-39ce-44d7-93a9-484f2f720d55" providerId="AD" clId="Web-{E78143EA-4764-2A1E-7C69-8EB0B4EB1985}" dt="2023-07-01T13:14:57.215" v="295" actId="20577"/>
          <ac:spMkLst>
            <pc:docMk/>
            <pc:sldMk cId="0" sldId="270"/>
            <ac:spMk id="412" creationId="{00000000-0000-0000-0000-000000000000}"/>
          </ac:spMkLst>
        </pc:spChg>
      </pc:sldChg>
      <pc:sldChg chg="modSp">
        <pc:chgData name="janine.vallaster" userId="S::janine.vallaster_gmail.com#ext#@waiaustria.onmicrosoft.com::39a057d3-39ce-44d7-93a9-484f2f720d55" providerId="AD" clId="Web-{E78143EA-4764-2A1E-7C69-8EB0B4EB1985}" dt="2023-07-01T13:17:43.365" v="330" actId="20577"/>
        <pc:sldMkLst>
          <pc:docMk/>
          <pc:sldMk cId="0" sldId="271"/>
        </pc:sldMkLst>
        <pc:spChg chg="mod">
          <ac:chgData name="janine.vallaster" userId="S::janine.vallaster_gmail.com#ext#@waiaustria.onmicrosoft.com::39a057d3-39ce-44d7-93a9-484f2f720d55" providerId="AD" clId="Web-{E78143EA-4764-2A1E-7C69-8EB0B4EB1985}" dt="2023-07-01T13:17:43.365" v="330" actId="20577"/>
          <ac:spMkLst>
            <pc:docMk/>
            <pc:sldMk cId="0" sldId="271"/>
            <ac:spMk id="420" creationId="{00000000-0000-0000-0000-000000000000}"/>
          </ac:spMkLst>
        </pc:spChg>
      </pc:sldChg>
      <pc:sldChg chg="modSp">
        <pc:chgData name="janine.vallaster" userId="S::janine.vallaster_gmail.com#ext#@waiaustria.onmicrosoft.com::39a057d3-39ce-44d7-93a9-484f2f720d55" providerId="AD" clId="Web-{E78143EA-4764-2A1E-7C69-8EB0B4EB1985}" dt="2023-07-01T13:21:31.376" v="347" actId="20577"/>
        <pc:sldMkLst>
          <pc:docMk/>
          <pc:sldMk cId="0" sldId="272"/>
        </pc:sldMkLst>
        <pc:spChg chg="mod">
          <ac:chgData name="janine.vallaster" userId="S::janine.vallaster_gmail.com#ext#@waiaustria.onmicrosoft.com::39a057d3-39ce-44d7-93a9-484f2f720d55" providerId="AD" clId="Web-{E78143EA-4764-2A1E-7C69-8EB0B4EB1985}" dt="2023-07-01T13:21:31.376" v="347" actId="20577"/>
          <ac:spMkLst>
            <pc:docMk/>
            <pc:sldMk cId="0" sldId="272"/>
            <ac:spMk id="429" creationId="{00000000-0000-0000-0000-000000000000}"/>
          </ac:spMkLst>
        </pc:spChg>
      </pc:sldChg>
      <pc:sldChg chg="modSp">
        <pc:chgData name="janine.vallaster" userId="S::janine.vallaster_gmail.com#ext#@waiaustria.onmicrosoft.com::39a057d3-39ce-44d7-93a9-484f2f720d55" providerId="AD" clId="Web-{E78143EA-4764-2A1E-7C69-8EB0B4EB1985}" dt="2023-07-01T13:25:32.218" v="366" actId="20577"/>
        <pc:sldMkLst>
          <pc:docMk/>
          <pc:sldMk cId="0" sldId="273"/>
        </pc:sldMkLst>
        <pc:spChg chg="mod">
          <ac:chgData name="janine.vallaster" userId="S::janine.vallaster_gmail.com#ext#@waiaustria.onmicrosoft.com::39a057d3-39ce-44d7-93a9-484f2f720d55" providerId="AD" clId="Web-{E78143EA-4764-2A1E-7C69-8EB0B4EB1985}" dt="2023-07-01T13:20:20.561" v="337" actId="20577"/>
          <ac:spMkLst>
            <pc:docMk/>
            <pc:sldMk cId="0" sldId="273"/>
            <ac:spMk id="434" creationId="{00000000-0000-0000-0000-000000000000}"/>
          </ac:spMkLst>
        </pc:spChg>
        <pc:spChg chg="mod">
          <ac:chgData name="janine.vallaster" userId="S::janine.vallaster_gmail.com#ext#@waiaustria.onmicrosoft.com::39a057d3-39ce-44d7-93a9-484f2f720d55" providerId="AD" clId="Web-{E78143EA-4764-2A1E-7C69-8EB0B4EB1985}" dt="2023-07-01T13:25:32.218" v="366" actId="20577"/>
          <ac:spMkLst>
            <pc:docMk/>
            <pc:sldMk cId="0" sldId="273"/>
            <ac:spMk id="435" creationId="{00000000-0000-0000-0000-000000000000}"/>
          </ac:spMkLst>
        </pc:spChg>
      </pc:sldChg>
      <pc:sldChg chg="modSp">
        <pc:chgData name="janine.vallaster" userId="S::janine.vallaster_gmail.com#ext#@waiaustria.onmicrosoft.com::39a057d3-39ce-44d7-93a9-484f2f720d55" providerId="AD" clId="Web-{E78143EA-4764-2A1E-7C69-8EB0B4EB1985}" dt="2023-07-10T15:20:38.592" v="457" actId="20577"/>
        <pc:sldMkLst>
          <pc:docMk/>
          <pc:sldMk cId="0" sldId="274"/>
        </pc:sldMkLst>
        <pc:spChg chg="mod">
          <ac:chgData name="janine.vallaster" userId="S::janine.vallaster_gmail.com#ext#@waiaustria.onmicrosoft.com::39a057d3-39ce-44d7-93a9-484f2f720d55" providerId="AD" clId="Web-{E78143EA-4764-2A1E-7C69-8EB0B4EB1985}" dt="2023-07-01T13:31:53.426" v="367" actId="20577"/>
          <ac:spMkLst>
            <pc:docMk/>
            <pc:sldMk cId="0" sldId="274"/>
            <ac:spMk id="442" creationId="{00000000-0000-0000-0000-000000000000}"/>
          </ac:spMkLst>
        </pc:spChg>
        <pc:spChg chg="mod">
          <ac:chgData name="janine.vallaster" userId="S::janine.vallaster_gmail.com#ext#@waiaustria.onmicrosoft.com::39a057d3-39ce-44d7-93a9-484f2f720d55" providerId="AD" clId="Web-{E78143EA-4764-2A1E-7C69-8EB0B4EB1985}" dt="2023-07-10T15:18:24.367" v="455" actId="20577"/>
          <ac:spMkLst>
            <pc:docMk/>
            <pc:sldMk cId="0" sldId="274"/>
            <ac:spMk id="445" creationId="{00000000-0000-0000-0000-000000000000}"/>
          </ac:spMkLst>
        </pc:spChg>
        <pc:spChg chg="mod">
          <ac:chgData name="janine.vallaster" userId="S::janine.vallaster_gmail.com#ext#@waiaustria.onmicrosoft.com::39a057d3-39ce-44d7-93a9-484f2f720d55" providerId="AD" clId="Web-{E78143EA-4764-2A1E-7C69-8EB0B4EB1985}" dt="2023-07-10T15:20:38.592" v="457" actId="20577"/>
          <ac:spMkLst>
            <pc:docMk/>
            <pc:sldMk cId="0" sldId="274"/>
            <ac:spMk id="446" creationId="{00000000-0000-0000-0000-000000000000}"/>
          </ac:spMkLst>
        </pc:spChg>
      </pc:sldChg>
      <pc:sldChg chg="modSp">
        <pc:chgData name="janine.vallaster" userId="S::janine.vallaster_gmail.com#ext#@waiaustria.onmicrosoft.com::39a057d3-39ce-44d7-93a9-484f2f720d55" providerId="AD" clId="Web-{E78143EA-4764-2A1E-7C69-8EB0B4EB1985}" dt="2023-07-10T15:20:51.468" v="459" actId="20577"/>
        <pc:sldMkLst>
          <pc:docMk/>
          <pc:sldMk cId="0" sldId="275"/>
        </pc:sldMkLst>
        <pc:spChg chg="mod">
          <ac:chgData name="janine.vallaster" userId="S::janine.vallaster_gmail.com#ext#@waiaustria.onmicrosoft.com::39a057d3-39ce-44d7-93a9-484f2f720d55" providerId="AD" clId="Web-{E78143EA-4764-2A1E-7C69-8EB0B4EB1985}" dt="2023-07-10T15:20:51.468" v="459" actId="20577"/>
          <ac:spMkLst>
            <pc:docMk/>
            <pc:sldMk cId="0" sldId="275"/>
            <ac:spMk id="451" creationId="{00000000-0000-0000-0000-000000000000}"/>
          </ac:spMkLst>
        </pc:spChg>
      </pc:sldChg>
      <pc:sldChg chg="modSp">
        <pc:chgData name="janine.vallaster" userId="S::janine.vallaster_gmail.com#ext#@waiaustria.onmicrosoft.com::39a057d3-39ce-44d7-93a9-484f2f720d55" providerId="AD" clId="Web-{E78143EA-4764-2A1E-7C69-8EB0B4EB1985}" dt="2023-07-10T15:22:28.316" v="478" actId="20577"/>
        <pc:sldMkLst>
          <pc:docMk/>
          <pc:sldMk cId="0" sldId="278"/>
        </pc:sldMkLst>
        <pc:spChg chg="mod">
          <ac:chgData name="janine.vallaster" userId="S::janine.vallaster_gmail.com#ext#@waiaustria.onmicrosoft.com::39a057d3-39ce-44d7-93a9-484f2f720d55" providerId="AD" clId="Web-{E78143EA-4764-2A1E-7C69-8EB0B4EB1985}" dt="2023-07-10T15:22:28.316" v="478" actId="20577"/>
          <ac:spMkLst>
            <pc:docMk/>
            <pc:sldMk cId="0" sldId="278"/>
            <ac:spMk id="476" creationId="{00000000-0000-0000-0000-000000000000}"/>
          </ac:spMkLst>
        </pc:spChg>
      </pc:sldChg>
      <pc:sldChg chg="modSp">
        <pc:chgData name="janine.vallaster" userId="S::janine.vallaster_gmail.com#ext#@waiaustria.onmicrosoft.com::39a057d3-39ce-44d7-93a9-484f2f720d55" providerId="AD" clId="Web-{E78143EA-4764-2A1E-7C69-8EB0B4EB1985}" dt="2023-07-10T15:39:23.851" v="486" actId="20577"/>
        <pc:sldMkLst>
          <pc:docMk/>
          <pc:sldMk cId="0" sldId="281"/>
        </pc:sldMkLst>
        <pc:spChg chg="mod">
          <ac:chgData name="janine.vallaster" userId="S::janine.vallaster_gmail.com#ext#@waiaustria.onmicrosoft.com::39a057d3-39ce-44d7-93a9-484f2f720d55" providerId="AD" clId="Web-{E78143EA-4764-2A1E-7C69-8EB0B4EB1985}" dt="2023-07-10T15:26:45.485" v="482" actId="20577"/>
          <ac:spMkLst>
            <pc:docMk/>
            <pc:sldMk cId="0" sldId="281"/>
            <ac:spMk id="498" creationId="{00000000-0000-0000-0000-000000000000}"/>
          </ac:spMkLst>
        </pc:spChg>
        <pc:spChg chg="mod">
          <ac:chgData name="janine.vallaster" userId="S::janine.vallaster_gmail.com#ext#@waiaustria.onmicrosoft.com::39a057d3-39ce-44d7-93a9-484f2f720d55" providerId="AD" clId="Web-{E78143EA-4764-2A1E-7C69-8EB0B4EB1985}" dt="2023-07-10T15:39:23.851" v="486" actId="20577"/>
          <ac:spMkLst>
            <pc:docMk/>
            <pc:sldMk cId="0" sldId="281"/>
            <ac:spMk id="499" creationId="{00000000-0000-0000-0000-000000000000}"/>
          </ac:spMkLst>
        </pc:spChg>
      </pc:sldChg>
      <pc:sldChg chg="modSp">
        <pc:chgData name="janine.vallaster" userId="S::janine.vallaster_gmail.com#ext#@waiaustria.onmicrosoft.com::39a057d3-39ce-44d7-93a9-484f2f720d55" providerId="AD" clId="Web-{E78143EA-4764-2A1E-7C69-8EB0B4EB1985}" dt="2023-07-10T15:41:08.262" v="538" actId="20577"/>
        <pc:sldMkLst>
          <pc:docMk/>
          <pc:sldMk cId="0" sldId="282"/>
        </pc:sldMkLst>
        <pc:spChg chg="mod">
          <ac:chgData name="janine.vallaster" userId="S::janine.vallaster_gmail.com#ext#@waiaustria.onmicrosoft.com::39a057d3-39ce-44d7-93a9-484f2f720d55" providerId="AD" clId="Web-{E78143EA-4764-2A1E-7C69-8EB0B4EB1985}" dt="2023-07-10T15:41:08.262" v="538" actId="20577"/>
          <ac:spMkLst>
            <pc:docMk/>
            <pc:sldMk cId="0" sldId="282"/>
            <ac:spMk id="505" creationId="{00000000-0000-0000-0000-000000000000}"/>
          </ac:spMkLst>
        </pc:spChg>
        <pc:spChg chg="mod">
          <ac:chgData name="janine.vallaster" userId="S::janine.vallaster_gmail.com#ext#@waiaustria.onmicrosoft.com::39a057d3-39ce-44d7-93a9-484f2f720d55" providerId="AD" clId="Web-{E78143EA-4764-2A1E-7C69-8EB0B4EB1985}" dt="2023-07-10T15:39:37.992" v="489" actId="20577"/>
          <ac:spMkLst>
            <pc:docMk/>
            <pc:sldMk cId="0" sldId="282"/>
            <ac:spMk id="507" creationId="{00000000-0000-0000-0000-000000000000}"/>
          </ac:spMkLst>
        </pc:spChg>
      </pc:sldChg>
    </pc:docChg>
  </pc:docChgLst>
  <pc:docChgLst>
    <pc:chgData name="Carina Zehetmaier" userId="S::carinaz@womeninai.at::7299af5a-b1ac-4a95-9d92-be541f75222f" providerId="AD" clId="Web-{0531D131-7CA0-4E9B-84A9-64D349996896}"/>
    <pc:docChg chg="modSld">
      <pc:chgData name="Carina Zehetmaier" userId="S::carinaz@womeninai.at::7299af5a-b1ac-4a95-9d92-be541f75222f" providerId="AD" clId="Web-{0531D131-7CA0-4E9B-84A9-64D349996896}" dt="2023-06-04T09:59:41.122" v="6" actId="20577"/>
      <pc:docMkLst>
        <pc:docMk/>
      </pc:docMkLst>
      <pc:sldChg chg="modSp">
        <pc:chgData name="Carina Zehetmaier" userId="S::carinaz@womeninai.at::7299af5a-b1ac-4a95-9d92-be541f75222f" providerId="AD" clId="Web-{0531D131-7CA0-4E9B-84A9-64D349996896}" dt="2023-06-04T09:59:41.122" v="6" actId="20577"/>
        <pc:sldMkLst>
          <pc:docMk/>
          <pc:sldMk cId="0" sldId="256"/>
        </pc:sldMkLst>
        <pc:spChg chg="mod">
          <ac:chgData name="Carina Zehetmaier" userId="S::carinaz@womeninai.at::7299af5a-b1ac-4a95-9d92-be541f75222f" providerId="AD" clId="Web-{0531D131-7CA0-4E9B-84A9-64D349996896}" dt="2023-06-04T09:59:41.122" v="6" actId="20577"/>
          <ac:spMkLst>
            <pc:docMk/>
            <pc:sldMk cId="0" sldId="256"/>
            <ac:spMk id="146" creationId="{00000000-0000-0000-0000-000000000000}"/>
          </ac:spMkLst>
        </pc:spChg>
      </pc:sldChg>
    </pc:docChg>
  </pc:docChgLst>
  <pc:docChgLst>
    <pc:chgData name="janine.vallaster" userId="S::janine.vallaster_gmail.com#ext#@waiaustria.onmicrosoft.com::39a057d3-39ce-44d7-93a9-484f2f720d55" providerId="AD" clId="Web-{8D18CED2-C1B7-10C0-A2CE-6214A4538872}"/>
    <pc:docChg chg="modSld">
      <pc:chgData name="janine.vallaster" userId="S::janine.vallaster_gmail.com#ext#@waiaustria.onmicrosoft.com::39a057d3-39ce-44d7-93a9-484f2f720d55" providerId="AD" clId="Web-{8D18CED2-C1B7-10C0-A2CE-6214A4538872}" dt="2023-07-10T17:17:19.475" v="267" actId="20577"/>
      <pc:docMkLst>
        <pc:docMk/>
      </pc:docMkLst>
      <pc:sldChg chg="modSp">
        <pc:chgData name="janine.vallaster" userId="S::janine.vallaster_gmail.com#ext#@waiaustria.onmicrosoft.com::39a057d3-39ce-44d7-93a9-484f2f720d55" providerId="AD" clId="Web-{8D18CED2-C1B7-10C0-A2CE-6214A4538872}" dt="2023-07-10T15:51:25.885" v="138" actId="20577"/>
        <pc:sldMkLst>
          <pc:docMk/>
          <pc:sldMk cId="0" sldId="282"/>
        </pc:sldMkLst>
        <pc:spChg chg="mod">
          <ac:chgData name="janine.vallaster" userId="S::janine.vallaster_gmail.com#ext#@waiaustria.onmicrosoft.com::39a057d3-39ce-44d7-93a9-484f2f720d55" providerId="AD" clId="Web-{8D18CED2-C1B7-10C0-A2CE-6214A4538872}" dt="2023-07-10T15:51:25.885" v="138" actId="20577"/>
          <ac:spMkLst>
            <pc:docMk/>
            <pc:sldMk cId="0" sldId="282"/>
            <ac:spMk id="505" creationId="{00000000-0000-0000-0000-000000000000}"/>
          </ac:spMkLst>
        </pc:spChg>
      </pc:sldChg>
      <pc:sldChg chg="modSp">
        <pc:chgData name="janine.vallaster" userId="S::janine.vallaster_gmail.com#ext#@waiaustria.onmicrosoft.com::39a057d3-39ce-44d7-93a9-484f2f720d55" providerId="AD" clId="Web-{8D18CED2-C1B7-10C0-A2CE-6214A4538872}" dt="2023-07-10T15:49:08.880" v="97" actId="14100"/>
        <pc:sldMkLst>
          <pc:docMk/>
          <pc:sldMk cId="0" sldId="283"/>
        </pc:sldMkLst>
        <pc:spChg chg="mod">
          <ac:chgData name="janine.vallaster" userId="S::janine.vallaster_gmail.com#ext#@waiaustria.onmicrosoft.com::39a057d3-39ce-44d7-93a9-484f2f720d55" providerId="AD" clId="Web-{8D18CED2-C1B7-10C0-A2CE-6214A4538872}" dt="2023-07-10T15:49:08.880" v="97" actId="14100"/>
          <ac:spMkLst>
            <pc:docMk/>
            <pc:sldMk cId="0" sldId="283"/>
            <ac:spMk id="513" creationId="{00000000-0000-0000-0000-000000000000}"/>
          </ac:spMkLst>
        </pc:spChg>
        <pc:spChg chg="mod">
          <ac:chgData name="janine.vallaster" userId="S::janine.vallaster_gmail.com#ext#@waiaustria.onmicrosoft.com::39a057d3-39ce-44d7-93a9-484f2f720d55" providerId="AD" clId="Web-{8D18CED2-C1B7-10C0-A2CE-6214A4538872}" dt="2023-07-10T15:48:52.832" v="85" actId="20577"/>
          <ac:spMkLst>
            <pc:docMk/>
            <pc:sldMk cId="0" sldId="283"/>
            <ac:spMk id="515" creationId="{00000000-0000-0000-0000-000000000000}"/>
          </ac:spMkLst>
        </pc:spChg>
      </pc:sldChg>
      <pc:sldChg chg="modSp">
        <pc:chgData name="janine.vallaster" userId="S::janine.vallaster_gmail.com#ext#@waiaustria.onmicrosoft.com::39a057d3-39ce-44d7-93a9-484f2f720d55" providerId="AD" clId="Web-{8D18CED2-C1B7-10C0-A2CE-6214A4538872}" dt="2023-07-10T15:49:48.428" v="112" actId="20577"/>
        <pc:sldMkLst>
          <pc:docMk/>
          <pc:sldMk cId="0" sldId="284"/>
        </pc:sldMkLst>
        <pc:spChg chg="mod">
          <ac:chgData name="janine.vallaster" userId="S::janine.vallaster_gmail.com#ext#@waiaustria.onmicrosoft.com::39a057d3-39ce-44d7-93a9-484f2f720d55" providerId="AD" clId="Web-{8D18CED2-C1B7-10C0-A2CE-6214A4538872}" dt="2023-07-10T15:49:48.428" v="112" actId="20577"/>
          <ac:spMkLst>
            <pc:docMk/>
            <pc:sldMk cId="0" sldId="284"/>
            <ac:spMk id="521" creationId="{00000000-0000-0000-0000-000000000000}"/>
          </ac:spMkLst>
        </pc:spChg>
        <pc:spChg chg="mod">
          <ac:chgData name="janine.vallaster" userId="S::janine.vallaster_gmail.com#ext#@waiaustria.onmicrosoft.com::39a057d3-39ce-44d7-93a9-484f2f720d55" providerId="AD" clId="Web-{8D18CED2-C1B7-10C0-A2CE-6214A4538872}" dt="2023-07-10T15:49:27.162" v="102" actId="20577"/>
          <ac:spMkLst>
            <pc:docMk/>
            <pc:sldMk cId="0" sldId="284"/>
            <ac:spMk id="523" creationId="{00000000-0000-0000-0000-000000000000}"/>
          </ac:spMkLst>
        </pc:spChg>
      </pc:sldChg>
      <pc:sldChg chg="modSp">
        <pc:chgData name="janine.vallaster" userId="S::janine.vallaster_gmail.com#ext#@waiaustria.onmicrosoft.com::39a057d3-39ce-44d7-93a9-484f2f720d55" providerId="AD" clId="Web-{8D18CED2-C1B7-10C0-A2CE-6214A4538872}" dt="2023-07-10T15:50:46.946" v="123" actId="20577"/>
        <pc:sldMkLst>
          <pc:docMk/>
          <pc:sldMk cId="0" sldId="285"/>
        </pc:sldMkLst>
        <pc:spChg chg="mod">
          <ac:chgData name="janine.vallaster" userId="S::janine.vallaster_gmail.com#ext#@waiaustria.onmicrosoft.com::39a057d3-39ce-44d7-93a9-484f2f720d55" providerId="AD" clId="Web-{8D18CED2-C1B7-10C0-A2CE-6214A4538872}" dt="2023-07-10T15:50:46.946" v="123" actId="20577"/>
          <ac:spMkLst>
            <pc:docMk/>
            <pc:sldMk cId="0" sldId="285"/>
            <ac:spMk id="529" creationId="{00000000-0000-0000-0000-000000000000}"/>
          </ac:spMkLst>
        </pc:spChg>
      </pc:sldChg>
      <pc:sldChg chg="modSp">
        <pc:chgData name="janine.vallaster" userId="S::janine.vallaster_gmail.com#ext#@waiaustria.onmicrosoft.com::39a057d3-39ce-44d7-93a9-484f2f720d55" providerId="AD" clId="Web-{8D18CED2-C1B7-10C0-A2CE-6214A4538872}" dt="2023-07-10T15:52:06.200" v="146" actId="20577"/>
        <pc:sldMkLst>
          <pc:docMk/>
          <pc:sldMk cId="0" sldId="286"/>
        </pc:sldMkLst>
        <pc:spChg chg="mod">
          <ac:chgData name="janine.vallaster" userId="S::janine.vallaster_gmail.com#ext#@waiaustria.onmicrosoft.com::39a057d3-39ce-44d7-93a9-484f2f720d55" providerId="AD" clId="Web-{8D18CED2-C1B7-10C0-A2CE-6214A4538872}" dt="2023-07-10T15:52:06.200" v="146" actId="20577"/>
          <ac:spMkLst>
            <pc:docMk/>
            <pc:sldMk cId="0" sldId="286"/>
            <ac:spMk id="537" creationId="{00000000-0000-0000-0000-000000000000}"/>
          </ac:spMkLst>
        </pc:spChg>
      </pc:sldChg>
      <pc:sldChg chg="modSp">
        <pc:chgData name="janine.vallaster" userId="S::janine.vallaster_gmail.com#ext#@waiaustria.onmicrosoft.com::39a057d3-39ce-44d7-93a9-484f2f720d55" providerId="AD" clId="Web-{8D18CED2-C1B7-10C0-A2CE-6214A4538872}" dt="2023-07-10T15:56:08.460" v="217" actId="20577"/>
        <pc:sldMkLst>
          <pc:docMk/>
          <pc:sldMk cId="0" sldId="290"/>
        </pc:sldMkLst>
        <pc:spChg chg="mod">
          <ac:chgData name="janine.vallaster" userId="S::janine.vallaster_gmail.com#ext#@waiaustria.onmicrosoft.com::39a057d3-39ce-44d7-93a9-484f2f720d55" providerId="AD" clId="Web-{8D18CED2-C1B7-10C0-A2CE-6214A4538872}" dt="2023-07-10T15:56:08.460" v="217" actId="20577"/>
          <ac:spMkLst>
            <pc:docMk/>
            <pc:sldMk cId="0" sldId="290"/>
            <ac:spMk id="569" creationId="{00000000-0000-0000-0000-000000000000}"/>
          </ac:spMkLst>
        </pc:spChg>
      </pc:sldChg>
      <pc:sldChg chg="modSp">
        <pc:chgData name="janine.vallaster" userId="S::janine.vallaster_gmail.com#ext#@waiaustria.onmicrosoft.com::39a057d3-39ce-44d7-93a9-484f2f720d55" providerId="AD" clId="Web-{8D18CED2-C1B7-10C0-A2CE-6214A4538872}" dt="2023-07-10T15:58:54.310" v="219" actId="20577"/>
        <pc:sldMkLst>
          <pc:docMk/>
          <pc:sldMk cId="0" sldId="299"/>
        </pc:sldMkLst>
        <pc:spChg chg="mod">
          <ac:chgData name="janine.vallaster" userId="S::janine.vallaster_gmail.com#ext#@waiaustria.onmicrosoft.com::39a057d3-39ce-44d7-93a9-484f2f720d55" providerId="AD" clId="Web-{8D18CED2-C1B7-10C0-A2CE-6214A4538872}" dt="2023-07-10T15:58:54.310" v="219" actId="20577"/>
          <ac:spMkLst>
            <pc:docMk/>
            <pc:sldMk cId="0" sldId="299"/>
            <ac:spMk id="654" creationId="{00000000-0000-0000-0000-000000000000}"/>
          </ac:spMkLst>
        </pc:spChg>
      </pc:sldChg>
      <pc:sldChg chg="modSp">
        <pc:chgData name="janine.vallaster" userId="S::janine.vallaster_gmail.com#ext#@waiaustria.onmicrosoft.com::39a057d3-39ce-44d7-93a9-484f2f720d55" providerId="AD" clId="Web-{8D18CED2-C1B7-10C0-A2CE-6214A4538872}" dt="2023-07-10T17:16:20.661" v="262" actId="1076"/>
        <pc:sldMkLst>
          <pc:docMk/>
          <pc:sldMk cId="0" sldId="300"/>
        </pc:sldMkLst>
        <pc:spChg chg="mod">
          <ac:chgData name="janine.vallaster" userId="S::janine.vallaster_gmail.com#ext#@waiaustria.onmicrosoft.com::39a057d3-39ce-44d7-93a9-484f2f720d55" providerId="AD" clId="Web-{8D18CED2-C1B7-10C0-A2CE-6214A4538872}" dt="2023-07-10T17:15:12.284" v="251" actId="20577"/>
          <ac:spMkLst>
            <pc:docMk/>
            <pc:sldMk cId="0" sldId="300"/>
            <ac:spMk id="677" creationId="{00000000-0000-0000-0000-000000000000}"/>
          </ac:spMkLst>
        </pc:spChg>
        <pc:spChg chg="mod">
          <ac:chgData name="janine.vallaster" userId="S::janine.vallaster_gmail.com#ext#@waiaustria.onmicrosoft.com::39a057d3-39ce-44d7-93a9-484f2f720d55" providerId="AD" clId="Web-{8D18CED2-C1B7-10C0-A2CE-6214A4538872}" dt="2023-07-10T17:15:27.363" v="254" actId="20577"/>
          <ac:spMkLst>
            <pc:docMk/>
            <pc:sldMk cId="0" sldId="300"/>
            <ac:spMk id="679" creationId="{00000000-0000-0000-0000-000000000000}"/>
          </ac:spMkLst>
        </pc:spChg>
        <pc:spChg chg="mod">
          <ac:chgData name="janine.vallaster" userId="S::janine.vallaster_gmail.com#ext#@waiaustria.onmicrosoft.com::39a057d3-39ce-44d7-93a9-484f2f720d55" providerId="AD" clId="Web-{8D18CED2-C1B7-10C0-A2CE-6214A4538872}" dt="2023-07-10T17:15:48.113" v="259" actId="1076"/>
          <ac:spMkLst>
            <pc:docMk/>
            <pc:sldMk cId="0" sldId="300"/>
            <ac:spMk id="680" creationId="{00000000-0000-0000-0000-000000000000}"/>
          </ac:spMkLst>
        </pc:spChg>
        <pc:spChg chg="mod">
          <ac:chgData name="janine.vallaster" userId="S::janine.vallaster_gmail.com#ext#@waiaustria.onmicrosoft.com::39a057d3-39ce-44d7-93a9-484f2f720d55" providerId="AD" clId="Web-{8D18CED2-C1B7-10C0-A2CE-6214A4538872}" dt="2023-07-10T17:16:20.661" v="262" actId="1076"/>
          <ac:spMkLst>
            <pc:docMk/>
            <pc:sldMk cId="0" sldId="300"/>
            <ac:spMk id="681" creationId="{00000000-0000-0000-0000-000000000000}"/>
          </ac:spMkLst>
        </pc:spChg>
        <pc:grpChg chg="mod">
          <ac:chgData name="janine.vallaster" userId="S::janine.vallaster_gmail.com#ext#@waiaustria.onmicrosoft.com::39a057d3-39ce-44d7-93a9-484f2f720d55" providerId="AD" clId="Web-{8D18CED2-C1B7-10C0-A2CE-6214A4538872}" dt="2023-07-10T17:16:11.895" v="261" actId="1076"/>
          <ac:grpSpMkLst>
            <pc:docMk/>
            <pc:sldMk cId="0" sldId="300"/>
            <ac:grpSpMk id="687" creationId="{00000000-0000-0000-0000-000000000000}"/>
          </ac:grpSpMkLst>
        </pc:grpChg>
      </pc:sldChg>
      <pc:sldChg chg="modSp">
        <pc:chgData name="janine.vallaster" userId="S::janine.vallaster_gmail.com#ext#@waiaustria.onmicrosoft.com::39a057d3-39ce-44d7-93a9-484f2f720d55" providerId="AD" clId="Web-{8D18CED2-C1B7-10C0-A2CE-6214A4538872}" dt="2023-07-10T17:17:19.475" v="267" actId="20577"/>
        <pc:sldMkLst>
          <pc:docMk/>
          <pc:sldMk cId="0" sldId="301"/>
        </pc:sldMkLst>
        <pc:spChg chg="mod">
          <ac:chgData name="janine.vallaster" userId="S::janine.vallaster_gmail.com#ext#@waiaustria.onmicrosoft.com::39a057d3-39ce-44d7-93a9-484f2f720d55" providerId="AD" clId="Web-{8D18CED2-C1B7-10C0-A2CE-6214A4538872}" dt="2023-07-10T17:17:19.475" v="267" actId="20577"/>
          <ac:spMkLst>
            <pc:docMk/>
            <pc:sldMk cId="0" sldId="301"/>
            <ac:spMk id="697" creationId="{00000000-0000-0000-0000-000000000000}"/>
          </ac:spMkLst>
        </pc:spChg>
      </pc:sldChg>
    </pc:docChg>
  </pc:docChgLst>
  <pc:docChgLst>
    <pc:chgData clId="Web-{5D0D1D5B-FFD9-4D64-84AB-B6CC570B6120}"/>
    <pc:docChg chg="modSld">
      <pc:chgData name="" userId="" providerId="" clId="Web-{5D0D1D5B-FFD9-4D64-84AB-B6CC570B6120}" dt="2023-06-04T10:00:20.741" v="0" actId="20577"/>
      <pc:docMkLst>
        <pc:docMk/>
      </pc:docMkLst>
      <pc:sldChg chg="modSp">
        <pc:chgData name="" userId="" providerId="" clId="Web-{5D0D1D5B-FFD9-4D64-84AB-B6CC570B6120}" dt="2023-06-04T10:00:20.741" v="0" actId="20577"/>
        <pc:sldMkLst>
          <pc:docMk/>
          <pc:sldMk cId="0" sldId="256"/>
        </pc:sldMkLst>
        <pc:spChg chg="mod">
          <ac:chgData name="" userId="" providerId="" clId="Web-{5D0D1D5B-FFD9-4D64-84AB-B6CC570B6120}" dt="2023-06-04T10:00:20.741" v="0" actId="20577"/>
          <ac:spMkLst>
            <pc:docMk/>
            <pc:sldMk cId="0" sldId="256"/>
            <ac:spMk id="14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towardsdatascience.com/compas-case-study-fairness-of-a-machine-learning-model-f0f804108751"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2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
              <a:t>https://pixabay.com/vectors/band-aid-first-aid-medical-Adhesive-3116999/</a:t>
            </a:r>
            <a:endParaRPr/>
          </a:p>
        </p:txBody>
      </p:sp>
      <p:sp>
        <p:nvSpPr>
          <p:cNvPr id="458" name="Google Shape;458;p22: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66" name="Google Shape;466;p23: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73" name="Google Shape;473;p24: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5: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
              <a:t>https://pixabay.com/vectors/band-aid-first-aid-medical-Adhesive-3116999/</a:t>
            </a:r>
            <a:endParaRPr/>
          </a:p>
        </p:txBody>
      </p:sp>
      <p:sp>
        <p:nvSpPr>
          <p:cNvPr id="480" name="Google Shape;480;p25: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2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28: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03" name="Google Shape;503;p28: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29: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1" name="Google Shape;511;p29: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30: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9" name="Google Shape;519;p30: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31: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 sz="1200" b="0" i="0" u="none" strike="noStrike">
                <a:latin typeface="Calibri"/>
                <a:ea typeface="Calibri"/>
                <a:cs typeface="Calibri"/>
                <a:sym typeface="Calibri"/>
              </a:rPr>
              <a:t>Sahil Verma, Julia Rubin: „ </a:t>
            </a:r>
            <a:r>
              <a:rPr lang="de" sz="1200" b="1" i="0" u="none" strike="noStrike">
                <a:latin typeface="Arial"/>
                <a:ea typeface="Arial"/>
                <a:cs typeface="Arial"/>
                <a:sym typeface="Arial"/>
              </a:rPr>
              <a:t>Fairness Definitions Explained”, </a:t>
            </a:r>
            <a:r>
              <a:rPr lang="de" sz="1200" b="0" i="0" u="none" strike="noStrike" cap="none">
                <a:solidFill>
                  <a:schemeClr val="dk1"/>
                </a:solidFill>
                <a:latin typeface="Calibri"/>
                <a:ea typeface="Calibri"/>
                <a:cs typeface="Calibri"/>
                <a:sym typeface="Calibri"/>
              </a:rPr>
              <a:t>2018 ACM/IEEE International Workshop on Software Fairness</a:t>
            </a:r>
            <a:endParaRPr/>
          </a:p>
        </p:txBody>
      </p:sp>
      <p:sp>
        <p:nvSpPr>
          <p:cNvPr id="527" name="Google Shape;527;p31: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3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
              <a:t>Prozentsatz der wirklich hohen Risiken von allen, die als hohe Risiken prognostiziert werden</a:t>
            </a:r>
            <a:endParaRPr/>
          </a:p>
        </p:txBody>
      </p:sp>
      <p:sp>
        <p:nvSpPr>
          <p:cNvPr id="535" name="Google Shape;535;p32: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3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
              <a:t>Der Prozentsatz des fälschlich vorhergesagten hohen Risikos gegenüber dem wahren niedrigen Risiko ist gleich; und der Prozentsatz des fälschlich vorhergesagten niedrigen Risikos gegenüber dem wahren hohen Risiko gleich ist</a:t>
            </a:r>
            <a:endParaRPr/>
          </a:p>
        </p:txBody>
      </p:sp>
      <p:sp>
        <p:nvSpPr>
          <p:cNvPr id="543" name="Google Shape;543;p33: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3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51" name="Google Shape;551;p34: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35: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59" name="Google Shape;559;p35: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3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36: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
              <a:t>Von: </a:t>
            </a:r>
            <a:r>
              <a:rPr lang="de" sz="1200" b="0" i="0">
                <a:solidFill>
                  <a:schemeClr val="dk1"/>
                </a:solidFill>
                <a:latin typeface="Calibri"/>
                <a:ea typeface="Calibri"/>
                <a:cs typeface="Calibri"/>
                <a:sym typeface="Calibri"/>
              </a:rPr>
              <a:t>Choouldechova A. Fair Prediction with Disparate Impact: A Study of Bias in Rezidivism Prediction Instruments. Große Daten. 2017 Jun;5(2):153-163.</a:t>
            </a:r>
            <a:endParaRPr/>
          </a:p>
        </p:txBody>
      </p:sp>
      <p:sp>
        <p:nvSpPr>
          <p:cNvPr id="567" name="Google Shape;567;p36: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37: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76" name="Google Shape;576;p37: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38: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
              <a:t>Seien Sie sich immer bewusst, welche Daten Sie haben und was fehlt!</a:t>
            </a:r>
            <a:endParaRPr/>
          </a:p>
        </p:txBody>
      </p:sp>
      <p:sp>
        <p:nvSpPr>
          <p:cNvPr id="584" name="Google Shape;584;p38: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39: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
              <a:t>Northpointe sagt ... </a:t>
            </a:r>
            <a:r>
              <a:rPr lang="de" b="0" i="0" u="sng">
                <a:solidFill>
                  <a:schemeClr val="hlink"/>
                </a:solidFill>
                <a:latin typeface="Lato"/>
                <a:ea typeface="Lato"/>
                <a:cs typeface="Lato"/>
                <a:sym typeface="Lato"/>
                <a:hlinkClick r:id="rId3"/>
              </a:rPr>
              <a:t>https://towardsdatascience.com/compas-case-study-fairness-of-a-machine-learning-model-f0f804108751</a:t>
            </a:r>
            <a:endParaRPr/>
          </a:p>
        </p:txBody>
      </p:sp>
      <p:sp>
        <p:nvSpPr>
          <p:cNvPr id="604" name="Google Shape;604;p39: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40: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
              <a:t>ProPublica sagt ...</a:t>
            </a:r>
            <a:endParaRPr/>
          </a:p>
        </p:txBody>
      </p:sp>
      <p:sp>
        <p:nvSpPr>
          <p:cNvPr id="612" name="Google Shape;612;p40: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4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41: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20" name="Google Shape;620;p41: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4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28" name="Google Shape;628;p42: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4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4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36" name="Google Shape;636;p43: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4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4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44" name="Google Shape;644;p44: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45: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52" name="Google Shape;652;p45: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4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9" name="Google Shape;659;p4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4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p4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4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p4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6"/>
        <p:cNvGrpSpPr/>
        <p:nvPr/>
      </p:nvGrpSpPr>
      <p:grpSpPr>
        <a:xfrm>
          <a:off x="0" y="0"/>
          <a:ext cx="0" cy="0"/>
          <a:chOff x="0" y="0"/>
          <a:chExt cx="0" cy="0"/>
        </a:xfrm>
      </p:grpSpPr>
      <p:sp>
        <p:nvSpPr>
          <p:cNvPr id="37" name="Google Shape;37;p50"/>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50"/>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folie">
  <p:cSld name="Textfolie">
    <p:spTree>
      <p:nvGrpSpPr>
        <p:cNvPr id="1" name="Shape 86"/>
        <p:cNvGrpSpPr/>
        <p:nvPr/>
      </p:nvGrpSpPr>
      <p:grpSpPr>
        <a:xfrm>
          <a:off x="0" y="0"/>
          <a:ext cx="0" cy="0"/>
          <a:chOff x="0" y="0"/>
          <a:chExt cx="0" cy="0"/>
        </a:xfrm>
      </p:grpSpPr>
      <p:sp>
        <p:nvSpPr>
          <p:cNvPr id="87" name="Google Shape;87;p55"/>
          <p:cNvSpPr txBox="1">
            <a:spLocks noGrp="1"/>
          </p:cNvSpPr>
          <p:nvPr>
            <p:ph type="body" idx="1"/>
          </p:nvPr>
        </p:nvSpPr>
        <p:spPr>
          <a:xfrm>
            <a:off x="508000" y="2305050"/>
            <a:ext cx="17221200" cy="7341177"/>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0"/>
              </a:spcBef>
              <a:spcAft>
                <a:spcPts val="0"/>
              </a:spcAft>
              <a:buClr>
                <a:schemeClr val="dk1"/>
              </a:buClr>
              <a:buSzPts val="2400"/>
              <a:buFont typeface="Arial"/>
              <a:buChar char="•"/>
              <a:defRPr sz="3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900"/>
              </a:spcBef>
              <a:spcAft>
                <a:spcPts val="0"/>
              </a:spcAft>
              <a:buClr>
                <a:schemeClr val="dk1"/>
              </a:buClr>
              <a:buSzPts val="1800"/>
              <a:buFont typeface="Courier New"/>
              <a:buChar char="o"/>
              <a:defRPr sz="27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900"/>
              </a:spcBef>
              <a:spcAft>
                <a:spcPts val="0"/>
              </a:spcAft>
              <a:buClr>
                <a:schemeClr val="dk1"/>
              </a:buClr>
              <a:buSzPts val="16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900"/>
              </a:spcBef>
              <a:spcAft>
                <a:spcPts val="0"/>
              </a:spcAft>
              <a:buClr>
                <a:schemeClr val="dk1"/>
              </a:buClr>
              <a:buSzPts val="1600"/>
              <a:buFont typeface="Merriweather Sans"/>
              <a:buChar char="-"/>
              <a:defRPr sz="24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480"/>
              </a:spcBef>
              <a:spcAft>
                <a:spcPts val="0"/>
              </a:spcAft>
              <a:buClr>
                <a:schemeClr val="dk1"/>
              </a:buClr>
              <a:buSzPts val="16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88" name="Google Shape;88;p55"/>
          <p:cNvSpPr txBox="1">
            <a:spLocks noGrp="1"/>
          </p:cNvSpPr>
          <p:nvPr>
            <p:ph type="title"/>
          </p:nvPr>
        </p:nvSpPr>
        <p:spPr>
          <a:xfrm>
            <a:off x="508000" y="623888"/>
            <a:ext cx="17221200" cy="13763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Calibri"/>
              <a:buNone/>
              <a:defRPr sz="4200" b="1"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2700"/>
            </a:lvl2pPr>
            <a:lvl3pPr lvl="2">
              <a:spcBef>
                <a:spcPts val="0"/>
              </a:spcBef>
              <a:spcAft>
                <a:spcPts val="0"/>
              </a:spcAft>
              <a:buSzPts val="1400"/>
              <a:buFont typeface="Arial"/>
              <a:buNone/>
              <a:defRPr sz="2700"/>
            </a:lvl3pPr>
            <a:lvl4pPr lvl="3">
              <a:spcBef>
                <a:spcPts val="0"/>
              </a:spcBef>
              <a:spcAft>
                <a:spcPts val="0"/>
              </a:spcAft>
              <a:buSzPts val="1400"/>
              <a:buFont typeface="Arial"/>
              <a:buNone/>
              <a:defRPr sz="2700"/>
            </a:lvl4pPr>
            <a:lvl5pPr lvl="4">
              <a:spcBef>
                <a:spcPts val="0"/>
              </a:spcBef>
              <a:spcAft>
                <a:spcPts val="0"/>
              </a:spcAft>
              <a:buSzPts val="1400"/>
              <a:buFont typeface="Arial"/>
              <a:buNone/>
              <a:defRPr sz="2700"/>
            </a:lvl5pPr>
            <a:lvl6pPr lvl="5">
              <a:spcBef>
                <a:spcPts val="0"/>
              </a:spcBef>
              <a:spcAft>
                <a:spcPts val="0"/>
              </a:spcAft>
              <a:buSzPts val="1400"/>
              <a:buFont typeface="Arial"/>
              <a:buNone/>
              <a:defRPr sz="2700"/>
            </a:lvl6pPr>
            <a:lvl7pPr lvl="6">
              <a:spcBef>
                <a:spcPts val="0"/>
              </a:spcBef>
              <a:spcAft>
                <a:spcPts val="0"/>
              </a:spcAft>
              <a:buSzPts val="1400"/>
              <a:buFont typeface="Arial"/>
              <a:buNone/>
              <a:defRPr sz="2700"/>
            </a:lvl7pPr>
            <a:lvl8pPr lvl="7">
              <a:spcBef>
                <a:spcPts val="0"/>
              </a:spcBef>
              <a:spcAft>
                <a:spcPts val="0"/>
              </a:spcAft>
              <a:buSzPts val="1400"/>
              <a:buFont typeface="Arial"/>
              <a:buNone/>
              <a:defRPr sz="2700"/>
            </a:lvl8pPr>
            <a:lvl9pPr lvl="8">
              <a:spcBef>
                <a:spcPts val="0"/>
              </a:spcBef>
              <a:spcAft>
                <a:spcPts val="0"/>
              </a:spcAft>
              <a:buSzPts val="1400"/>
              <a:buFont typeface="Arial"/>
              <a:buNone/>
              <a:defRPr sz="27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89"/>
        <p:cNvGrpSpPr/>
        <p:nvPr/>
      </p:nvGrpSpPr>
      <p:grpSpPr>
        <a:xfrm>
          <a:off x="0" y="0"/>
          <a:ext cx="0" cy="0"/>
          <a:chOff x="0" y="0"/>
          <a:chExt cx="0" cy="0"/>
        </a:xfrm>
      </p:grpSpPr>
      <p:sp>
        <p:nvSpPr>
          <p:cNvPr id="90" name="Google Shape;90;p6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6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92" name="Google Shape;92;p6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6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6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95"/>
        <p:cNvGrpSpPr/>
        <p:nvPr/>
      </p:nvGrpSpPr>
      <p:grpSpPr>
        <a:xfrm>
          <a:off x="0" y="0"/>
          <a:ext cx="0" cy="0"/>
          <a:chOff x="0" y="0"/>
          <a:chExt cx="0" cy="0"/>
        </a:xfrm>
      </p:grpSpPr>
      <p:sp>
        <p:nvSpPr>
          <p:cNvPr id="96" name="Google Shape;96;p6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6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6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6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6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6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02"/>
        <p:cNvGrpSpPr/>
        <p:nvPr/>
      </p:nvGrpSpPr>
      <p:grpSpPr>
        <a:xfrm>
          <a:off x="0" y="0"/>
          <a:ext cx="0" cy="0"/>
          <a:chOff x="0" y="0"/>
          <a:chExt cx="0" cy="0"/>
        </a:xfrm>
      </p:grpSpPr>
      <p:sp>
        <p:nvSpPr>
          <p:cNvPr id="103" name="Google Shape;103;p6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Google Shape;104;p6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5" name="Google Shape;105;p6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6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7" name="Google Shape;107;p6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6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6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6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11"/>
        <p:cNvGrpSpPr/>
        <p:nvPr/>
      </p:nvGrpSpPr>
      <p:grpSpPr>
        <a:xfrm>
          <a:off x="0" y="0"/>
          <a:ext cx="0" cy="0"/>
          <a:chOff x="0" y="0"/>
          <a:chExt cx="0" cy="0"/>
        </a:xfrm>
      </p:grpSpPr>
      <p:sp>
        <p:nvSpPr>
          <p:cNvPr id="112" name="Google Shape;112;p64"/>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6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6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6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16"/>
        <p:cNvGrpSpPr/>
        <p:nvPr/>
      </p:nvGrpSpPr>
      <p:grpSpPr>
        <a:xfrm>
          <a:off x="0" y="0"/>
          <a:ext cx="0" cy="0"/>
          <a:chOff x="0" y="0"/>
          <a:chExt cx="0" cy="0"/>
        </a:xfrm>
      </p:grpSpPr>
      <p:sp>
        <p:nvSpPr>
          <p:cNvPr id="117" name="Google Shape;117;p6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8" name="Google Shape;118;p6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Google Shape;119;p6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20" name="Google Shape;120;p6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6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6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23"/>
        <p:cNvGrpSpPr/>
        <p:nvPr/>
      </p:nvGrpSpPr>
      <p:grpSpPr>
        <a:xfrm>
          <a:off x="0" y="0"/>
          <a:ext cx="0" cy="0"/>
          <a:chOff x="0" y="0"/>
          <a:chExt cx="0" cy="0"/>
        </a:xfrm>
      </p:grpSpPr>
      <p:sp>
        <p:nvSpPr>
          <p:cNvPr id="124" name="Google Shape;124;p6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66"/>
          <p:cNvSpPr>
            <a:spLocks noGrp="1"/>
          </p:cNvSpPr>
          <p:nvPr>
            <p:ph type="pic" idx="2"/>
          </p:nvPr>
        </p:nvSpPr>
        <p:spPr>
          <a:xfrm>
            <a:off x="7775575" y="1481138"/>
            <a:ext cx="9258300" cy="7310437"/>
          </a:xfrm>
          <a:prstGeom prst="rect">
            <a:avLst/>
          </a:prstGeom>
          <a:noFill/>
          <a:ln>
            <a:noFill/>
          </a:ln>
        </p:spPr>
      </p:sp>
      <p:sp>
        <p:nvSpPr>
          <p:cNvPr id="126" name="Google Shape;126;p6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27" name="Google Shape;127;p6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6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6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30"/>
        <p:cNvGrpSpPr/>
        <p:nvPr/>
      </p:nvGrpSpPr>
      <p:grpSpPr>
        <a:xfrm>
          <a:off x="0" y="0"/>
          <a:ext cx="0" cy="0"/>
          <a:chOff x="0" y="0"/>
          <a:chExt cx="0" cy="0"/>
        </a:xfrm>
      </p:grpSpPr>
      <p:sp>
        <p:nvSpPr>
          <p:cNvPr id="131" name="Google Shape;131;p6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2" name="Google Shape;132;p6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p6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6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6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36"/>
        <p:cNvGrpSpPr/>
        <p:nvPr/>
      </p:nvGrpSpPr>
      <p:grpSpPr>
        <a:xfrm>
          <a:off x="0" y="0"/>
          <a:ext cx="0" cy="0"/>
          <a:chOff x="0" y="0"/>
          <a:chExt cx="0" cy="0"/>
        </a:xfrm>
      </p:grpSpPr>
      <p:sp>
        <p:nvSpPr>
          <p:cNvPr id="137" name="Google Shape;137;p6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8" name="Google Shape;138;p6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6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6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6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9"/>
        <p:cNvGrpSpPr/>
        <p:nvPr/>
      </p:nvGrpSpPr>
      <p:grpSpPr>
        <a:xfrm>
          <a:off x="0" y="0"/>
          <a:ext cx="0" cy="0"/>
          <a:chOff x="0" y="0"/>
          <a:chExt cx="0" cy="0"/>
        </a:xfrm>
      </p:grpSpPr>
      <p:sp>
        <p:nvSpPr>
          <p:cNvPr id="40" name="Google Shape;40;p5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5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5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5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5" name="Google Shape;45;p5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6"/>
        <p:cNvGrpSpPr/>
        <p:nvPr/>
      </p:nvGrpSpPr>
      <p:grpSpPr>
        <a:xfrm>
          <a:off x="0" y="0"/>
          <a:ext cx="0" cy="0"/>
          <a:chOff x="0" y="0"/>
          <a:chExt cx="0" cy="0"/>
        </a:xfrm>
      </p:grpSpPr>
      <p:sp>
        <p:nvSpPr>
          <p:cNvPr id="47" name="Google Shape;47;p5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9"/>
        <p:cNvGrpSpPr/>
        <p:nvPr/>
      </p:nvGrpSpPr>
      <p:grpSpPr>
        <a:xfrm>
          <a:off x="0" y="0"/>
          <a:ext cx="0" cy="0"/>
          <a:chOff x="0" y="0"/>
          <a:chExt cx="0" cy="0"/>
        </a:xfrm>
      </p:grpSpPr>
      <p:sp>
        <p:nvSpPr>
          <p:cNvPr id="50" name="Google Shape;50;p60"/>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60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60"/>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2400"/>
              <a:buFont typeface="Calibri"/>
              <a:buNone/>
              <a:defRPr sz="2400" b="0" i="0" u="none" strike="noStrike" cap="none">
                <a:latin typeface="Calibri"/>
                <a:ea typeface="Calibri"/>
                <a:cs typeface="Calibri"/>
                <a:sym typeface="Calibri"/>
              </a:defRPr>
            </a:lvl1pPr>
            <a:lvl2pPr marR="0" lvl="1" algn="ctr" rtl="0">
              <a:spcBef>
                <a:spcPts val="0"/>
              </a:spcBef>
              <a:spcAft>
                <a:spcPts val="0"/>
              </a:spcAft>
              <a:buSzPts val="2000"/>
              <a:buFont typeface="Calibri"/>
              <a:buNone/>
              <a:defRPr sz="2000" b="0" i="0" u="none" strike="noStrike" cap="none">
                <a:latin typeface="Calibri"/>
                <a:ea typeface="Calibri"/>
                <a:cs typeface="Calibri"/>
                <a:sym typeface="Calibri"/>
              </a:defRPr>
            </a:lvl2pPr>
            <a:lvl3pPr marR="0" lvl="2" algn="ctr" rtl="0">
              <a:spcBef>
                <a:spcPts val="0"/>
              </a:spcBef>
              <a:spcAft>
                <a:spcPts val="0"/>
              </a:spcAft>
              <a:buSzPts val="1800"/>
              <a:buFont typeface="Calibri"/>
              <a:buNone/>
              <a:defRPr sz="1800" b="0" i="0" u="none" strike="noStrike" cap="none">
                <a:latin typeface="Calibri"/>
                <a:ea typeface="Calibri"/>
                <a:cs typeface="Calibri"/>
                <a:sym typeface="Calibri"/>
              </a:defRPr>
            </a:lvl3pPr>
            <a:lvl4pPr marR="0" lvl="3" algn="ctr" rtl="0">
              <a:spcBef>
                <a:spcPts val="0"/>
              </a:spcBef>
              <a:spcAft>
                <a:spcPts val="0"/>
              </a:spcAft>
              <a:buSzPts val="1600"/>
              <a:buFont typeface="Calibri"/>
              <a:buNone/>
              <a:defRPr sz="1600" b="0" i="0" u="none" strike="noStrike" cap="none">
                <a:latin typeface="Calibri"/>
                <a:ea typeface="Calibri"/>
                <a:cs typeface="Calibri"/>
                <a:sym typeface="Calibri"/>
              </a:defRPr>
            </a:lvl4pPr>
            <a:lvl5pPr marR="0" lvl="4" algn="ctr" rtl="0">
              <a:spcBef>
                <a:spcPts val="0"/>
              </a:spcBef>
              <a:spcAft>
                <a:spcPts val="0"/>
              </a:spcAft>
              <a:buSzPts val="1600"/>
              <a:buFont typeface="Calibri"/>
              <a:buNone/>
              <a:defRPr sz="1600" b="0" i="0" u="none" strike="noStrike" cap="none">
                <a:latin typeface="Calibri"/>
                <a:ea typeface="Calibri"/>
                <a:cs typeface="Calibri"/>
                <a:sym typeface="Calibri"/>
              </a:defRPr>
            </a:lvl5pPr>
            <a:lvl6pPr marR="0" lvl="5" algn="ctr" rtl="0">
              <a:spcBef>
                <a:spcPts val="0"/>
              </a:spcBef>
              <a:spcAft>
                <a:spcPts val="0"/>
              </a:spcAft>
              <a:buSzPts val="1600"/>
              <a:buFont typeface="Calibri"/>
              <a:buNone/>
              <a:defRPr sz="1600" b="0" i="0" u="none" strike="noStrike" cap="none">
                <a:latin typeface="Calibri"/>
                <a:ea typeface="Calibri"/>
                <a:cs typeface="Calibri"/>
                <a:sym typeface="Calibri"/>
              </a:defRPr>
            </a:lvl6pPr>
            <a:lvl7pPr marR="0" lvl="6" algn="ctr" rtl="0">
              <a:spcBef>
                <a:spcPts val="0"/>
              </a:spcBef>
              <a:spcAft>
                <a:spcPts val="0"/>
              </a:spcAft>
              <a:buSzPts val="1600"/>
              <a:buFont typeface="Calibri"/>
              <a:buNone/>
              <a:defRPr sz="1600" b="0" i="0" u="none" strike="noStrike" cap="none">
                <a:latin typeface="Calibri"/>
                <a:ea typeface="Calibri"/>
                <a:cs typeface="Calibri"/>
                <a:sym typeface="Calibri"/>
              </a:defRPr>
            </a:lvl7pPr>
            <a:lvl8pPr marR="0" lvl="7" algn="ctr" rtl="0">
              <a:spcBef>
                <a:spcPts val="0"/>
              </a:spcBef>
              <a:spcAft>
                <a:spcPts val="0"/>
              </a:spcAft>
              <a:buSzPts val="1600"/>
              <a:buFont typeface="Calibri"/>
              <a:buNone/>
              <a:defRPr sz="1600" b="0" i="0" u="none" strike="noStrike" cap="none">
                <a:latin typeface="Calibri"/>
                <a:ea typeface="Calibri"/>
                <a:cs typeface="Calibri"/>
                <a:sym typeface="Calibri"/>
              </a:defRPr>
            </a:lvl8pPr>
            <a:lvl9pPr marR="0" lvl="8" algn="ctr" rtl="0">
              <a:spcBef>
                <a:spcPts val="0"/>
              </a:spcBef>
              <a:spcAft>
                <a:spcPts val="0"/>
              </a:spcAft>
              <a:buSzPts val="1600"/>
              <a:buFont typeface="Calibri"/>
              <a:buNone/>
              <a:defRPr sz="1600" b="0" i="0" u="none" strike="noStrike" cap="none">
                <a:latin typeface="Calibri"/>
                <a:ea typeface="Calibri"/>
                <a:cs typeface="Calibri"/>
                <a:sym typeface="Calibri"/>
              </a:defRPr>
            </a:lvl9pPr>
          </a:lstStyle>
          <a:p>
            <a:endParaRPr/>
          </a:p>
        </p:txBody>
      </p:sp>
      <p:sp>
        <p:nvSpPr>
          <p:cNvPr id="52" name="Google Shape;52;p6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6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6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70"/>
        <p:cNvGrpSpPr/>
        <p:nvPr/>
      </p:nvGrpSpPr>
      <p:grpSpPr>
        <a:xfrm>
          <a:off x="0" y="0"/>
          <a:ext cx="0" cy="0"/>
          <a:chOff x="0" y="0"/>
          <a:chExt cx="0" cy="0"/>
        </a:xfrm>
      </p:grpSpPr>
      <p:sp>
        <p:nvSpPr>
          <p:cNvPr id="71" name="Google Shape;71;p5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5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5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74"/>
        <p:cNvGrpSpPr/>
        <p:nvPr/>
      </p:nvGrpSpPr>
      <p:grpSpPr>
        <a:xfrm>
          <a:off x="0" y="0"/>
          <a:ext cx="0" cy="0"/>
          <a:chOff x="0" y="0"/>
          <a:chExt cx="0" cy="0"/>
        </a:xfrm>
      </p:grpSpPr>
      <p:sp>
        <p:nvSpPr>
          <p:cNvPr id="75" name="Google Shape;75;p53"/>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53"/>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7" name="Google Shape;77;p5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5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5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80"/>
        <p:cNvGrpSpPr/>
        <p:nvPr/>
      </p:nvGrpSpPr>
      <p:grpSpPr>
        <a:xfrm>
          <a:off x="0" y="0"/>
          <a:ext cx="0" cy="0"/>
          <a:chOff x="0" y="0"/>
          <a:chExt cx="0" cy="0"/>
        </a:xfrm>
      </p:grpSpPr>
      <p:sp>
        <p:nvSpPr>
          <p:cNvPr id="81" name="Google Shape;81;p54"/>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54"/>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5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5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5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1.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9"/>
          <p:cNvPicPr preferRelativeResize="0"/>
          <p:nvPr/>
        </p:nvPicPr>
        <p:blipFill rotWithShape="1">
          <a:blip r:embed="rId8">
            <a:alphaModFix/>
          </a:blip>
          <a:srcRect/>
          <a:stretch/>
        </p:blipFill>
        <p:spPr>
          <a:xfrm>
            <a:off x="1447800" y="9243313"/>
            <a:ext cx="3200399" cy="676274"/>
          </a:xfrm>
          <a:prstGeom prst="rect">
            <a:avLst/>
          </a:prstGeom>
          <a:noFill/>
          <a:ln>
            <a:noFill/>
          </a:ln>
        </p:spPr>
      </p:pic>
      <p:sp>
        <p:nvSpPr>
          <p:cNvPr id="11" name="Google Shape;11;p49"/>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49"/>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49"/>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49"/>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49"/>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49"/>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49"/>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49"/>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49"/>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49"/>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49"/>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 name="Google Shape;22;p49"/>
          <p:cNvPicPr preferRelativeResize="0"/>
          <p:nvPr/>
        </p:nvPicPr>
        <p:blipFill rotWithShape="1">
          <a:blip r:embed="rId9">
            <a:alphaModFix/>
          </a:blip>
          <a:srcRect/>
          <a:stretch/>
        </p:blipFill>
        <p:spPr>
          <a:xfrm>
            <a:off x="5797230" y="2851504"/>
            <a:ext cx="6741318" cy="2179240"/>
          </a:xfrm>
          <a:prstGeom prst="rect">
            <a:avLst/>
          </a:prstGeom>
          <a:noFill/>
          <a:ln>
            <a:noFill/>
          </a:ln>
        </p:spPr>
      </p:pic>
      <p:sp>
        <p:nvSpPr>
          <p:cNvPr id="23" name="Google Shape;23;p49"/>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de"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4" name="Google Shape;24;p49"/>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49"/>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49"/>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49"/>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49"/>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49"/>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49"/>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49"/>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49"/>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49"/>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49"/>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49"/>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de"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51"/>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51"/>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51"/>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51"/>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51"/>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51"/>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51"/>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51"/>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51"/>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51"/>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1"/>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7" name="Google Shape;67;p51"/>
          <p:cNvPicPr preferRelativeResize="0"/>
          <p:nvPr/>
        </p:nvPicPr>
        <p:blipFill rotWithShape="1">
          <a:blip r:embed="rId14">
            <a:alphaModFix/>
          </a:blip>
          <a:srcRect/>
          <a:stretch/>
        </p:blipFill>
        <p:spPr>
          <a:xfrm>
            <a:off x="15011400" y="419100"/>
            <a:ext cx="2891670" cy="932139"/>
          </a:xfrm>
          <a:prstGeom prst="rect">
            <a:avLst/>
          </a:prstGeom>
          <a:noFill/>
          <a:ln>
            <a:noFill/>
          </a:ln>
        </p:spPr>
      </p:pic>
      <p:sp>
        <p:nvSpPr>
          <p:cNvPr id="68" name="Google Shape;68;p51"/>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de"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69" name="Google Shape;69;p51"/>
          <p:cNvPicPr preferRelativeResize="0"/>
          <p:nvPr/>
        </p:nvPicPr>
        <p:blipFill rotWithShape="1">
          <a:blip r:embed="rId15">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everge.com/2020/10/20/21519322/deepfake-fake-nudes-telegram-bot-deepnude-sensity-report%E2%80%8B"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https://www.accessnow.org/how-ai-systems-undermine-lgbtq-identity/" TargetMode="External"/><Relationship Id="rId5" Type="http://schemas.openxmlformats.org/officeDocument/2006/relationships/hyperlink" Target="https://www.theverge.com/2014/9/25/6844021/apple-promised-an-expansive-health-app-so-why-cant-i-track" TargetMode="External"/><Relationship Id="rId4" Type="http://schemas.openxmlformats.org/officeDocument/2006/relationships/hyperlink" Target="https://www.theverge.com/2020/10/20/21519322/deepfake-fake-nudes-telegram-bot-deepnude-sensity-repor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proceedings.mlr.press/v81/buolamwini18a/buolamwini18a.pdf"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www.vox.com/recode/2019/8/15/20806384/social-media-hate-speech-bias-black-african-american-facebook-twitt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hyperlink" Target="https://www.reuters.com/article/us-alphabet-google-ai-idUSKCN1RH00S" TargetMode="External"/><Relationship Id="rId3" Type="http://schemas.openxmlformats.org/officeDocument/2006/relationships/hyperlink" Target="https://www.oecd.ai/ai-principles" TargetMode="External"/><Relationship Id="rId7" Type="http://schemas.openxmlformats.org/officeDocument/2006/relationships/hyperlink" Target="https://www.microsoft.com/en-us/ai/responsible-ai"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hyperlink" Target="https://ec.europa.eu/info/publications/white-paper-artificial-intelligence-european-approach-excellence-and-trust_en" TargetMode="External"/><Relationship Id="rId5" Type="http://schemas.openxmlformats.org/officeDocument/2006/relationships/hyperlink" Target="https://www.unicef.org/globalinsight/reports/policy-guidance-ai-children" TargetMode="External"/><Relationship Id="rId4" Type="http://schemas.openxmlformats.org/officeDocument/2006/relationships/hyperlink" Target="https://en.unesco.org/news/unesco-launches-worldwide-online-public-consultation-ethics-artificial-intelligence" TargetMode="External"/><Relationship Id="rId9" Type="http://schemas.openxmlformats.org/officeDocument/2006/relationships/hyperlink" Target="https://www.partnershiponai.or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www.propublica.org/article/machine-bias-risk-assessments-in-criminal-sentencing"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hyperlink" Target="https://www.washingtonpost.com/news/monkey-cage/wp/2016/10/17/can-an-algorithm-be-racist-our-analysis-is-more-cautious-than-propublicas/?noredirect=on&amp;utm_term=.24b3907c91d1"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killsfuture.gov.sg/AboutSkillsFuture"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gpai.ai/projects/responsible-ai/environment/climate-change-and-ai.pdf" TargetMode="External"/><Relationship Id="rId4" Type="http://schemas.openxmlformats.org/officeDocument/2006/relationships/hyperlink" Target="https://www.technologyreview.com/2021/10/26/1038643/ai-reinforcement-learning-digital-twins-can-solve-supply-chain-shortages-and-save-christma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v.caltech.edu/info"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www.deepmind.com/blog/machine-learning-can-boost-the-value-of-wind-energy" TargetMode="External"/><Relationship Id="rId4" Type="http://schemas.openxmlformats.org/officeDocument/2006/relationships/hyperlink" Target="https://www.altana.ai/blog/illuminating-xinjiang-forced-labor-ecosyste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p:nvPr/>
        </p:nvSpPr>
        <p:spPr>
          <a:xfrm>
            <a:off x="1733550" y="6591300"/>
            <a:ext cx="14820900" cy="1384954"/>
          </a:xfrm>
          <a:prstGeom prst="rect">
            <a:avLst/>
          </a:prstGeom>
          <a:noFill/>
          <a:ln>
            <a:noFill/>
          </a:ln>
        </p:spPr>
        <p:txBody>
          <a:bodyPr spcFirstLastPara="1" wrap="square" lIns="91425" tIns="45700" rIns="91425" bIns="45700" anchor="t" anchorCtr="0">
            <a:spAutoFit/>
          </a:bodyPr>
          <a:lstStyle/>
          <a:p>
            <a:pPr algn="ctr"/>
            <a:r>
              <a:rPr lang="de" sz="4800" b="1" dirty="0">
                <a:solidFill>
                  <a:srgbClr val="E7686A"/>
                </a:solidFill>
                <a:latin typeface="Calibri"/>
                <a:ea typeface="Calibri"/>
                <a:cs typeface="Calibri"/>
                <a:sym typeface="Calibri"/>
              </a:rPr>
              <a:t>Data Science &amp; </a:t>
            </a:r>
            <a:r>
              <a:rPr lang="de" sz="4800" b="1" dirty="0" err="1">
                <a:solidFill>
                  <a:srgbClr val="E7686A"/>
                </a:solidFill>
                <a:latin typeface="Calibri"/>
                <a:ea typeface="Calibri"/>
                <a:cs typeface="Calibri"/>
                <a:sym typeface="Calibri"/>
              </a:rPr>
              <a:t>Social</a:t>
            </a:r>
            <a:r>
              <a:rPr lang="de" sz="4800" b="1">
                <a:solidFill>
                  <a:srgbClr val="E7686A"/>
                </a:solidFill>
                <a:latin typeface="Calibri"/>
                <a:ea typeface="Calibri"/>
                <a:cs typeface="Calibri"/>
                <a:sym typeface="Calibri"/>
              </a:rPr>
              <a:t> Impact: Postive Ergebnisse erzielen</a:t>
            </a:r>
            <a:endParaRPr/>
          </a:p>
          <a:p>
            <a:pPr marL="0" marR="0" lvl="0" indent="0" algn="ctr" rtl="0">
              <a:spcBef>
                <a:spcPts val="5"/>
              </a:spcBef>
              <a:spcAft>
                <a:spcPts val="0"/>
              </a:spcAft>
              <a:buNone/>
            </a:pPr>
            <a:r>
              <a:rPr lang="de" sz="3600" b="1">
                <a:solidFill>
                  <a:srgbClr val="E7686A"/>
                </a:solidFill>
                <a:latin typeface="Calibri"/>
                <a:ea typeface="Calibri"/>
                <a:cs typeface="Calibri"/>
                <a:sym typeface="Calibri"/>
              </a:rPr>
              <a:t>Von Women in AI Austria</a:t>
            </a:r>
            <a:endParaRPr sz="3200" b="1">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1"/>
          <p:cNvSpPr txBox="1"/>
          <p:nvPr/>
        </p:nvSpPr>
        <p:spPr>
          <a:xfrm>
            <a:off x="1447800" y="1411525"/>
            <a:ext cx="136107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1: Nutzung von Data Science für soziale Zwecke</a:t>
            </a:r>
            <a:endParaRPr sz="4400" b="1">
              <a:solidFill>
                <a:srgbClr val="E7686A"/>
              </a:solidFill>
              <a:latin typeface="Calibri"/>
              <a:ea typeface="Calibri"/>
              <a:cs typeface="Calibri"/>
              <a:sym typeface="Calibri"/>
            </a:endParaRPr>
          </a:p>
        </p:txBody>
      </p:sp>
      <p:sp>
        <p:nvSpPr>
          <p:cNvPr id="219" name="Google Shape;219;p11"/>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2: Anwendungsfall von Amnesty Italien</a:t>
            </a:r>
            <a:endParaRPr dirty="0"/>
          </a:p>
        </p:txBody>
      </p:sp>
      <p:sp>
        <p:nvSpPr>
          <p:cNvPr id="220" name="Google Shape;220;p11"/>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b="1" i="1">
                <a:solidFill>
                  <a:srgbClr val="FDBD40"/>
                </a:solidFill>
                <a:latin typeface="Calibri"/>
                <a:ea typeface="Calibri"/>
                <a:cs typeface="Calibri"/>
                <a:sym typeface="Calibri"/>
              </a:rPr>
              <a:t>Beispiel: Wahlen zum Europäischen Parlament 2019</a:t>
            </a:r>
            <a:endParaRPr/>
          </a:p>
        </p:txBody>
      </p:sp>
      <p:sp>
        <p:nvSpPr>
          <p:cNvPr id="221" name="Google Shape;221;p11"/>
          <p:cNvSpPr txBox="1"/>
          <p:nvPr/>
        </p:nvSpPr>
        <p:spPr>
          <a:xfrm>
            <a:off x="1600200" y="4076700"/>
            <a:ext cx="14478000" cy="3416279"/>
          </a:xfrm>
          <a:prstGeom prst="rect">
            <a:avLst/>
          </a:prstGeom>
          <a:noFill/>
          <a:ln>
            <a:noFill/>
          </a:ln>
        </p:spPr>
        <p:txBody>
          <a:bodyPr spcFirstLastPara="1" wrap="square" lIns="91425" tIns="45700" rIns="91425" bIns="45700" anchor="t" anchorCtr="0">
            <a:spAutoFit/>
          </a:bodyPr>
          <a:lstStyle/>
          <a:p>
            <a:pPr marL="285750" indent="-285750">
              <a:lnSpc>
                <a:spcPct val="150000"/>
              </a:lnSpc>
              <a:buClr>
                <a:schemeClr val="dk1"/>
              </a:buClr>
              <a:buSzPts val="2400"/>
              <a:buFont typeface="Noto Sans Symbols"/>
              <a:buChar char="⮚"/>
            </a:pPr>
            <a:r>
              <a:rPr lang="de" sz="2400" dirty="0">
                <a:solidFill>
                  <a:schemeClr val="dk1"/>
                </a:solidFill>
                <a:latin typeface="Calibri"/>
                <a:ea typeface="Calibri"/>
                <a:cs typeface="Calibri"/>
                <a:sym typeface="Calibri"/>
              </a:rPr>
              <a:t>Aufgrund der großen Menge an Kommentaren musste eine Auswahl getroffen werden, welche </a:t>
            </a:r>
            <a:r>
              <a:rPr lang="de" sz="2400" dirty="0" err="1">
                <a:solidFill>
                  <a:schemeClr val="dk1"/>
                </a:solidFill>
                <a:latin typeface="Calibri"/>
                <a:ea typeface="Calibri"/>
                <a:cs typeface="Calibri"/>
                <a:sym typeface="Calibri"/>
              </a:rPr>
              <a:t>Politiker:innen-Feeds</a:t>
            </a:r>
            <a:r>
              <a:rPr lang="de" sz="2400" dirty="0">
                <a:solidFill>
                  <a:schemeClr val="dk1"/>
                </a:solidFill>
                <a:latin typeface="Calibri"/>
                <a:ea typeface="Calibri"/>
                <a:cs typeface="Calibri"/>
                <a:sym typeface="Calibri"/>
              </a:rPr>
              <a:t> ausgewertet werden sollen. Kriterien waren: Umfang der Aktivitäten auf Sozialen Medien bei gleichzeitiger Sicherstellung der Vertretung aller Parteien, aller Regionen und mindestens einer Frau/eines Mannes pro Partei. Als Ergebnis wurden die Feeds von 77 </a:t>
            </a:r>
            <a:r>
              <a:rPr lang="de" sz="2400" dirty="0" err="1">
                <a:solidFill>
                  <a:schemeClr val="dk1"/>
                </a:solidFill>
                <a:latin typeface="Calibri"/>
                <a:ea typeface="Calibri"/>
                <a:cs typeface="Calibri"/>
                <a:sym typeface="Calibri"/>
              </a:rPr>
              <a:t>Politiker:innen</a:t>
            </a:r>
            <a:r>
              <a:rPr lang="de" sz="2400" dirty="0">
                <a:solidFill>
                  <a:schemeClr val="dk1"/>
                </a:solidFill>
                <a:latin typeface="Calibri"/>
                <a:ea typeface="Calibri"/>
                <a:cs typeface="Calibri"/>
                <a:sym typeface="Calibri"/>
              </a:rPr>
              <a:t> ausgewertet.</a:t>
            </a:r>
            <a:endParaRPr dirty="0">
              <a:solidFill>
                <a:schemeClr val="dk1"/>
              </a:solidFill>
            </a:endParaRPr>
          </a:p>
          <a:p>
            <a:pPr marL="285750" marR="0" lvl="0" indent="-285750" algn="l" rtl="0">
              <a:lnSpc>
                <a:spcPct val="150000"/>
              </a:lnSpc>
              <a:spcBef>
                <a:spcPts val="0"/>
              </a:spcBef>
              <a:spcAft>
                <a:spcPts val="0"/>
              </a:spcAft>
              <a:buClr>
                <a:schemeClr val="dk1"/>
              </a:buClr>
              <a:buSzPts val="2400"/>
              <a:buFont typeface="Noto Sans Symbols"/>
              <a:buChar char="⮚"/>
            </a:pPr>
            <a:r>
              <a:rPr lang="de" sz="2400" dirty="0">
                <a:solidFill>
                  <a:schemeClr val="dk1"/>
                </a:solidFill>
                <a:latin typeface="Calibri"/>
                <a:ea typeface="Calibri"/>
                <a:cs typeface="Calibri"/>
                <a:sym typeface="Calibri"/>
              </a:rPr>
              <a:t>80 % der Beiträge und eine Stichprobe von 100.000 Kommentaren wurden von 150 Freiwilligen von Amnesty Italien markiert</a:t>
            </a:r>
            <a:endParaRPr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2"/>
          <p:cNvSpPr txBox="1">
            <a:spLocks noGrp="1"/>
          </p:cNvSpPr>
          <p:nvPr>
            <p:ph type="body" idx="1"/>
          </p:nvPr>
        </p:nvSpPr>
        <p:spPr>
          <a:xfrm>
            <a:off x="3316822" y="2178423"/>
            <a:ext cx="11362037" cy="6965577"/>
          </a:xfrm>
          <a:prstGeom prst="rect">
            <a:avLst/>
          </a:prstGeom>
          <a:noFill/>
          <a:ln>
            <a:noFill/>
          </a:ln>
        </p:spPr>
        <p:txBody>
          <a:bodyPr spcFirstLastPara="1" wrap="square" lIns="91425" tIns="45700" rIns="91425" bIns="45700" anchor="t" anchorCtr="0">
            <a:normAutofit/>
          </a:bodyPr>
          <a:lstStyle/>
          <a:p>
            <a:pPr marL="51435" lvl="0" indent="0" algn="l" rtl="0">
              <a:lnSpc>
                <a:spcPct val="150000"/>
              </a:lnSpc>
              <a:spcBef>
                <a:spcPts val="0"/>
              </a:spcBef>
              <a:spcAft>
                <a:spcPts val="0"/>
              </a:spcAft>
              <a:buClr>
                <a:schemeClr val="dk1"/>
              </a:buClr>
              <a:buSzPts val="2800"/>
              <a:buNone/>
            </a:pPr>
            <a:endParaRPr/>
          </a:p>
          <a:p>
            <a:pPr marL="51435" lvl="0" indent="0" algn="l" rtl="0">
              <a:lnSpc>
                <a:spcPct val="90000"/>
              </a:lnSpc>
              <a:spcBef>
                <a:spcPts val="1000"/>
              </a:spcBef>
              <a:spcAft>
                <a:spcPts val="0"/>
              </a:spcAft>
              <a:buClr>
                <a:schemeClr val="dk1"/>
              </a:buClr>
              <a:buSzPts val="2800"/>
              <a:buNone/>
            </a:pPr>
            <a:endParaRPr/>
          </a:p>
          <a:p>
            <a:pPr marL="51435" lvl="0" indent="0" algn="l" rtl="0">
              <a:lnSpc>
                <a:spcPct val="90000"/>
              </a:lnSpc>
              <a:spcBef>
                <a:spcPts val="1000"/>
              </a:spcBef>
              <a:spcAft>
                <a:spcPts val="0"/>
              </a:spcAft>
              <a:buClr>
                <a:schemeClr val="dk1"/>
              </a:buClr>
              <a:buSzPts val="2800"/>
              <a:buNone/>
            </a:pPr>
            <a:endParaRPr/>
          </a:p>
        </p:txBody>
      </p:sp>
      <p:sp>
        <p:nvSpPr>
          <p:cNvPr id="227" name="Google Shape;227;p12"/>
          <p:cNvSpPr/>
          <p:nvPr/>
        </p:nvSpPr>
        <p:spPr>
          <a:xfrm>
            <a:off x="4101353" y="4417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28" name="Google Shape;228;p12"/>
          <p:cNvSpPr/>
          <p:nvPr/>
        </p:nvSpPr>
        <p:spPr>
          <a:xfrm>
            <a:off x="5813837" y="33953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29" name="Google Shape;229;p12"/>
          <p:cNvSpPr/>
          <p:nvPr/>
        </p:nvSpPr>
        <p:spPr>
          <a:xfrm>
            <a:off x="4666900" y="365087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30" name="Google Shape;230;p12"/>
          <p:cNvSpPr/>
          <p:nvPr/>
        </p:nvSpPr>
        <p:spPr>
          <a:xfrm>
            <a:off x="4787153" y="6656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31" name="Google Shape;231;p12"/>
          <p:cNvSpPr/>
          <p:nvPr/>
        </p:nvSpPr>
        <p:spPr>
          <a:xfrm>
            <a:off x="5056094" y="5580528"/>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32" name="Google Shape;232;p12"/>
          <p:cNvSpPr/>
          <p:nvPr/>
        </p:nvSpPr>
        <p:spPr>
          <a:xfrm>
            <a:off x="7746847" y="41416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33" name="Google Shape;233;p12"/>
          <p:cNvSpPr/>
          <p:nvPr/>
        </p:nvSpPr>
        <p:spPr>
          <a:xfrm>
            <a:off x="5420089" y="4417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34" name="Google Shape;234;p12"/>
          <p:cNvSpPr/>
          <p:nvPr/>
        </p:nvSpPr>
        <p:spPr>
          <a:xfrm>
            <a:off x="5614862" y="78530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35" name="Google Shape;235;p12"/>
          <p:cNvSpPr/>
          <p:nvPr/>
        </p:nvSpPr>
        <p:spPr>
          <a:xfrm>
            <a:off x="4163207" y="5513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36" name="Google Shape;236;p12"/>
          <p:cNvSpPr/>
          <p:nvPr/>
        </p:nvSpPr>
        <p:spPr>
          <a:xfrm>
            <a:off x="7545143" y="826321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37" name="Google Shape;237;p12"/>
          <p:cNvSpPr/>
          <p:nvPr/>
        </p:nvSpPr>
        <p:spPr>
          <a:xfrm>
            <a:off x="6552751" y="5560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38" name="Google Shape;238;p12"/>
          <p:cNvSpPr/>
          <p:nvPr/>
        </p:nvSpPr>
        <p:spPr>
          <a:xfrm>
            <a:off x="7126942" y="508298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39" name="Google Shape;239;p12"/>
          <p:cNvSpPr/>
          <p:nvPr/>
        </p:nvSpPr>
        <p:spPr>
          <a:xfrm>
            <a:off x="6186038" y="65352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0" name="Google Shape;240;p12"/>
          <p:cNvSpPr/>
          <p:nvPr/>
        </p:nvSpPr>
        <p:spPr>
          <a:xfrm>
            <a:off x="6790765" y="4370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1" name="Google Shape;241;p12"/>
          <p:cNvSpPr/>
          <p:nvPr/>
        </p:nvSpPr>
        <p:spPr>
          <a:xfrm>
            <a:off x="6216571" y="834389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2" name="Google Shape;242;p12"/>
          <p:cNvSpPr/>
          <p:nvPr/>
        </p:nvSpPr>
        <p:spPr>
          <a:xfrm>
            <a:off x="7503850" y="65957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3" name="Google Shape;243;p12"/>
          <p:cNvSpPr/>
          <p:nvPr/>
        </p:nvSpPr>
        <p:spPr>
          <a:xfrm>
            <a:off x="8322386" y="47131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4" name="Google Shape;244;p12"/>
          <p:cNvSpPr/>
          <p:nvPr/>
        </p:nvSpPr>
        <p:spPr>
          <a:xfrm>
            <a:off x="6722186" y="74496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5" name="Google Shape;245;p12"/>
          <p:cNvSpPr/>
          <p:nvPr/>
        </p:nvSpPr>
        <p:spPr>
          <a:xfrm>
            <a:off x="8550986"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6" name="Google Shape;246;p12"/>
          <p:cNvSpPr/>
          <p:nvPr/>
        </p:nvSpPr>
        <p:spPr>
          <a:xfrm>
            <a:off x="4245232" y="81959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7" name="Google Shape;247;p12"/>
          <p:cNvSpPr/>
          <p:nvPr/>
        </p:nvSpPr>
        <p:spPr>
          <a:xfrm>
            <a:off x="8619565" y="7906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8" name="Google Shape;248;p12"/>
          <p:cNvSpPr/>
          <p:nvPr/>
        </p:nvSpPr>
        <p:spPr>
          <a:xfrm>
            <a:off x="8736542" y="839768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9" name="Google Shape;249;p12"/>
          <p:cNvSpPr/>
          <p:nvPr/>
        </p:nvSpPr>
        <p:spPr>
          <a:xfrm>
            <a:off x="8425253" y="6763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0" name="Google Shape;250;p12"/>
          <p:cNvSpPr/>
          <p:nvPr/>
        </p:nvSpPr>
        <p:spPr>
          <a:xfrm>
            <a:off x="9630497" y="3334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1" name="Google Shape;251;p12"/>
          <p:cNvSpPr/>
          <p:nvPr/>
        </p:nvSpPr>
        <p:spPr>
          <a:xfrm>
            <a:off x="9947173"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2" name="Google Shape;252;p12"/>
          <p:cNvSpPr/>
          <p:nvPr/>
        </p:nvSpPr>
        <p:spPr>
          <a:xfrm>
            <a:off x="9758341" y="371138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3" name="Google Shape;253;p12"/>
          <p:cNvSpPr/>
          <p:nvPr/>
        </p:nvSpPr>
        <p:spPr>
          <a:xfrm>
            <a:off x="9970417" y="3529853"/>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4" name="Google Shape;254;p12"/>
          <p:cNvSpPr/>
          <p:nvPr/>
        </p:nvSpPr>
        <p:spPr>
          <a:xfrm>
            <a:off x="10451483" y="33953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5" name="Google Shape;255;p12"/>
          <p:cNvSpPr/>
          <p:nvPr/>
        </p:nvSpPr>
        <p:spPr>
          <a:xfrm>
            <a:off x="10038995" y="388796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6" name="Google Shape;256;p12"/>
          <p:cNvSpPr/>
          <p:nvPr/>
        </p:nvSpPr>
        <p:spPr>
          <a:xfrm>
            <a:off x="10986052" y="3592133"/>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7" name="Google Shape;257;p12"/>
          <p:cNvSpPr/>
          <p:nvPr/>
        </p:nvSpPr>
        <p:spPr>
          <a:xfrm>
            <a:off x="9655084" y="406101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8" name="Google Shape;258;p12"/>
          <p:cNvSpPr/>
          <p:nvPr/>
        </p:nvSpPr>
        <p:spPr>
          <a:xfrm>
            <a:off x="11123120" y="63066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9" name="Google Shape;259;p12"/>
          <p:cNvSpPr/>
          <p:nvPr/>
        </p:nvSpPr>
        <p:spPr>
          <a:xfrm>
            <a:off x="11201495" y="610496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0" name="Google Shape;260;p12"/>
          <p:cNvSpPr/>
          <p:nvPr/>
        </p:nvSpPr>
        <p:spPr>
          <a:xfrm>
            <a:off x="11528936" y="622598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1" name="Google Shape;261;p12"/>
          <p:cNvSpPr/>
          <p:nvPr/>
        </p:nvSpPr>
        <p:spPr>
          <a:xfrm>
            <a:off x="11528936" y="584812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2" name="Google Shape;262;p12"/>
          <p:cNvSpPr/>
          <p:nvPr/>
        </p:nvSpPr>
        <p:spPr>
          <a:xfrm>
            <a:off x="11043497" y="5580528"/>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3" name="Google Shape;263;p12"/>
          <p:cNvSpPr/>
          <p:nvPr/>
        </p:nvSpPr>
        <p:spPr>
          <a:xfrm>
            <a:off x="13813876" y="346934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4" name="Google Shape;264;p12"/>
          <p:cNvSpPr/>
          <p:nvPr/>
        </p:nvSpPr>
        <p:spPr>
          <a:xfrm>
            <a:off x="14042476" y="365087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5" name="Google Shape;265;p12"/>
          <p:cNvSpPr/>
          <p:nvPr/>
        </p:nvSpPr>
        <p:spPr>
          <a:xfrm>
            <a:off x="12817450" y="7953935"/>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6" name="Google Shape;266;p12"/>
          <p:cNvSpPr/>
          <p:nvPr/>
        </p:nvSpPr>
        <p:spPr>
          <a:xfrm>
            <a:off x="12861535" y="73420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7" name="Google Shape;267;p12"/>
          <p:cNvSpPr/>
          <p:nvPr/>
        </p:nvSpPr>
        <p:spPr>
          <a:xfrm>
            <a:off x="13416374" y="767154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8" name="Google Shape;268;p12"/>
          <p:cNvSpPr/>
          <p:nvPr/>
        </p:nvSpPr>
        <p:spPr>
          <a:xfrm>
            <a:off x="14133919"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9" name="Google Shape;269;p12"/>
          <p:cNvSpPr/>
          <p:nvPr/>
        </p:nvSpPr>
        <p:spPr>
          <a:xfrm>
            <a:off x="13350199" y="72210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70" name="Google Shape;270;p12"/>
          <p:cNvSpPr/>
          <p:nvPr/>
        </p:nvSpPr>
        <p:spPr>
          <a:xfrm>
            <a:off x="14202497" y="7906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71" name="Google Shape;271;p12"/>
          <p:cNvSpPr/>
          <p:nvPr/>
        </p:nvSpPr>
        <p:spPr>
          <a:xfrm>
            <a:off x="14431097" y="81354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72" name="Google Shape;272;p12"/>
          <p:cNvSpPr/>
          <p:nvPr/>
        </p:nvSpPr>
        <p:spPr>
          <a:xfrm>
            <a:off x="10004705" y="808840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nvGrpSpPr>
          <p:cNvPr id="273" name="Google Shape;273;p12"/>
          <p:cNvGrpSpPr/>
          <p:nvPr/>
        </p:nvGrpSpPr>
        <p:grpSpPr>
          <a:xfrm>
            <a:off x="3895639" y="3123672"/>
            <a:ext cx="10760049" cy="5516290"/>
            <a:chOff x="3918810" y="2705322"/>
            <a:chExt cx="10760049" cy="5903259"/>
          </a:xfrm>
        </p:grpSpPr>
        <p:sp>
          <p:nvSpPr>
            <p:cNvPr id="274" name="Google Shape;274;p12"/>
            <p:cNvSpPr/>
            <p:nvPr/>
          </p:nvSpPr>
          <p:spPr>
            <a:xfrm>
              <a:off x="3918810" y="2705322"/>
              <a:ext cx="5177117" cy="5903259"/>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75" name="Google Shape;275;p12"/>
            <p:cNvSpPr/>
            <p:nvPr/>
          </p:nvSpPr>
          <p:spPr>
            <a:xfrm>
              <a:off x="9501742" y="2705322"/>
              <a:ext cx="5177117" cy="5903259"/>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276" name="Google Shape;276;p12"/>
          <p:cNvSpPr txBox="1"/>
          <p:nvPr/>
        </p:nvSpPr>
        <p:spPr>
          <a:xfrm>
            <a:off x="10992678" y="8638066"/>
            <a:ext cx="290229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700">
                <a:solidFill>
                  <a:schemeClr val="dk1"/>
                </a:solidFill>
                <a:latin typeface="Calibri"/>
                <a:ea typeface="Calibri"/>
                <a:cs typeface="Calibri"/>
                <a:sym typeface="Calibri"/>
              </a:rPr>
              <a:t>Geclustert</a:t>
            </a:r>
            <a:endParaRPr sz="2700">
              <a:solidFill>
                <a:schemeClr val="dk1"/>
              </a:solidFill>
              <a:latin typeface="Calibri"/>
              <a:ea typeface="Calibri"/>
              <a:cs typeface="Calibri"/>
              <a:sym typeface="Calibri"/>
            </a:endParaRPr>
          </a:p>
        </p:txBody>
      </p:sp>
      <p:sp>
        <p:nvSpPr>
          <p:cNvPr id="277" name="Google Shape;277;p12"/>
          <p:cNvSpPr txBox="1"/>
          <p:nvPr/>
        </p:nvSpPr>
        <p:spPr>
          <a:xfrm>
            <a:off x="5454378" y="8610465"/>
            <a:ext cx="290229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700">
                <a:solidFill>
                  <a:schemeClr val="dk1"/>
                </a:solidFill>
                <a:latin typeface="Calibri"/>
                <a:ea typeface="Calibri"/>
                <a:cs typeface="Calibri"/>
                <a:sym typeface="Calibri"/>
              </a:rPr>
              <a:t>Willkürlich</a:t>
            </a:r>
            <a:endParaRPr sz="2700">
              <a:solidFill>
                <a:schemeClr val="dk1"/>
              </a:solidFill>
              <a:latin typeface="Calibri"/>
              <a:ea typeface="Calibri"/>
              <a:cs typeface="Calibri"/>
              <a:sym typeface="Calibri"/>
            </a:endParaRPr>
          </a:p>
        </p:txBody>
      </p:sp>
      <p:sp>
        <p:nvSpPr>
          <p:cNvPr id="278" name="Google Shape;278;p12"/>
          <p:cNvSpPr txBox="1"/>
          <p:nvPr/>
        </p:nvSpPr>
        <p:spPr>
          <a:xfrm>
            <a:off x="1500924" y="2497345"/>
            <a:ext cx="1638760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i="1" dirty="0">
                <a:solidFill>
                  <a:srgbClr val="943C83"/>
                </a:solidFill>
                <a:latin typeface="Calibri"/>
                <a:ea typeface="Calibri"/>
                <a:cs typeface="Calibri"/>
                <a:sym typeface="Calibri"/>
              </a:rPr>
              <a:t>Hassrede wird nicht zufällig verteilt: </a:t>
            </a:r>
            <a:r>
              <a:rPr lang="de" sz="2700" b="1" i="1" dirty="0">
                <a:solidFill>
                  <a:schemeClr val="dk1"/>
                </a:solidFill>
                <a:latin typeface="Calibri"/>
                <a:ea typeface="Calibri"/>
                <a:cs typeface="Calibri"/>
                <a:sym typeface="Calibri"/>
              </a:rPr>
              <a:t>Jedes Rechteck hat genau die gleiche Anzahl und Größe von blauen Punkten</a:t>
            </a:r>
            <a:endParaRPr sz="2700" b="1" i="1" dirty="0">
              <a:solidFill>
                <a:schemeClr val="dk1"/>
              </a:solidFill>
              <a:latin typeface="Calibri"/>
              <a:ea typeface="Calibri"/>
              <a:cs typeface="Calibri"/>
              <a:sym typeface="Calibri"/>
            </a:endParaRPr>
          </a:p>
        </p:txBody>
      </p:sp>
      <p:sp>
        <p:nvSpPr>
          <p:cNvPr id="279" name="Google Shape;279;p12"/>
          <p:cNvSpPr txBox="1"/>
          <p:nvPr/>
        </p:nvSpPr>
        <p:spPr>
          <a:xfrm>
            <a:off x="1543326" y="458325"/>
            <a:ext cx="135459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1: Nutzung von Data Science für soziale Zwecke</a:t>
            </a:r>
            <a:endParaRPr sz="4400" b="1">
              <a:solidFill>
                <a:srgbClr val="E7686A"/>
              </a:solidFill>
              <a:latin typeface="Calibri"/>
              <a:ea typeface="Calibri"/>
              <a:cs typeface="Calibri"/>
              <a:sym typeface="Calibri"/>
            </a:endParaRPr>
          </a:p>
        </p:txBody>
      </p:sp>
      <p:sp>
        <p:nvSpPr>
          <p:cNvPr id="280" name="Google Shape;280;p12"/>
          <p:cNvSpPr txBox="1"/>
          <p:nvPr/>
        </p:nvSpPr>
        <p:spPr>
          <a:xfrm>
            <a:off x="1523445" y="1216869"/>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2: Anwendungsfall von Amnesty Italien</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3"/>
          <p:cNvSpPr txBox="1">
            <a:spLocks noGrp="1"/>
          </p:cNvSpPr>
          <p:nvPr>
            <p:ph type="body" idx="1"/>
          </p:nvPr>
        </p:nvSpPr>
        <p:spPr>
          <a:xfrm>
            <a:off x="3316822" y="2178423"/>
            <a:ext cx="11362037" cy="6965577"/>
          </a:xfrm>
          <a:prstGeom prst="rect">
            <a:avLst/>
          </a:prstGeom>
          <a:noFill/>
          <a:ln>
            <a:noFill/>
          </a:ln>
        </p:spPr>
        <p:txBody>
          <a:bodyPr spcFirstLastPara="1" wrap="square" lIns="91425" tIns="45700" rIns="91425" bIns="45700" anchor="t" anchorCtr="0">
            <a:normAutofit/>
          </a:bodyPr>
          <a:lstStyle/>
          <a:p>
            <a:pPr marL="51435" lvl="0" indent="0" algn="l" rtl="0">
              <a:lnSpc>
                <a:spcPct val="150000"/>
              </a:lnSpc>
              <a:spcBef>
                <a:spcPts val="0"/>
              </a:spcBef>
              <a:spcAft>
                <a:spcPts val="0"/>
              </a:spcAft>
              <a:buClr>
                <a:schemeClr val="dk1"/>
              </a:buClr>
              <a:buSzPts val="2800"/>
              <a:buNone/>
            </a:pPr>
            <a:endParaRPr/>
          </a:p>
          <a:p>
            <a:pPr marL="51435" lvl="0" indent="0" algn="l" rtl="0">
              <a:lnSpc>
                <a:spcPct val="90000"/>
              </a:lnSpc>
              <a:spcBef>
                <a:spcPts val="1000"/>
              </a:spcBef>
              <a:spcAft>
                <a:spcPts val="0"/>
              </a:spcAft>
              <a:buClr>
                <a:schemeClr val="dk1"/>
              </a:buClr>
              <a:buSzPts val="2800"/>
              <a:buNone/>
            </a:pPr>
            <a:endParaRPr/>
          </a:p>
          <a:p>
            <a:pPr marL="51435" lvl="0" indent="0" algn="l" rtl="0">
              <a:lnSpc>
                <a:spcPct val="90000"/>
              </a:lnSpc>
              <a:spcBef>
                <a:spcPts val="1000"/>
              </a:spcBef>
              <a:spcAft>
                <a:spcPts val="0"/>
              </a:spcAft>
              <a:buClr>
                <a:schemeClr val="dk1"/>
              </a:buClr>
              <a:buSzPts val="2800"/>
              <a:buNone/>
            </a:pPr>
            <a:endParaRPr/>
          </a:p>
        </p:txBody>
      </p:sp>
      <p:sp>
        <p:nvSpPr>
          <p:cNvPr id="286" name="Google Shape;286;p13"/>
          <p:cNvSpPr/>
          <p:nvPr/>
        </p:nvSpPr>
        <p:spPr>
          <a:xfrm>
            <a:off x="4101353" y="4417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87" name="Google Shape;287;p13"/>
          <p:cNvSpPr/>
          <p:nvPr/>
        </p:nvSpPr>
        <p:spPr>
          <a:xfrm>
            <a:off x="5813837" y="33953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88" name="Google Shape;288;p13"/>
          <p:cNvSpPr/>
          <p:nvPr/>
        </p:nvSpPr>
        <p:spPr>
          <a:xfrm>
            <a:off x="4666900" y="365087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89" name="Google Shape;289;p13"/>
          <p:cNvSpPr/>
          <p:nvPr/>
        </p:nvSpPr>
        <p:spPr>
          <a:xfrm>
            <a:off x="4787153" y="6656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90" name="Google Shape;290;p13"/>
          <p:cNvSpPr/>
          <p:nvPr/>
        </p:nvSpPr>
        <p:spPr>
          <a:xfrm>
            <a:off x="5056094" y="5580528"/>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91" name="Google Shape;291;p13"/>
          <p:cNvSpPr/>
          <p:nvPr/>
        </p:nvSpPr>
        <p:spPr>
          <a:xfrm>
            <a:off x="7746847" y="41416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92" name="Google Shape;292;p13"/>
          <p:cNvSpPr/>
          <p:nvPr/>
        </p:nvSpPr>
        <p:spPr>
          <a:xfrm>
            <a:off x="5420089" y="4417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93" name="Google Shape;293;p13"/>
          <p:cNvSpPr/>
          <p:nvPr/>
        </p:nvSpPr>
        <p:spPr>
          <a:xfrm>
            <a:off x="5614862" y="78530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94" name="Google Shape;294;p13"/>
          <p:cNvSpPr/>
          <p:nvPr/>
        </p:nvSpPr>
        <p:spPr>
          <a:xfrm>
            <a:off x="4163207" y="5513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95" name="Google Shape;295;p13"/>
          <p:cNvSpPr/>
          <p:nvPr/>
        </p:nvSpPr>
        <p:spPr>
          <a:xfrm>
            <a:off x="7545143" y="826321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96" name="Google Shape;296;p13"/>
          <p:cNvSpPr/>
          <p:nvPr/>
        </p:nvSpPr>
        <p:spPr>
          <a:xfrm>
            <a:off x="6552751" y="5560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97" name="Google Shape;297;p13"/>
          <p:cNvSpPr/>
          <p:nvPr/>
        </p:nvSpPr>
        <p:spPr>
          <a:xfrm>
            <a:off x="7126942" y="508298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98" name="Google Shape;298;p13"/>
          <p:cNvSpPr/>
          <p:nvPr/>
        </p:nvSpPr>
        <p:spPr>
          <a:xfrm>
            <a:off x="6186038" y="65352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99" name="Google Shape;299;p13"/>
          <p:cNvSpPr/>
          <p:nvPr/>
        </p:nvSpPr>
        <p:spPr>
          <a:xfrm>
            <a:off x="6790765" y="4370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0" name="Google Shape;300;p13"/>
          <p:cNvSpPr/>
          <p:nvPr/>
        </p:nvSpPr>
        <p:spPr>
          <a:xfrm>
            <a:off x="6216571" y="834389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1" name="Google Shape;301;p13"/>
          <p:cNvSpPr/>
          <p:nvPr/>
        </p:nvSpPr>
        <p:spPr>
          <a:xfrm>
            <a:off x="7503850" y="65957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2" name="Google Shape;302;p13"/>
          <p:cNvSpPr/>
          <p:nvPr/>
        </p:nvSpPr>
        <p:spPr>
          <a:xfrm>
            <a:off x="8322386" y="47131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3" name="Google Shape;303;p13"/>
          <p:cNvSpPr/>
          <p:nvPr/>
        </p:nvSpPr>
        <p:spPr>
          <a:xfrm>
            <a:off x="6722186" y="74496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4" name="Google Shape;304;p13"/>
          <p:cNvSpPr/>
          <p:nvPr/>
        </p:nvSpPr>
        <p:spPr>
          <a:xfrm>
            <a:off x="8550986"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5" name="Google Shape;305;p13"/>
          <p:cNvSpPr/>
          <p:nvPr/>
        </p:nvSpPr>
        <p:spPr>
          <a:xfrm>
            <a:off x="4245232" y="81959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6" name="Google Shape;306;p13"/>
          <p:cNvSpPr/>
          <p:nvPr/>
        </p:nvSpPr>
        <p:spPr>
          <a:xfrm>
            <a:off x="8619565" y="7906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7" name="Google Shape;307;p13"/>
          <p:cNvSpPr/>
          <p:nvPr/>
        </p:nvSpPr>
        <p:spPr>
          <a:xfrm>
            <a:off x="8736542" y="839768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8" name="Google Shape;308;p13"/>
          <p:cNvSpPr/>
          <p:nvPr/>
        </p:nvSpPr>
        <p:spPr>
          <a:xfrm>
            <a:off x="8425253" y="6763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9" name="Google Shape;309;p13"/>
          <p:cNvSpPr/>
          <p:nvPr/>
        </p:nvSpPr>
        <p:spPr>
          <a:xfrm>
            <a:off x="9630497" y="3334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0" name="Google Shape;310;p13"/>
          <p:cNvSpPr/>
          <p:nvPr/>
        </p:nvSpPr>
        <p:spPr>
          <a:xfrm>
            <a:off x="9947173"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1" name="Google Shape;311;p13"/>
          <p:cNvSpPr/>
          <p:nvPr/>
        </p:nvSpPr>
        <p:spPr>
          <a:xfrm>
            <a:off x="9758341" y="371138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2" name="Google Shape;312;p13"/>
          <p:cNvSpPr/>
          <p:nvPr/>
        </p:nvSpPr>
        <p:spPr>
          <a:xfrm>
            <a:off x="9970417" y="3529853"/>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3" name="Google Shape;313;p13"/>
          <p:cNvSpPr/>
          <p:nvPr/>
        </p:nvSpPr>
        <p:spPr>
          <a:xfrm>
            <a:off x="10451483" y="33953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4" name="Google Shape;314;p13"/>
          <p:cNvSpPr/>
          <p:nvPr/>
        </p:nvSpPr>
        <p:spPr>
          <a:xfrm>
            <a:off x="10038995" y="388796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5" name="Google Shape;315;p13"/>
          <p:cNvSpPr/>
          <p:nvPr/>
        </p:nvSpPr>
        <p:spPr>
          <a:xfrm>
            <a:off x="10986052" y="3592133"/>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6" name="Google Shape;316;p13"/>
          <p:cNvSpPr/>
          <p:nvPr/>
        </p:nvSpPr>
        <p:spPr>
          <a:xfrm>
            <a:off x="9655084" y="406101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7" name="Google Shape;317;p13"/>
          <p:cNvSpPr/>
          <p:nvPr/>
        </p:nvSpPr>
        <p:spPr>
          <a:xfrm>
            <a:off x="11123120" y="63066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8" name="Google Shape;318;p13"/>
          <p:cNvSpPr/>
          <p:nvPr/>
        </p:nvSpPr>
        <p:spPr>
          <a:xfrm>
            <a:off x="11201495" y="610496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9" name="Google Shape;319;p13"/>
          <p:cNvSpPr/>
          <p:nvPr/>
        </p:nvSpPr>
        <p:spPr>
          <a:xfrm>
            <a:off x="11528936" y="622598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0" name="Google Shape;320;p13"/>
          <p:cNvSpPr/>
          <p:nvPr/>
        </p:nvSpPr>
        <p:spPr>
          <a:xfrm>
            <a:off x="11528936" y="584812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1" name="Google Shape;321;p13"/>
          <p:cNvSpPr/>
          <p:nvPr/>
        </p:nvSpPr>
        <p:spPr>
          <a:xfrm>
            <a:off x="11043497" y="5580528"/>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2" name="Google Shape;322;p13"/>
          <p:cNvSpPr/>
          <p:nvPr/>
        </p:nvSpPr>
        <p:spPr>
          <a:xfrm>
            <a:off x="13813876" y="346934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3" name="Google Shape;323;p13"/>
          <p:cNvSpPr/>
          <p:nvPr/>
        </p:nvSpPr>
        <p:spPr>
          <a:xfrm>
            <a:off x="14042476" y="365087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4" name="Google Shape;324;p13"/>
          <p:cNvSpPr/>
          <p:nvPr/>
        </p:nvSpPr>
        <p:spPr>
          <a:xfrm>
            <a:off x="12817450" y="7953935"/>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5" name="Google Shape;325;p13"/>
          <p:cNvSpPr/>
          <p:nvPr/>
        </p:nvSpPr>
        <p:spPr>
          <a:xfrm>
            <a:off x="12861535" y="73420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6" name="Google Shape;326;p13"/>
          <p:cNvSpPr/>
          <p:nvPr/>
        </p:nvSpPr>
        <p:spPr>
          <a:xfrm>
            <a:off x="13416374" y="767154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7" name="Google Shape;327;p13"/>
          <p:cNvSpPr/>
          <p:nvPr/>
        </p:nvSpPr>
        <p:spPr>
          <a:xfrm>
            <a:off x="14133919"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8" name="Google Shape;328;p13"/>
          <p:cNvSpPr/>
          <p:nvPr/>
        </p:nvSpPr>
        <p:spPr>
          <a:xfrm>
            <a:off x="13350199" y="72210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9" name="Google Shape;329;p13"/>
          <p:cNvSpPr/>
          <p:nvPr/>
        </p:nvSpPr>
        <p:spPr>
          <a:xfrm>
            <a:off x="14202497" y="7906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30" name="Google Shape;330;p13"/>
          <p:cNvSpPr/>
          <p:nvPr/>
        </p:nvSpPr>
        <p:spPr>
          <a:xfrm>
            <a:off x="14431097" y="81354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31" name="Google Shape;331;p13"/>
          <p:cNvSpPr/>
          <p:nvPr/>
        </p:nvSpPr>
        <p:spPr>
          <a:xfrm>
            <a:off x="10004705" y="808840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nvGrpSpPr>
          <p:cNvPr id="332" name="Google Shape;332;p13"/>
          <p:cNvGrpSpPr/>
          <p:nvPr/>
        </p:nvGrpSpPr>
        <p:grpSpPr>
          <a:xfrm>
            <a:off x="3895664" y="3256916"/>
            <a:ext cx="10760049" cy="5516005"/>
            <a:chOff x="3918810" y="2705322"/>
            <a:chExt cx="10760049" cy="5903259"/>
          </a:xfrm>
        </p:grpSpPr>
        <p:sp>
          <p:nvSpPr>
            <p:cNvPr id="333" name="Google Shape;333;p13"/>
            <p:cNvSpPr/>
            <p:nvPr/>
          </p:nvSpPr>
          <p:spPr>
            <a:xfrm>
              <a:off x="3918810" y="2705322"/>
              <a:ext cx="5177117" cy="5903259"/>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34" name="Google Shape;334;p13"/>
            <p:cNvSpPr/>
            <p:nvPr/>
          </p:nvSpPr>
          <p:spPr>
            <a:xfrm>
              <a:off x="9501742" y="2705322"/>
              <a:ext cx="5177117" cy="5903259"/>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35" name="Google Shape;335;p13"/>
          <p:cNvSpPr txBox="1"/>
          <p:nvPr/>
        </p:nvSpPr>
        <p:spPr>
          <a:xfrm>
            <a:off x="10944040" y="8783981"/>
            <a:ext cx="290229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700">
                <a:solidFill>
                  <a:schemeClr val="dk1"/>
                </a:solidFill>
                <a:latin typeface="Calibri"/>
                <a:ea typeface="Calibri"/>
                <a:cs typeface="Calibri"/>
                <a:sym typeface="Calibri"/>
              </a:rPr>
              <a:t>Geclustert</a:t>
            </a:r>
            <a:endParaRPr sz="2700">
              <a:solidFill>
                <a:schemeClr val="dk1"/>
              </a:solidFill>
              <a:latin typeface="Calibri"/>
              <a:ea typeface="Calibri"/>
              <a:cs typeface="Calibri"/>
              <a:sym typeface="Calibri"/>
            </a:endParaRPr>
          </a:p>
        </p:txBody>
      </p:sp>
      <p:sp>
        <p:nvSpPr>
          <p:cNvPr id="336" name="Google Shape;336;p13"/>
          <p:cNvSpPr txBox="1"/>
          <p:nvPr/>
        </p:nvSpPr>
        <p:spPr>
          <a:xfrm>
            <a:off x="5454378" y="8780699"/>
            <a:ext cx="290229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700">
                <a:solidFill>
                  <a:schemeClr val="dk1"/>
                </a:solidFill>
                <a:latin typeface="Calibri"/>
                <a:ea typeface="Calibri"/>
                <a:cs typeface="Calibri"/>
                <a:sym typeface="Calibri"/>
              </a:rPr>
              <a:t>Willkürlich</a:t>
            </a:r>
            <a:endParaRPr sz="2700">
              <a:solidFill>
                <a:schemeClr val="dk1"/>
              </a:solidFill>
              <a:latin typeface="Calibri"/>
              <a:ea typeface="Calibri"/>
              <a:cs typeface="Calibri"/>
              <a:sym typeface="Calibri"/>
            </a:endParaRPr>
          </a:p>
        </p:txBody>
      </p:sp>
      <p:sp>
        <p:nvSpPr>
          <p:cNvPr id="337" name="Google Shape;337;p13"/>
          <p:cNvSpPr txBox="1"/>
          <p:nvPr/>
        </p:nvSpPr>
        <p:spPr>
          <a:xfrm>
            <a:off x="1464905" y="1871532"/>
            <a:ext cx="15621600" cy="1385400"/>
          </a:xfrm>
          <a:prstGeom prst="rect">
            <a:avLst/>
          </a:prstGeom>
          <a:noFill/>
          <a:ln>
            <a:noFill/>
          </a:ln>
        </p:spPr>
        <p:txBody>
          <a:bodyPr spcFirstLastPara="1" wrap="square" lIns="91425" tIns="45700" rIns="91425" bIns="45700" anchor="t" anchorCtr="0">
            <a:spAutoFit/>
          </a:bodyPr>
          <a:lstStyle/>
          <a:p>
            <a:r>
              <a:rPr lang="de" sz="2800" b="1" i="1" dirty="0">
                <a:solidFill>
                  <a:schemeClr val="dk1"/>
                </a:solidFill>
                <a:latin typeface="Calibri"/>
                <a:ea typeface="Calibri"/>
                <a:cs typeface="Calibri"/>
                <a:sym typeface="Calibri"/>
              </a:rPr>
              <a:t>Laut Daten von Amnesty Italien liegt die Prävalenz von Hassreden im Internet bei etwa 1 %. Allerdings  konzentrieren sie sich in der Regel auf bestimmte Gruppen und Themen. Außerdem gibt es auch zeitliche Konzentrierungen.</a:t>
            </a:r>
            <a:endParaRPr sz="2800" b="1" i="1" dirty="0">
              <a:solidFill>
                <a:schemeClr val="dk1"/>
              </a:solidFill>
              <a:latin typeface="Calibri"/>
              <a:ea typeface="Calibri"/>
              <a:cs typeface="Calibri"/>
              <a:sym typeface="Calibri"/>
            </a:endParaRPr>
          </a:p>
        </p:txBody>
      </p:sp>
      <p:sp>
        <p:nvSpPr>
          <p:cNvPr id="338" name="Google Shape;338;p13"/>
          <p:cNvSpPr txBox="1"/>
          <p:nvPr/>
        </p:nvSpPr>
        <p:spPr>
          <a:xfrm>
            <a:off x="1543326" y="458325"/>
            <a:ext cx="129564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1: Nutzung von Data Science für soziale Zwecke</a:t>
            </a:r>
            <a:endParaRPr sz="4400" b="1">
              <a:solidFill>
                <a:srgbClr val="E7686A"/>
              </a:solidFill>
              <a:latin typeface="Calibri"/>
              <a:ea typeface="Calibri"/>
              <a:cs typeface="Calibri"/>
              <a:sym typeface="Calibri"/>
            </a:endParaRPr>
          </a:p>
        </p:txBody>
      </p:sp>
      <p:sp>
        <p:nvSpPr>
          <p:cNvPr id="339" name="Google Shape;339;p13"/>
          <p:cNvSpPr txBox="1"/>
          <p:nvPr/>
        </p:nvSpPr>
        <p:spPr>
          <a:xfrm>
            <a:off x="1523445" y="1216869"/>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2: Anwendungsfall von Amnesty Italien</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4"/>
          <p:cNvSpPr txBox="1">
            <a:spLocks noGrp="1"/>
          </p:cNvSpPr>
          <p:nvPr>
            <p:ph type="body" idx="1"/>
          </p:nvPr>
        </p:nvSpPr>
        <p:spPr>
          <a:xfrm>
            <a:off x="3316822" y="2178423"/>
            <a:ext cx="11362037" cy="6965577"/>
          </a:xfrm>
          <a:prstGeom prst="rect">
            <a:avLst/>
          </a:prstGeom>
          <a:noFill/>
          <a:ln>
            <a:noFill/>
          </a:ln>
        </p:spPr>
        <p:txBody>
          <a:bodyPr spcFirstLastPara="1" wrap="square" lIns="91425" tIns="45700" rIns="91425" bIns="45700" anchor="t" anchorCtr="0">
            <a:normAutofit/>
          </a:bodyPr>
          <a:lstStyle/>
          <a:p>
            <a:pPr marL="51435" lvl="0" indent="0" algn="l" rtl="0">
              <a:lnSpc>
                <a:spcPct val="150000"/>
              </a:lnSpc>
              <a:spcBef>
                <a:spcPts val="0"/>
              </a:spcBef>
              <a:spcAft>
                <a:spcPts val="0"/>
              </a:spcAft>
              <a:buClr>
                <a:schemeClr val="dk1"/>
              </a:buClr>
              <a:buSzPts val="2800"/>
              <a:buNone/>
            </a:pPr>
            <a:endParaRPr/>
          </a:p>
          <a:p>
            <a:pPr marL="51435" lvl="0" indent="0" algn="l" rtl="0">
              <a:lnSpc>
                <a:spcPct val="90000"/>
              </a:lnSpc>
              <a:spcBef>
                <a:spcPts val="1000"/>
              </a:spcBef>
              <a:spcAft>
                <a:spcPts val="0"/>
              </a:spcAft>
              <a:buClr>
                <a:schemeClr val="dk1"/>
              </a:buClr>
              <a:buSzPts val="2800"/>
              <a:buNone/>
            </a:pPr>
            <a:endParaRPr/>
          </a:p>
          <a:p>
            <a:pPr marL="51435" lvl="0" indent="0" algn="l" rtl="0">
              <a:lnSpc>
                <a:spcPct val="90000"/>
              </a:lnSpc>
              <a:spcBef>
                <a:spcPts val="1000"/>
              </a:spcBef>
              <a:spcAft>
                <a:spcPts val="0"/>
              </a:spcAft>
              <a:buClr>
                <a:schemeClr val="dk1"/>
              </a:buClr>
              <a:buSzPts val="2800"/>
              <a:buNone/>
            </a:pPr>
            <a:endParaRPr/>
          </a:p>
        </p:txBody>
      </p:sp>
      <p:sp>
        <p:nvSpPr>
          <p:cNvPr id="345" name="Google Shape;345;p14"/>
          <p:cNvSpPr/>
          <p:nvPr/>
        </p:nvSpPr>
        <p:spPr>
          <a:xfrm>
            <a:off x="4101353" y="4417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46" name="Google Shape;346;p14"/>
          <p:cNvSpPr/>
          <p:nvPr/>
        </p:nvSpPr>
        <p:spPr>
          <a:xfrm>
            <a:off x="5813837" y="33953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47" name="Google Shape;347;p14"/>
          <p:cNvSpPr/>
          <p:nvPr/>
        </p:nvSpPr>
        <p:spPr>
          <a:xfrm>
            <a:off x="4666900" y="365087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48" name="Google Shape;348;p14"/>
          <p:cNvSpPr/>
          <p:nvPr/>
        </p:nvSpPr>
        <p:spPr>
          <a:xfrm>
            <a:off x="4787153" y="6656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49" name="Google Shape;349;p14"/>
          <p:cNvSpPr/>
          <p:nvPr/>
        </p:nvSpPr>
        <p:spPr>
          <a:xfrm>
            <a:off x="5056094" y="5580528"/>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50" name="Google Shape;350;p14"/>
          <p:cNvSpPr/>
          <p:nvPr/>
        </p:nvSpPr>
        <p:spPr>
          <a:xfrm>
            <a:off x="7746847" y="41416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51" name="Google Shape;351;p14"/>
          <p:cNvSpPr/>
          <p:nvPr/>
        </p:nvSpPr>
        <p:spPr>
          <a:xfrm>
            <a:off x="5420089" y="4417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52" name="Google Shape;352;p14"/>
          <p:cNvSpPr/>
          <p:nvPr/>
        </p:nvSpPr>
        <p:spPr>
          <a:xfrm>
            <a:off x="5614862" y="78530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53" name="Google Shape;353;p14"/>
          <p:cNvSpPr/>
          <p:nvPr/>
        </p:nvSpPr>
        <p:spPr>
          <a:xfrm>
            <a:off x="4163207" y="5513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54" name="Google Shape;354;p14"/>
          <p:cNvSpPr/>
          <p:nvPr/>
        </p:nvSpPr>
        <p:spPr>
          <a:xfrm>
            <a:off x="7545143" y="826321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55" name="Google Shape;355;p14"/>
          <p:cNvSpPr/>
          <p:nvPr/>
        </p:nvSpPr>
        <p:spPr>
          <a:xfrm>
            <a:off x="6552751" y="5560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56" name="Google Shape;356;p14"/>
          <p:cNvSpPr/>
          <p:nvPr/>
        </p:nvSpPr>
        <p:spPr>
          <a:xfrm>
            <a:off x="7126942" y="508298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57" name="Google Shape;357;p14"/>
          <p:cNvSpPr/>
          <p:nvPr/>
        </p:nvSpPr>
        <p:spPr>
          <a:xfrm>
            <a:off x="6186038" y="65352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58" name="Google Shape;358;p14"/>
          <p:cNvSpPr/>
          <p:nvPr/>
        </p:nvSpPr>
        <p:spPr>
          <a:xfrm>
            <a:off x="6790765" y="4370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59" name="Google Shape;359;p14"/>
          <p:cNvSpPr/>
          <p:nvPr/>
        </p:nvSpPr>
        <p:spPr>
          <a:xfrm>
            <a:off x="6216571" y="834389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0" name="Google Shape;360;p14"/>
          <p:cNvSpPr/>
          <p:nvPr/>
        </p:nvSpPr>
        <p:spPr>
          <a:xfrm>
            <a:off x="7503850" y="65957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1" name="Google Shape;361;p14"/>
          <p:cNvSpPr/>
          <p:nvPr/>
        </p:nvSpPr>
        <p:spPr>
          <a:xfrm>
            <a:off x="8322386" y="47131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2" name="Google Shape;362;p14"/>
          <p:cNvSpPr/>
          <p:nvPr/>
        </p:nvSpPr>
        <p:spPr>
          <a:xfrm>
            <a:off x="6722186" y="74496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3" name="Google Shape;363;p14"/>
          <p:cNvSpPr/>
          <p:nvPr/>
        </p:nvSpPr>
        <p:spPr>
          <a:xfrm>
            <a:off x="8550986"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4" name="Google Shape;364;p14"/>
          <p:cNvSpPr/>
          <p:nvPr/>
        </p:nvSpPr>
        <p:spPr>
          <a:xfrm>
            <a:off x="4245232" y="81959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5" name="Google Shape;365;p14"/>
          <p:cNvSpPr/>
          <p:nvPr/>
        </p:nvSpPr>
        <p:spPr>
          <a:xfrm>
            <a:off x="8619565" y="7906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6" name="Google Shape;366;p14"/>
          <p:cNvSpPr/>
          <p:nvPr/>
        </p:nvSpPr>
        <p:spPr>
          <a:xfrm>
            <a:off x="8736542" y="839768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7" name="Google Shape;367;p14"/>
          <p:cNvSpPr/>
          <p:nvPr/>
        </p:nvSpPr>
        <p:spPr>
          <a:xfrm>
            <a:off x="8425253" y="6763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8" name="Google Shape;368;p14"/>
          <p:cNvSpPr/>
          <p:nvPr/>
        </p:nvSpPr>
        <p:spPr>
          <a:xfrm>
            <a:off x="9630497" y="3334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9" name="Google Shape;369;p14"/>
          <p:cNvSpPr/>
          <p:nvPr/>
        </p:nvSpPr>
        <p:spPr>
          <a:xfrm>
            <a:off x="9947173"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0" name="Google Shape;370;p14"/>
          <p:cNvSpPr/>
          <p:nvPr/>
        </p:nvSpPr>
        <p:spPr>
          <a:xfrm>
            <a:off x="9758341" y="371138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1" name="Google Shape;371;p14"/>
          <p:cNvSpPr/>
          <p:nvPr/>
        </p:nvSpPr>
        <p:spPr>
          <a:xfrm>
            <a:off x="9970417" y="3529853"/>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2" name="Google Shape;372;p14"/>
          <p:cNvSpPr/>
          <p:nvPr/>
        </p:nvSpPr>
        <p:spPr>
          <a:xfrm>
            <a:off x="10451483" y="33953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3" name="Google Shape;373;p14"/>
          <p:cNvSpPr/>
          <p:nvPr/>
        </p:nvSpPr>
        <p:spPr>
          <a:xfrm>
            <a:off x="10038995" y="388796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4" name="Google Shape;374;p14"/>
          <p:cNvSpPr/>
          <p:nvPr/>
        </p:nvSpPr>
        <p:spPr>
          <a:xfrm>
            <a:off x="10986052" y="3592133"/>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5" name="Google Shape;375;p14"/>
          <p:cNvSpPr/>
          <p:nvPr/>
        </p:nvSpPr>
        <p:spPr>
          <a:xfrm>
            <a:off x="9655084" y="406101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6" name="Google Shape;376;p14"/>
          <p:cNvSpPr/>
          <p:nvPr/>
        </p:nvSpPr>
        <p:spPr>
          <a:xfrm>
            <a:off x="11123120" y="63066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7" name="Google Shape;377;p14"/>
          <p:cNvSpPr/>
          <p:nvPr/>
        </p:nvSpPr>
        <p:spPr>
          <a:xfrm>
            <a:off x="11201495" y="610496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8" name="Google Shape;378;p14"/>
          <p:cNvSpPr/>
          <p:nvPr/>
        </p:nvSpPr>
        <p:spPr>
          <a:xfrm>
            <a:off x="11528936" y="622598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9" name="Google Shape;379;p14"/>
          <p:cNvSpPr/>
          <p:nvPr/>
        </p:nvSpPr>
        <p:spPr>
          <a:xfrm>
            <a:off x="11528936" y="584812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0" name="Google Shape;380;p14"/>
          <p:cNvSpPr/>
          <p:nvPr/>
        </p:nvSpPr>
        <p:spPr>
          <a:xfrm>
            <a:off x="11043497" y="5580528"/>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1" name="Google Shape;381;p14"/>
          <p:cNvSpPr/>
          <p:nvPr/>
        </p:nvSpPr>
        <p:spPr>
          <a:xfrm>
            <a:off x="13813876" y="346934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2" name="Google Shape;382;p14"/>
          <p:cNvSpPr/>
          <p:nvPr/>
        </p:nvSpPr>
        <p:spPr>
          <a:xfrm>
            <a:off x="14042476" y="365087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3" name="Google Shape;383;p14"/>
          <p:cNvSpPr/>
          <p:nvPr/>
        </p:nvSpPr>
        <p:spPr>
          <a:xfrm>
            <a:off x="12817450" y="7953935"/>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4" name="Google Shape;384;p14"/>
          <p:cNvSpPr/>
          <p:nvPr/>
        </p:nvSpPr>
        <p:spPr>
          <a:xfrm>
            <a:off x="12861535" y="73420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5" name="Google Shape;385;p14"/>
          <p:cNvSpPr/>
          <p:nvPr/>
        </p:nvSpPr>
        <p:spPr>
          <a:xfrm>
            <a:off x="13416374" y="767154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6" name="Google Shape;386;p14"/>
          <p:cNvSpPr/>
          <p:nvPr/>
        </p:nvSpPr>
        <p:spPr>
          <a:xfrm>
            <a:off x="14133919"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7" name="Google Shape;387;p14"/>
          <p:cNvSpPr/>
          <p:nvPr/>
        </p:nvSpPr>
        <p:spPr>
          <a:xfrm>
            <a:off x="13350199" y="72210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8" name="Google Shape;388;p14"/>
          <p:cNvSpPr/>
          <p:nvPr/>
        </p:nvSpPr>
        <p:spPr>
          <a:xfrm>
            <a:off x="14202497" y="7906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9" name="Google Shape;389;p14"/>
          <p:cNvSpPr/>
          <p:nvPr/>
        </p:nvSpPr>
        <p:spPr>
          <a:xfrm>
            <a:off x="14431097" y="81354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0" name="Google Shape;390;p14"/>
          <p:cNvSpPr/>
          <p:nvPr/>
        </p:nvSpPr>
        <p:spPr>
          <a:xfrm>
            <a:off x="10004705" y="808840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nvGrpSpPr>
          <p:cNvPr id="391" name="Google Shape;391;p14"/>
          <p:cNvGrpSpPr/>
          <p:nvPr/>
        </p:nvGrpSpPr>
        <p:grpSpPr>
          <a:xfrm>
            <a:off x="3895639" y="3123672"/>
            <a:ext cx="10760049" cy="5516290"/>
            <a:chOff x="3918810" y="2705322"/>
            <a:chExt cx="10760049" cy="5903259"/>
          </a:xfrm>
        </p:grpSpPr>
        <p:sp>
          <p:nvSpPr>
            <p:cNvPr id="392" name="Google Shape;392;p14"/>
            <p:cNvSpPr/>
            <p:nvPr/>
          </p:nvSpPr>
          <p:spPr>
            <a:xfrm>
              <a:off x="3918810" y="2705322"/>
              <a:ext cx="5177117" cy="5903259"/>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3" name="Google Shape;393;p14"/>
            <p:cNvSpPr/>
            <p:nvPr/>
          </p:nvSpPr>
          <p:spPr>
            <a:xfrm>
              <a:off x="9501742" y="2705322"/>
              <a:ext cx="5177117" cy="5903259"/>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94" name="Google Shape;394;p14"/>
          <p:cNvSpPr txBox="1"/>
          <p:nvPr/>
        </p:nvSpPr>
        <p:spPr>
          <a:xfrm>
            <a:off x="10992678" y="8638066"/>
            <a:ext cx="290229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700">
                <a:solidFill>
                  <a:schemeClr val="dk1"/>
                </a:solidFill>
                <a:latin typeface="Calibri"/>
                <a:ea typeface="Calibri"/>
                <a:cs typeface="Calibri"/>
                <a:sym typeface="Calibri"/>
              </a:rPr>
              <a:t>Geclustert</a:t>
            </a:r>
            <a:endParaRPr sz="2700">
              <a:solidFill>
                <a:schemeClr val="dk1"/>
              </a:solidFill>
              <a:latin typeface="Calibri"/>
              <a:ea typeface="Calibri"/>
              <a:cs typeface="Calibri"/>
              <a:sym typeface="Calibri"/>
            </a:endParaRPr>
          </a:p>
        </p:txBody>
      </p:sp>
      <p:sp>
        <p:nvSpPr>
          <p:cNvPr id="395" name="Google Shape;395;p14"/>
          <p:cNvSpPr txBox="1"/>
          <p:nvPr/>
        </p:nvSpPr>
        <p:spPr>
          <a:xfrm>
            <a:off x="5454378" y="8610465"/>
            <a:ext cx="290229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700">
                <a:solidFill>
                  <a:schemeClr val="dk1"/>
                </a:solidFill>
                <a:latin typeface="Calibri"/>
                <a:ea typeface="Calibri"/>
                <a:cs typeface="Calibri"/>
                <a:sym typeface="Calibri"/>
              </a:rPr>
              <a:t>Willkürlich</a:t>
            </a:r>
            <a:endParaRPr sz="2700">
              <a:solidFill>
                <a:schemeClr val="dk1"/>
              </a:solidFill>
              <a:latin typeface="Calibri"/>
              <a:ea typeface="Calibri"/>
              <a:cs typeface="Calibri"/>
              <a:sym typeface="Calibri"/>
            </a:endParaRPr>
          </a:p>
        </p:txBody>
      </p:sp>
      <p:sp>
        <p:nvSpPr>
          <p:cNvPr id="396" name="Google Shape;396;p14"/>
          <p:cNvSpPr txBox="1"/>
          <p:nvPr/>
        </p:nvSpPr>
        <p:spPr>
          <a:xfrm>
            <a:off x="1506880" y="2165457"/>
            <a:ext cx="15621555" cy="954067"/>
          </a:xfrm>
          <a:prstGeom prst="rect">
            <a:avLst/>
          </a:prstGeom>
          <a:noFill/>
          <a:ln>
            <a:noFill/>
          </a:ln>
        </p:spPr>
        <p:txBody>
          <a:bodyPr spcFirstLastPara="1" wrap="square" lIns="91425" tIns="45700" rIns="91425" bIns="45700" anchor="t" anchorCtr="0">
            <a:spAutoFit/>
          </a:bodyPr>
          <a:lstStyle/>
          <a:p>
            <a:r>
              <a:rPr lang="de" sz="2800" b="1" i="1" dirty="0">
                <a:solidFill>
                  <a:schemeClr val="dk1"/>
                </a:solidFill>
                <a:highlight>
                  <a:srgbClr val="FFFF00"/>
                </a:highlight>
                <a:latin typeface="Calibri"/>
                <a:ea typeface="Calibri"/>
                <a:cs typeface="Calibri"/>
                <a:sym typeface="Calibri"/>
              </a:rPr>
              <a:t>Hot Rod Themen</a:t>
            </a:r>
            <a:r>
              <a:rPr lang="de" sz="2800" b="1" i="1" dirty="0">
                <a:solidFill>
                  <a:schemeClr val="dk1"/>
                </a:solidFill>
                <a:latin typeface="Calibri"/>
                <a:ea typeface="Calibri"/>
                <a:cs typeface="Calibri"/>
                <a:sym typeface="Calibri"/>
              </a:rPr>
              <a:t>: Einwanderung/Asyl/Flüchtlinge; Roma; Religiöse Minderheiten; Frauen &amp; Frauenrechte, ...</a:t>
            </a:r>
            <a:endParaRPr dirty="0">
              <a:solidFill>
                <a:schemeClr val="dk1"/>
              </a:solidFill>
            </a:endParaRPr>
          </a:p>
        </p:txBody>
      </p:sp>
      <p:sp>
        <p:nvSpPr>
          <p:cNvPr id="397" name="Google Shape;397;p14"/>
          <p:cNvSpPr txBox="1"/>
          <p:nvPr/>
        </p:nvSpPr>
        <p:spPr>
          <a:xfrm>
            <a:off x="1543326" y="458325"/>
            <a:ext cx="151347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1: Nutzung von Data Science für soziale Zwecke</a:t>
            </a:r>
            <a:endParaRPr sz="4400" b="1">
              <a:solidFill>
                <a:srgbClr val="E7686A"/>
              </a:solidFill>
              <a:latin typeface="Calibri"/>
              <a:ea typeface="Calibri"/>
              <a:cs typeface="Calibri"/>
              <a:sym typeface="Calibri"/>
            </a:endParaRPr>
          </a:p>
        </p:txBody>
      </p:sp>
      <p:sp>
        <p:nvSpPr>
          <p:cNvPr id="398" name="Google Shape;398;p14"/>
          <p:cNvSpPr txBox="1"/>
          <p:nvPr/>
        </p:nvSpPr>
        <p:spPr>
          <a:xfrm>
            <a:off x="1523445" y="1216869"/>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2: Anwendungsfall von Amnesty Italien</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5"/>
          <p:cNvSpPr txBox="1"/>
          <p:nvPr/>
        </p:nvSpPr>
        <p:spPr>
          <a:xfrm>
            <a:off x="1447800" y="1411525"/>
            <a:ext cx="142740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1: Nutzung von Data Science für soziale Zwecke</a:t>
            </a:r>
            <a:endParaRPr sz="4400" b="1">
              <a:solidFill>
                <a:srgbClr val="E7686A"/>
              </a:solidFill>
              <a:latin typeface="Calibri"/>
              <a:ea typeface="Calibri"/>
              <a:cs typeface="Calibri"/>
              <a:sym typeface="Calibri"/>
            </a:endParaRPr>
          </a:p>
        </p:txBody>
      </p:sp>
      <p:sp>
        <p:nvSpPr>
          <p:cNvPr id="404" name="Google Shape;404;p15"/>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2: Anwendungsfall von Amnesty Italien</a:t>
            </a:r>
            <a:endParaRPr dirty="0"/>
          </a:p>
        </p:txBody>
      </p:sp>
      <p:sp>
        <p:nvSpPr>
          <p:cNvPr id="405" name="Google Shape;405;p15"/>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b="1" i="1">
                <a:solidFill>
                  <a:srgbClr val="FDBD40"/>
                </a:solidFill>
                <a:latin typeface="Calibri"/>
                <a:ea typeface="Calibri"/>
                <a:cs typeface="Calibri"/>
                <a:sym typeface="Calibri"/>
              </a:rPr>
              <a:t>Beleidigende Rede (offensive speech) ist:</a:t>
            </a:r>
            <a:endParaRPr/>
          </a:p>
        </p:txBody>
      </p:sp>
      <p:sp>
        <p:nvSpPr>
          <p:cNvPr id="406" name="Google Shape;406;p15"/>
          <p:cNvSpPr txBox="1"/>
          <p:nvPr/>
        </p:nvSpPr>
        <p:spPr>
          <a:xfrm>
            <a:off x="1600200" y="4076700"/>
            <a:ext cx="14554200" cy="3970277"/>
          </a:xfrm>
          <a:prstGeom prst="rect">
            <a:avLst/>
          </a:prstGeom>
          <a:noFill/>
          <a:ln>
            <a:noFill/>
          </a:ln>
        </p:spPr>
        <p:txBody>
          <a:bodyPr spcFirstLastPara="1" wrap="square" lIns="91425" tIns="45700" rIns="91425" bIns="45700" anchor="t" anchorCtr="0">
            <a:spAutoFit/>
          </a:bodyPr>
          <a:lstStyle/>
          <a:p>
            <a:pPr marL="285750" indent="-285750">
              <a:lnSpc>
                <a:spcPct val="150000"/>
              </a:lnSpc>
              <a:buClr>
                <a:schemeClr val="dk1"/>
              </a:buClr>
              <a:buSzPts val="2400"/>
              <a:buFont typeface="Noto Sans Symbols"/>
              <a:buChar char="⮚"/>
            </a:pPr>
            <a:r>
              <a:rPr lang="de" sz="2400" dirty="0">
                <a:solidFill>
                  <a:schemeClr val="dk1"/>
                </a:solidFill>
                <a:latin typeface="Calibri"/>
                <a:ea typeface="Calibri"/>
                <a:cs typeface="Calibri"/>
                <a:sym typeface="Calibri"/>
              </a:rPr>
              <a:t>Ein Katalysator zum Ausbau offensiver Sprache</a:t>
            </a:r>
            <a:endParaRPr lang="en-US" dirty="0">
              <a:solidFill>
                <a:schemeClr val="dk1"/>
              </a:solidFill>
            </a:endParaRPr>
          </a:p>
          <a:p>
            <a:pPr marL="285750" marR="0" lvl="0" indent="-285750" algn="l" rtl="0">
              <a:lnSpc>
                <a:spcPct val="150000"/>
              </a:lnSpc>
              <a:spcBef>
                <a:spcPts val="0"/>
              </a:spcBef>
              <a:spcAft>
                <a:spcPts val="0"/>
              </a:spcAft>
              <a:buClr>
                <a:schemeClr val="dk1"/>
              </a:buClr>
              <a:buSzPts val="2400"/>
              <a:buFont typeface="Noto Sans Symbols"/>
              <a:buChar char="⮚"/>
            </a:pPr>
            <a:r>
              <a:rPr lang="de" sz="2400" dirty="0">
                <a:solidFill>
                  <a:schemeClr val="dk1"/>
                </a:solidFill>
                <a:latin typeface="Calibri"/>
                <a:ea typeface="Calibri"/>
                <a:cs typeface="Calibri"/>
                <a:sym typeface="Calibri"/>
              </a:rPr>
              <a:t>Beliebtheit: Anstößige Posts erhalten im Durchschnitt mehr Interaktionen, Shares, Reaktionen</a:t>
            </a:r>
            <a:endParaRPr dirty="0">
              <a:solidFill>
                <a:schemeClr val="dk1"/>
              </a:solidFill>
            </a:endParaRPr>
          </a:p>
          <a:p>
            <a:pPr marL="285750" marR="0" lvl="0" indent="-285750" algn="l" rtl="0">
              <a:lnSpc>
                <a:spcPct val="150000"/>
              </a:lnSpc>
              <a:spcBef>
                <a:spcPts val="0"/>
              </a:spcBef>
              <a:spcAft>
                <a:spcPts val="0"/>
              </a:spcAft>
              <a:buClr>
                <a:schemeClr val="dk1"/>
              </a:buClr>
              <a:buSzPts val="2400"/>
              <a:buFont typeface="Noto Sans Symbols"/>
              <a:buChar char="⮚"/>
            </a:pPr>
            <a:r>
              <a:rPr lang="de" sz="2400" dirty="0">
                <a:solidFill>
                  <a:schemeClr val="dk1"/>
                </a:solidFill>
                <a:latin typeface="Calibri"/>
                <a:ea typeface="Calibri"/>
                <a:cs typeface="Calibri"/>
                <a:sym typeface="Calibri"/>
              </a:rPr>
              <a:t>Ein Hindernis für die Meinungsfreiheit: Während des Überwachungszeitraums (November-Dezember 2019) für die Ausgabe „ </a:t>
            </a:r>
            <a:r>
              <a:rPr lang="de" sz="2400" dirty="0" err="1">
                <a:solidFill>
                  <a:schemeClr val="dk1"/>
                </a:solidFill>
                <a:latin typeface="Calibri"/>
                <a:ea typeface="Calibri"/>
                <a:cs typeface="Calibri"/>
                <a:sym typeface="Calibri"/>
              </a:rPr>
              <a:t>Sessismo</a:t>
            </a:r>
            <a:r>
              <a:rPr lang="de" sz="2400" dirty="0">
                <a:solidFill>
                  <a:schemeClr val="dk1"/>
                </a:solidFill>
                <a:latin typeface="Calibri"/>
                <a:ea typeface="Calibri"/>
                <a:cs typeface="Calibri"/>
                <a:sym typeface="Calibri"/>
              </a:rPr>
              <a:t> da </a:t>
            </a:r>
            <a:r>
              <a:rPr lang="de" sz="2400" dirty="0" err="1">
                <a:solidFill>
                  <a:schemeClr val="dk1"/>
                </a:solidFill>
                <a:latin typeface="Calibri"/>
                <a:ea typeface="Calibri"/>
                <a:cs typeface="Calibri"/>
                <a:sym typeface="Calibri"/>
              </a:rPr>
              <a:t>Tastiera</a:t>
            </a:r>
            <a:r>
              <a:rPr lang="de" sz="2400" dirty="0">
                <a:solidFill>
                  <a:schemeClr val="dk1"/>
                </a:solidFill>
                <a:latin typeface="Calibri"/>
                <a:ea typeface="Calibri"/>
                <a:cs typeface="Calibri"/>
                <a:sym typeface="Calibri"/>
              </a:rPr>
              <a:t> “ beobachteten wir, dass drei Frauen gezielt angegriffen und zwei von ihnen durch Hasskampagnen von Sozialen-Medien-Plattformen vertrieben wurden</a:t>
            </a:r>
            <a:endParaRPr dirty="0">
              <a:solidFill>
                <a:schemeClr val="dk1"/>
              </a:solidFill>
            </a:endParaRPr>
          </a:p>
          <a:p>
            <a:pPr marL="1200150" marR="0" lvl="2" indent="-285750" algn="l" rtl="0">
              <a:lnSpc>
                <a:spcPct val="150000"/>
              </a:lnSpc>
              <a:spcBef>
                <a:spcPts val="0"/>
              </a:spcBef>
              <a:spcAft>
                <a:spcPts val="0"/>
              </a:spcAft>
              <a:buClr>
                <a:schemeClr val="dk1"/>
              </a:buClr>
              <a:buSzPts val="2400"/>
              <a:buFont typeface="Noto Sans Symbols"/>
              <a:buChar char="⮚"/>
            </a:pPr>
            <a:r>
              <a:rPr lang="de" sz="2400" b="0" i="0" u="none" strike="noStrike" cap="none" dirty="0">
                <a:solidFill>
                  <a:schemeClr val="dk1"/>
                </a:solidFill>
                <a:latin typeface="Calibri"/>
                <a:ea typeface="Calibri"/>
                <a:cs typeface="Calibri"/>
                <a:sym typeface="Calibri"/>
              </a:rPr>
              <a:t>https://www.amnesty.it/barometro-dellodio-sessismo-da-tastiera/#sintesi</a:t>
            </a:r>
            <a:endParaRPr dirty="0">
              <a:solidFill>
                <a:schemeClr val="dk1"/>
              </a:solidFill>
            </a:endParaRPr>
          </a:p>
          <a:p>
            <a:pPr marL="1200150" marR="0" lvl="2" indent="-285750" algn="l" rtl="0">
              <a:lnSpc>
                <a:spcPct val="150000"/>
              </a:lnSpc>
              <a:spcBef>
                <a:spcPts val="0"/>
              </a:spcBef>
              <a:spcAft>
                <a:spcPts val="0"/>
              </a:spcAft>
              <a:buClr>
                <a:schemeClr val="dk1"/>
              </a:buClr>
              <a:buSzPts val="2400"/>
              <a:buFont typeface="Noto Sans Symbols"/>
              <a:buChar char="⮚"/>
            </a:pPr>
            <a:r>
              <a:rPr lang="de" sz="2400" b="0" i="0" u="none" strike="noStrike" cap="none" dirty="0">
                <a:solidFill>
                  <a:schemeClr val="dk1"/>
                </a:solidFill>
                <a:latin typeface="Calibri"/>
                <a:ea typeface="Calibri"/>
                <a:cs typeface="Calibri"/>
                <a:sym typeface="Calibri"/>
              </a:rPr>
              <a:t>Bericht, S.20</a:t>
            </a:r>
            <a:endParaRPr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6"/>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a:solidFill>
                  <a:schemeClr val="dk1"/>
                </a:solidFill>
                <a:latin typeface="Calibri"/>
                <a:ea typeface="Calibri"/>
                <a:cs typeface="Calibri"/>
                <a:sym typeface="Calibri"/>
              </a:rPr>
              <a:t>Vorurteile, Diskriminierung, Stereotypen …</a:t>
            </a:r>
            <a:endParaRPr/>
          </a:p>
        </p:txBody>
      </p:sp>
      <p:sp>
        <p:nvSpPr>
          <p:cNvPr id="412" name="Google Shape;412;p16"/>
          <p:cNvSpPr txBox="1"/>
          <p:nvPr/>
        </p:nvSpPr>
        <p:spPr>
          <a:xfrm>
            <a:off x="1600200" y="4076700"/>
            <a:ext cx="13487400" cy="5078273"/>
          </a:xfrm>
          <a:prstGeom prst="rect">
            <a:avLst/>
          </a:prstGeom>
          <a:noFill/>
          <a:ln>
            <a:noFill/>
          </a:ln>
        </p:spPr>
        <p:txBody>
          <a:bodyPr spcFirstLastPara="1" wrap="square" lIns="91425" tIns="45700" rIns="91425" bIns="45700" anchor="t" anchorCtr="0">
            <a:spAutoFit/>
          </a:bodyPr>
          <a:lstStyle/>
          <a:p>
            <a:pPr marL="285750" indent="-285750">
              <a:lnSpc>
                <a:spcPct val="150000"/>
              </a:lnSpc>
              <a:buClr>
                <a:schemeClr val="dk1"/>
              </a:buClr>
              <a:buSzPts val="2400"/>
              <a:buFont typeface="Noto Sans Symbols"/>
              <a:buChar char="⮚"/>
            </a:pPr>
            <a:r>
              <a:rPr lang="de" sz="2400" dirty="0">
                <a:solidFill>
                  <a:schemeClr val="dk1"/>
                </a:solidFill>
                <a:latin typeface="Calibri"/>
                <a:ea typeface="Calibri"/>
                <a:cs typeface="Calibri"/>
                <a:sym typeface="Calibri"/>
              </a:rPr>
              <a:t>Ziad </a:t>
            </a:r>
            <a:r>
              <a:rPr lang="de" sz="2400" err="1">
                <a:solidFill>
                  <a:schemeClr val="dk1"/>
                </a:solidFill>
                <a:latin typeface="Calibri"/>
                <a:ea typeface="Calibri"/>
                <a:cs typeface="Calibri"/>
                <a:sym typeface="Calibri"/>
              </a:rPr>
              <a:t>Obermeyeret</a:t>
            </a:r>
            <a:r>
              <a:rPr lang="de" sz="2400" dirty="0">
                <a:solidFill>
                  <a:schemeClr val="dk1"/>
                </a:solidFill>
                <a:latin typeface="Calibri"/>
                <a:ea typeface="Calibri"/>
                <a:cs typeface="Calibri"/>
                <a:sym typeface="Calibri"/>
              </a:rPr>
              <a:t> al. Analysieren von rassistischen Vorurteilen in einem Algorithmus, der zum </a:t>
            </a:r>
            <a:r>
              <a:rPr lang="de" sz="2400">
                <a:solidFill>
                  <a:schemeClr val="dk1"/>
                </a:solidFill>
                <a:latin typeface="Calibri"/>
                <a:ea typeface="Calibri"/>
                <a:cs typeface="Calibri"/>
                <a:sym typeface="Calibri"/>
              </a:rPr>
              <a:t>Management der Gesundheit von Bevölkerungen verwendet wird. </a:t>
            </a:r>
            <a:r>
              <a:rPr lang="de" sz="2400" dirty="0">
                <a:solidFill>
                  <a:schemeClr val="dk1"/>
                </a:solidFill>
                <a:latin typeface="Calibri"/>
                <a:ea typeface="Calibri"/>
                <a:cs typeface="Calibri"/>
                <a:sym typeface="Calibri"/>
              </a:rPr>
              <a:t>https://science.sciencemag.org/content/366/6464/447</a:t>
            </a:r>
            <a:endParaRPr sz="2400" dirty="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400"/>
              <a:buFont typeface="Noto Sans Symbols"/>
              <a:buChar char="⮚"/>
            </a:pPr>
            <a:r>
              <a:rPr lang="de" sz="2400" dirty="0">
                <a:solidFill>
                  <a:schemeClr val="dk1"/>
                </a:solidFill>
                <a:latin typeface="Calibri"/>
                <a:ea typeface="Calibri"/>
                <a:cs typeface="Calibri"/>
                <a:sym typeface="Calibri"/>
              </a:rPr>
              <a:t>The Guardian, Amazon hat das KI-Rekrutierungs-Tool außer Verkehr gebracht, das Männer für technische Jobs bevorzugte, Oktober 2018. https://www.theguardian.com/technology/2018/oct/10/amazon-hiring-ai-gender-bias-recruiting-engin</a:t>
            </a:r>
            <a:endParaRPr sz="2400" dirty="0">
              <a:solidFill>
                <a:schemeClr val="dk1"/>
              </a:solidFill>
              <a:latin typeface="Calibri"/>
              <a:ea typeface="Calibri"/>
              <a:cs typeface="Calibri"/>
              <a:sym typeface="Calibri"/>
            </a:endParaRPr>
          </a:p>
          <a:p>
            <a:pPr marL="285750" indent="-285750">
              <a:lnSpc>
                <a:spcPct val="150000"/>
              </a:lnSpc>
              <a:buClr>
                <a:schemeClr val="dk1"/>
              </a:buClr>
              <a:buSzPts val="2400"/>
              <a:buFont typeface="Noto Sans Symbols"/>
              <a:buChar char="⮚"/>
            </a:pPr>
            <a:r>
              <a:rPr lang="de" sz="2400" dirty="0">
                <a:solidFill>
                  <a:schemeClr val="dk1"/>
                </a:solidFill>
                <a:latin typeface="Calibri"/>
                <a:ea typeface="Calibri"/>
                <a:cs typeface="Calibri"/>
                <a:sym typeface="Calibri"/>
              </a:rPr>
              <a:t>Nach den Gorillas von Google kommen die Primaten von Facebook: Facebook entschuldigt sich, nachdem KI ein Video mit schwarzen Männern als 'Primaten' bezeichnet., September 2021. https://www.nytimes.com/2021/09/03/technology/facebook-ai-race-primates .</a:t>
            </a:r>
            <a:r>
              <a:rPr lang="de" sz="2400" dirty="0" err="1">
                <a:solidFill>
                  <a:schemeClr val="dk1"/>
                </a:solidFill>
                <a:latin typeface="Calibri"/>
                <a:ea typeface="Calibri"/>
                <a:cs typeface="Calibri"/>
                <a:sym typeface="Calibri"/>
              </a:rPr>
              <a:t>html</a:t>
            </a:r>
            <a:endParaRPr dirty="0" err="1">
              <a:solidFill>
                <a:schemeClr val="dk1"/>
              </a:solidFill>
            </a:endParaRPr>
          </a:p>
        </p:txBody>
      </p:sp>
      <p:sp>
        <p:nvSpPr>
          <p:cNvPr id="413" name="Google Shape;413;p16"/>
          <p:cNvSpPr txBox="1"/>
          <p:nvPr/>
        </p:nvSpPr>
        <p:spPr>
          <a:xfrm>
            <a:off x="1432545" y="1496225"/>
            <a:ext cx="145512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2: Data Science ist nicht immer gut</a:t>
            </a:r>
            <a:endParaRPr/>
          </a:p>
        </p:txBody>
      </p:sp>
      <p:sp>
        <p:nvSpPr>
          <p:cNvPr id="414" name="Google Shape;414;p16"/>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1: Wichtige bekannte Beispiele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7"/>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a:solidFill>
                  <a:schemeClr val="dk1"/>
                </a:solidFill>
                <a:latin typeface="Calibri"/>
                <a:ea typeface="Calibri"/>
                <a:cs typeface="Calibri"/>
                <a:sym typeface="Calibri"/>
              </a:rPr>
              <a:t>Vorurteile, Diskriminierung, Klischees … Arbeit und Umwelt</a:t>
            </a:r>
            <a:endParaRPr/>
          </a:p>
        </p:txBody>
      </p:sp>
      <p:sp>
        <p:nvSpPr>
          <p:cNvPr id="420" name="Google Shape;420;p17"/>
          <p:cNvSpPr txBox="1"/>
          <p:nvPr/>
        </p:nvSpPr>
        <p:spPr>
          <a:xfrm>
            <a:off x="1600200" y="4000500"/>
            <a:ext cx="15621000" cy="507827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400"/>
              <a:buFont typeface="Noto Sans Symbols"/>
              <a:buChar char="⮚"/>
            </a:pPr>
            <a:r>
              <a:rPr lang="de" sz="2400" dirty="0" err="1">
                <a:solidFill>
                  <a:schemeClr val="dk1"/>
                </a:solidFill>
                <a:latin typeface="Calibri"/>
                <a:ea typeface="Calibri"/>
                <a:cs typeface="Calibri"/>
                <a:sym typeface="Calibri"/>
              </a:rPr>
              <a:t>Semuels</a:t>
            </a:r>
            <a:r>
              <a:rPr lang="de" sz="2400" dirty="0">
                <a:solidFill>
                  <a:schemeClr val="dk1"/>
                </a:solidFill>
                <a:latin typeface="Calibri"/>
                <a:ea typeface="Calibri"/>
                <a:cs typeface="Calibri"/>
                <a:sym typeface="Calibri"/>
              </a:rPr>
              <a:t> , A., Das Internet ermöglicht eine neue Art von Arbeitsausbeutung, in The </a:t>
            </a:r>
            <a:r>
              <a:rPr lang="de" sz="2400" dirty="0" err="1">
                <a:solidFill>
                  <a:schemeClr val="dk1"/>
                </a:solidFill>
                <a:latin typeface="Calibri"/>
                <a:ea typeface="Calibri"/>
                <a:cs typeface="Calibri"/>
                <a:sym typeface="Calibri"/>
              </a:rPr>
              <a:t>Atlantic</a:t>
            </a:r>
            <a:r>
              <a:rPr lang="de" sz="2400" dirty="0">
                <a:solidFill>
                  <a:schemeClr val="dk1"/>
                </a:solidFill>
                <a:latin typeface="Calibri"/>
                <a:ea typeface="Calibri"/>
                <a:cs typeface="Calibri"/>
                <a:sym typeface="Calibri"/>
              </a:rPr>
              <a:t>, 23. Januar 2018. https://www.theatlantic.com/business/archive/2018/01/amazon-mechanical-turk/ 551192/</a:t>
            </a:r>
            <a:endParaRPr dirty="0">
              <a:solidFill>
                <a:schemeClr val="dk1"/>
              </a:solidFill>
            </a:endParaRPr>
          </a:p>
          <a:p>
            <a:pPr marL="285750" marR="0" lvl="0" indent="-133350" algn="l" rtl="0">
              <a:lnSpc>
                <a:spcPct val="150000"/>
              </a:lnSpc>
              <a:spcBef>
                <a:spcPts val="0"/>
              </a:spcBef>
              <a:spcAft>
                <a:spcPts val="0"/>
              </a:spcAft>
              <a:buClr>
                <a:schemeClr val="dk1"/>
              </a:buClr>
              <a:buSzPts val="2400"/>
              <a:buFont typeface="Noto Sans Symbols"/>
              <a:buNone/>
            </a:pPr>
            <a:endParaRPr sz="2400">
              <a:solidFill>
                <a:schemeClr val="dk1"/>
              </a:solidFill>
              <a:latin typeface="Calibri"/>
              <a:ea typeface="Calibri"/>
              <a:cs typeface="Calibri"/>
              <a:sym typeface="Calibri"/>
            </a:endParaRPr>
          </a:p>
          <a:p>
            <a:pPr marL="285750" indent="-285750">
              <a:lnSpc>
                <a:spcPct val="150000"/>
              </a:lnSpc>
              <a:buClr>
                <a:schemeClr val="dk1"/>
              </a:buClr>
              <a:buSzPts val="2400"/>
              <a:buFont typeface="Noto Sans Symbols"/>
              <a:buChar char="⮚"/>
            </a:pPr>
            <a:r>
              <a:rPr lang="de" sz="2400" dirty="0">
                <a:solidFill>
                  <a:schemeClr val="dk1"/>
                </a:solidFill>
                <a:latin typeface="Calibri"/>
                <a:ea typeface="Calibri"/>
                <a:cs typeface="Calibri"/>
                <a:sym typeface="Calibri"/>
              </a:rPr>
              <a:t>Geiger, G., Gericht bestimmt, Deliveroo verwendete 'diskriminierenden' Algorithmus, Motherboard, Januar 2021. https://www.vice.com/en/article/7k9e4e/court-rules-deliveroo-used-Discriminatory-algorithm</a:t>
            </a:r>
            <a:endParaRPr>
              <a:solidFill>
                <a:schemeClr val="dk1"/>
              </a:solidFill>
            </a:endParaRPr>
          </a:p>
          <a:p>
            <a:pPr marL="0" marR="0" lvl="0" indent="0" algn="l" rtl="0">
              <a:lnSpc>
                <a:spcPct val="150000"/>
              </a:lnSpc>
              <a:spcBef>
                <a:spcPts val="0"/>
              </a:spcBef>
              <a:spcAft>
                <a:spcPts val="0"/>
              </a:spcAft>
              <a:buNone/>
            </a:pPr>
            <a:endParaRPr sz="2400">
              <a:solidFill>
                <a:schemeClr val="dk1"/>
              </a:solidFill>
              <a:latin typeface="Calibri"/>
              <a:ea typeface="Calibri"/>
              <a:cs typeface="Calibri"/>
              <a:sym typeface="Calibri"/>
            </a:endParaRPr>
          </a:p>
          <a:p>
            <a:pPr marL="285750" indent="-285750">
              <a:lnSpc>
                <a:spcPct val="150000"/>
              </a:lnSpc>
              <a:buClr>
                <a:schemeClr val="dk1"/>
              </a:buClr>
              <a:buSzPts val="2400"/>
              <a:buFont typeface="Noto Sans Symbols"/>
              <a:buChar char="⮚"/>
            </a:pPr>
            <a:r>
              <a:rPr lang="de" sz="2400" dirty="0">
                <a:solidFill>
                  <a:schemeClr val="dk1"/>
                </a:solidFill>
                <a:latin typeface="Calibri"/>
                <a:ea typeface="Calibri"/>
                <a:cs typeface="Calibri"/>
                <a:sym typeface="Calibri"/>
              </a:rPr>
              <a:t>Hao , K., Das Training eines einzelnen KI-Modells kann so viel Kohlenstoff ausstoßen wie fünf Autos in ihrer Gesamtlaufzeit, in MIT Technology Review, 6. Juni 2019 https://www.technologyreview.com/s/613630/training-a-single -ai-modell-kann-soviel-kohlenstoff-ausstossen-wie-funf-autos-in-ihrem-leben/</a:t>
            </a:r>
            <a:endParaRPr dirty="0">
              <a:solidFill>
                <a:schemeClr val="dk1"/>
              </a:solidFill>
            </a:endParaRPr>
          </a:p>
        </p:txBody>
      </p:sp>
      <p:sp>
        <p:nvSpPr>
          <p:cNvPr id="421" name="Google Shape;421;p17"/>
          <p:cNvSpPr txBox="1"/>
          <p:nvPr/>
        </p:nvSpPr>
        <p:spPr>
          <a:xfrm>
            <a:off x="1432546" y="1496225"/>
            <a:ext cx="13579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2: Data Science ist nicht immer gut</a:t>
            </a:r>
            <a:endParaRPr/>
          </a:p>
        </p:txBody>
      </p:sp>
      <p:sp>
        <p:nvSpPr>
          <p:cNvPr id="422" name="Google Shape;422;p17"/>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1: Wichtige bekannte Beispiele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8"/>
          <p:cNvSpPr txBox="1"/>
          <p:nvPr/>
        </p:nvSpPr>
        <p:spPr>
          <a:xfrm>
            <a:off x="1432547" y="1496225"/>
            <a:ext cx="126390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2: Data Science ist nicht immer gut</a:t>
            </a:r>
            <a:endParaRPr/>
          </a:p>
        </p:txBody>
      </p:sp>
      <p:sp>
        <p:nvSpPr>
          <p:cNvPr id="428" name="Google Shape;428;p18"/>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1: Wichtige bekannte Beispiele</a:t>
            </a:r>
            <a:endParaRPr/>
          </a:p>
        </p:txBody>
      </p:sp>
      <p:sp>
        <p:nvSpPr>
          <p:cNvPr id="429" name="Google Shape;429;p18"/>
          <p:cNvSpPr txBox="1"/>
          <p:nvPr/>
        </p:nvSpPr>
        <p:spPr>
          <a:xfrm>
            <a:off x="1447800" y="3361372"/>
            <a:ext cx="12496800" cy="53552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3200" b="1" i="1" dirty="0">
                <a:solidFill>
                  <a:srgbClr val="FDBD40"/>
                </a:solidFill>
                <a:latin typeface="Calibri"/>
                <a:ea typeface="Calibri"/>
                <a:cs typeface="Calibri"/>
                <a:sym typeface="Calibri"/>
              </a:rPr>
              <a:t>Sei ein BIAS-Detektiv</a:t>
            </a:r>
            <a:endParaRPr sz="3200" b="1" i="1" dirty="0">
              <a:solidFill>
                <a:srgbClr val="FDBD40"/>
              </a:solidFill>
              <a:latin typeface="Calibri"/>
              <a:ea typeface="Calibri"/>
              <a:cs typeface="Calibri"/>
              <a:sym typeface="Calibri"/>
            </a:endParaRPr>
          </a:p>
          <a:p>
            <a:pPr marL="0" marR="0" lvl="0" indent="0" algn="l" rtl="0">
              <a:spcBef>
                <a:spcPts val="0"/>
              </a:spcBef>
              <a:spcAft>
                <a:spcPts val="0"/>
              </a:spcAft>
              <a:buNone/>
            </a:pPr>
            <a:endParaRPr sz="2400">
              <a:solidFill>
                <a:srgbClr val="000000"/>
              </a:solidFill>
              <a:latin typeface="Calibri"/>
              <a:ea typeface="Calibri"/>
              <a:cs typeface="Calibri"/>
              <a:sym typeface="Calibri"/>
            </a:endParaRPr>
          </a:p>
          <a:p>
            <a:pPr marL="0" marR="0" lvl="0" indent="0" algn="l" rtl="0">
              <a:spcBef>
                <a:spcPts val="0"/>
              </a:spcBef>
              <a:spcAft>
                <a:spcPts val="0"/>
              </a:spcAft>
              <a:buNone/>
            </a:pPr>
            <a:r>
              <a:rPr lang="de" sz="2400" dirty="0">
                <a:latin typeface="Calibri"/>
                <a:ea typeface="Calibri"/>
                <a:cs typeface="Calibri"/>
                <a:sym typeface="Calibri"/>
              </a:rPr>
              <a:t>Probiere dieses</a:t>
            </a:r>
            <a:r>
              <a:rPr lang="de" sz="2400" dirty="0">
                <a:solidFill>
                  <a:srgbClr val="000000"/>
                </a:solidFill>
                <a:latin typeface="Calibri"/>
                <a:ea typeface="Calibri"/>
                <a:cs typeface="Calibri"/>
                <a:sym typeface="Calibri"/>
              </a:rPr>
              <a:t> Experiment </a:t>
            </a:r>
            <a:r>
              <a:rPr lang="de" sz="2400" dirty="0">
                <a:latin typeface="Calibri"/>
                <a:ea typeface="Calibri"/>
                <a:cs typeface="Calibri"/>
                <a:sym typeface="Calibri"/>
              </a:rPr>
              <a:t>aus</a:t>
            </a:r>
            <a:r>
              <a:rPr lang="de" sz="2400" dirty="0">
                <a:solidFill>
                  <a:srgbClr val="000000"/>
                </a:solidFill>
                <a:latin typeface="Calibri"/>
                <a:ea typeface="Calibri"/>
                <a:cs typeface="Calibri"/>
                <a:sym typeface="Calibri"/>
              </a:rPr>
              <a:t>! </a:t>
            </a:r>
            <a:r>
              <a:rPr lang="de" sz="2400" dirty="0">
                <a:solidFill>
                  <a:srgbClr val="C00000"/>
                </a:solidFill>
                <a:latin typeface="Calibri"/>
                <a:ea typeface="Calibri"/>
                <a:cs typeface="Calibri"/>
                <a:sym typeface="Calibri"/>
              </a:rPr>
              <a:t>*</a:t>
            </a:r>
            <a:endParaRPr sz="2400" dirty="0">
              <a:solidFill>
                <a:srgbClr val="595959"/>
              </a:solidFill>
              <a:latin typeface="Calibri"/>
              <a:ea typeface="Calibri"/>
              <a:cs typeface="Calibri"/>
              <a:sym typeface="Calibri"/>
            </a:endParaRPr>
          </a:p>
          <a:p>
            <a:pPr marL="0" marR="0" lvl="0" indent="0" algn="l" rtl="0">
              <a:spcBef>
                <a:spcPts val="0"/>
              </a:spcBef>
              <a:spcAft>
                <a:spcPts val="0"/>
              </a:spcAft>
              <a:buNone/>
            </a:pPr>
            <a:endParaRPr sz="1400">
              <a:solidFill>
                <a:srgbClr val="595959"/>
              </a:solidFill>
              <a:latin typeface="Calibri"/>
              <a:ea typeface="Calibri"/>
              <a:cs typeface="Calibri"/>
              <a:sym typeface="Calibri"/>
            </a:endParaRPr>
          </a:p>
          <a:p>
            <a:pPr marL="0" marR="0" lvl="0" indent="0" algn="l" rtl="0">
              <a:spcBef>
                <a:spcPts val="0"/>
              </a:spcBef>
              <a:spcAft>
                <a:spcPts val="0"/>
              </a:spcAft>
              <a:buNone/>
            </a:pPr>
            <a:r>
              <a:rPr lang="de" sz="2400" b="1" i="1" dirty="0">
                <a:solidFill>
                  <a:srgbClr val="595959"/>
                </a:solidFill>
                <a:latin typeface="Calibri"/>
                <a:ea typeface="Calibri"/>
                <a:cs typeface="Calibri"/>
                <a:sym typeface="Calibri"/>
              </a:rPr>
              <a:t>Gib den folgenden Text in Google </a:t>
            </a:r>
            <a:r>
              <a:rPr lang="de" sz="2400" b="1" i="1" dirty="0" err="1">
                <a:solidFill>
                  <a:srgbClr val="595959"/>
                </a:solidFill>
                <a:latin typeface="Calibri"/>
                <a:ea typeface="Calibri"/>
                <a:cs typeface="Calibri"/>
                <a:sym typeface="Calibri"/>
              </a:rPr>
              <a:t>Translate</a:t>
            </a:r>
            <a:r>
              <a:rPr lang="de" sz="2400" b="1" i="1" dirty="0">
                <a:solidFill>
                  <a:srgbClr val="595959"/>
                </a:solidFill>
                <a:latin typeface="Calibri"/>
                <a:ea typeface="Calibri"/>
                <a:cs typeface="Calibri"/>
                <a:sym typeface="Calibri"/>
              </a:rPr>
              <a:t> ein und übersetze vom Englischen ins Deutsche:</a:t>
            </a:r>
            <a:endParaRPr dirty="0"/>
          </a:p>
          <a:p>
            <a:pPr marL="0" marR="0" lvl="0" indent="0" algn="l" rtl="0">
              <a:spcBef>
                <a:spcPts val="0"/>
              </a:spcBef>
              <a:spcAft>
                <a:spcPts val="0"/>
              </a:spcAft>
              <a:buNone/>
            </a:pPr>
            <a:endParaRPr sz="1400">
              <a:solidFill>
                <a:srgbClr val="595959"/>
              </a:solidFill>
              <a:latin typeface="Calibri"/>
              <a:ea typeface="Calibri"/>
              <a:cs typeface="Calibri"/>
              <a:sym typeface="Calibri"/>
            </a:endParaRPr>
          </a:p>
          <a:p>
            <a:r>
              <a:rPr lang="de" sz="2400" dirty="0">
                <a:solidFill>
                  <a:srgbClr val="595959"/>
                </a:solidFill>
                <a:latin typeface="Calibri"/>
                <a:ea typeface="Calibri"/>
                <a:cs typeface="Calibri"/>
                <a:sym typeface="Calibri"/>
              </a:rPr>
              <a:t>Deutsch: </a:t>
            </a:r>
            <a:r>
              <a:rPr lang="en-US" sz="2400" dirty="0">
                <a:solidFill>
                  <a:srgbClr val="595959"/>
                </a:solidFill>
                <a:latin typeface="Calibri"/>
                <a:ea typeface="Calibri"/>
                <a:cs typeface="Calibri"/>
                <a:sym typeface="Calibri"/>
              </a:rPr>
              <a:t> My doctor is clever. </a:t>
            </a:r>
            <a:r>
              <a:rPr lang="en-US" sz="2400" b="1" dirty="0">
                <a:solidFill>
                  <a:srgbClr val="595959"/>
                </a:solidFill>
                <a:latin typeface="Calibri"/>
                <a:ea typeface="Calibri"/>
                <a:cs typeface="Calibri"/>
                <a:sym typeface="Calibri"/>
              </a:rPr>
              <a:t>She</a:t>
            </a:r>
            <a:r>
              <a:rPr lang="en-US" sz="2400" dirty="0">
                <a:solidFill>
                  <a:srgbClr val="595959"/>
                </a:solidFill>
                <a:latin typeface="Calibri"/>
                <a:ea typeface="Calibri"/>
                <a:cs typeface="Calibri"/>
                <a:sym typeface="Calibri"/>
              </a:rPr>
              <a:t> immediately found the solution</a:t>
            </a:r>
            <a:endParaRPr dirty="0"/>
          </a:p>
          <a:p>
            <a:pPr marL="0" marR="0" lvl="0" indent="0" algn="l" rtl="0">
              <a:spcBef>
                <a:spcPts val="0"/>
              </a:spcBef>
              <a:spcAft>
                <a:spcPts val="0"/>
              </a:spcAft>
              <a:buNone/>
            </a:pPr>
            <a:r>
              <a:rPr lang="de" sz="2400" dirty="0">
                <a:solidFill>
                  <a:srgbClr val="595959"/>
                </a:solidFill>
                <a:latin typeface="Calibri"/>
                <a:ea typeface="Calibri"/>
                <a:cs typeface="Calibri"/>
                <a:sym typeface="Calibri"/>
              </a:rPr>
              <a:t>Google Deutsch:</a:t>
            </a:r>
            <a:endParaRPr dirty="0"/>
          </a:p>
          <a:p>
            <a:pPr marL="0" marR="0" lvl="0" indent="0" algn="l" rtl="0">
              <a:spcBef>
                <a:spcPts val="0"/>
              </a:spcBef>
              <a:spcAft>
                <a:spcPts val="0"/>
              </a:spcAft>
              <a:buNone/>
            </a:pPr>
            <a:endParaRPr sz="2400">
              <a:solidFill>
                <a:srgbClr val="595959"/>
              </a:solidFill>
              <a:latin typeface="Calibri"/>
              <a:ea typeface="Calibri"/>
              <a:cs typeface="Calibri"/>
              <a:sym typeface="Calibri"/>
            </a:endParaRPr>
          </a:p>
          <a:p>
            <a:r>
              <a:rPr lang="de" sz="2400" dirty="0">
                <a:solidFill>
                  <a:srgbClr val="595959"/>
                </a:solidFill>
                <a:latin typeface="Calibri"/>
                <a:ea typeface="Calibri"/>
                <a:cs typeface="Calibri"/>
                <a:sym typeface="Calibri"/>
              </a:rPr>
              <a:t>Deutsch: </a:t>
            </a:r>
            <a:r>
              <a:rPr lang="en-US" sz="2400" dirty="0">
                <a:solidFill>
                  <a:srgbClr val="595959"/>
                </a:solidFill>
                <a:latin typeface="Calibri"/>
                <a:ea typeface="Calibri"/>
                <a:cs typeface="Calibri"/>
                <a:sym typeface="Calibri"/>
              </a:rPr>
              <a:t>My secretary is clever. </a:t>
            </a:r>
            <a:r>
              <a:rPr lang="en-US" sz="2400" b="1" dirty="0">
                <a:solidFill>
                  <a:srgbClr val="595959"/>
                </a:solidFill>
                <a:latin typeface="Calibri"/>
                <a:ea typeface="Calibri"/>
                <a:cs typeface="Calibri"/>
                <a:sym typeface="Calibri"/>
              </a:rPr>
              <a:t>He</a:t>
            </a:r>
            <a:r>
              <a:rPr lang="en-US" sz="2400" dirty="0">
                <a:solidFill>
                  <a:srgbClr val="595959"/>
                </a:solidFill>
                <a:latin typeface="Calibri"/>
                <a:ea typeface="Calibri"/>
                <a:cs typeface="Calibri"/>
                <a:sym typeface="Calibri"/>
              </a:rPr>
              <a:t> immediately found the solution</a:t>
            </a:r>
            <a:endParaRPr lang="de" sz="2400" dirty="0">
              <a:solidFill>
                <a:srgbClr val="595959"/>
              </a:solidFill>
              <a:latin typeface="Calibri"/>
              <a:ea typeface="Calibri"/>
              <a:cs typeface="Calibri"/>
              <a:sym typeface="Calibri"/>
            </a:endParaRPr>
          </a:p>
          <a:p>
            <a:pPr marL="0" marR="0" lvl="0" indent="0" algn="l" rtl="0">
              <a:spcBef>
                <a:spcPts val="0"/>
              </a:spcBef>
              <a:spcAft>
                <a:spcPts val="0"/>
              </a:spcAft>
              <a:buNone/>
            </a:pPr>
            <a:r>
              <a:rPr lang="de" sz="2400" dirty="0">
                <a:solidFill>
                  <a:srgbClr val="595959"/>
                </a:solidFill>
                <a:latin typeface="Calibri"/>
                <a:ea typeface="Calibri"/>
                <a:cs typeface="Calibri"/>
                <a:sym typeface="Calibri"/>
              </a:rPr>
              <a:t>Google Deutsch:</a:t>
            </a:r>
            <a:endParaRPr dirty="0"/>
          </a:p>
          <a:p>
            <a:pPr marL="0" marR="0" lvl="0" indent="0" algn="l" rtl="0">
              <a:spcBef>
                <a:spcPts val="0"/>
              </a:spcBef>
              <a:spcAft>
                <a:spcPts val="0"/>
              </a:spcAft>
              <a:buNone/>
            </a:pPr>
            <a:endParaRPr sz="2400">
              <a:solidFill>
                <a:srgbClr val="595959"/>
              </a:solidFill>
              <a:latin typeface="Calibri"/>
              <a:ea typeface="Calibri"/>
              <a:cs typeface="Calibri"/>
              <a:sym typeface="Calibri"/>
            </a:endParaRPr>
          </a:p>
          <a:p>
            <a:pPr marL="0" marR="0" lvl="0" indent="0" algn="l" rtl="0">
              <a:spcBef>
                <a:spcPts val="0"/>
              </a:spcBef>
              <a:spcAft>
                <a:spcPts val="0"/>
              </a:spcAft>
              <a:buNone/>
            </a:pPr>
            <a:endParaRPr sz="2400">
              <a:solidFill>
                <a:srgbClr val="595959"/>
              </a:solidFill>
              <a:latin typeface="Calibri"/>
              <a:ea typeface="Calibri"/>
              <a:cs typeface="Calibri"/>
              <a:sym typeface="Calibri"/>
            </a:endParaRPr>
          </a:p>
          <a:p>
            <a:pPr marL="0" marR="0" lvl="0" indent="0" algn="l" rtl="0">
              <a:spcBef>
                <a:spcPts val="0"/>
              </a:spcBef>
              <a:spcAft>
                <a:spcPts val="0"/>
              </a:spcAft>
              <a:buNone/>
            </a:pPr>
            <a:endParaRPr sz="2400">
              <a:solidFill>
                <a:srgbClr val="595959"/>
              </a:solidFill>
              <a:latin typeface="Calibri"/>
              <a:ea typeface="Calibri"/>
              <a:cs typeface="Calibri"/>
              <a:sym typeface="Calibri"/>
            </a:endParaRPr>
          </a:p>
          <a:p>
            <a:r>
              <a:rPr lang="de" sz="1800" b="1" i="1" dirty="0">
                <a:solidFill>
                  <a:srgbClr val="C00000"/>
                </a:solidFill>
                <a:latin typeface="Calibri"/>
                <a:ea typeface="Calibri"/>
                <a:cs typeface="Calibri"/>
                <a:sym typeface="Calibri"/>
              </a:rPr>
              <a:t>*Hut ab für </a:t>
            </a:r>
            <a:r>
              <a:rPr lang="de" sz="1800" b="1" i="1" dirty="0" err="1">
                <a:solidFill>
                  <a:srgbClr val="C00000"/>
                </a:solidFill>
                <a:latin typeface="Calibri"/>
                <a:ea typeface="Calibri"/>
                <a:cs typeface="Calibri"/>
                <a:sym typeface="Calibri"/>
              </a:rPr>
              <a:t>Liad</a:t>
            </a:r>
            <a:r>
              <a:rPr lang="de" sz="1800" b="1" i="1" dirty="0">
                <a:solidFill>
                  <a:srgbClr val="C00000"/>
                </a:solidFill>
                <a:latin typeface="Calibri"/>
                <a:ea typeface="Calibri"/>
                <a:cs typeface="Calibri"/>
                <a:sym typeface="Calibri"/>
              </a:rPr>
              <a:t> Magen für die Idee</a:t>
            </a:r>
            <a:endParaRPr sz="1800" i="1" dirty="0">
              <a:solidFill>
                <a:srgbClr val="59595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9"/>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dirty="0">
                <a:solidFill>
                  <a:schemeClr val="dk1"/>
                </a:solidFill>
                <a:latin typeface="Calibri"/>
                <a:ea typeface="Calibri"/>
                <a:cs typeface="Calibri"/>
                <a:sym typeface="Calibri"/>
              </a:rPr>
              <a:t>Data-Science-Anwendungen sind </a:t>
            </a:r>
            <a:r>
              <a:rPr lang="de" sz="2400" b="1" i="1" dirty="0">
                <a:solidFill>
                  <a:srgbClr val="FDBD40"/>
                </a:solidFill>
                <a:latin typeface="Calibri"/>
                <a:ea typeface="Calibri"/>
                <a:cs typeface="Calibri"/>
                <a:sym typeface="Calibri"/>
              </a:rPr>
              <a:t>weder objektiv noch neutral</a:t>
            </a:r>
            <a:r>
              <a:rPr lang="de" sz="2400" dirty="0">
                <a:solidFill>
                  <a:srgbClr val="FDBD40"/>
                </a:solidFill>
                <a:latin typeface="Calibri"/>
                <a:ea typeface="Calibri"/>
                <a:cs typeface="Calibri"/>
                <a:sym typeface="Calibri"/>
              </a:rPr>
              <a:t>:</a:t>
            </a:r>
            <a:endParaRPr dirty="0"/>
          </a:p>
        </p:txBody>
      </p:sp>
      <p:sp>
        <p:nvSpPr>
          <p:cNvPr id="435" name="Google Shape;435;p19"/>
          <p:cNvSpPr txBox="1"/>
          <p:nvPr/>
        </p:nvSpPr>
        <p:spPr>
          <a:xfrm>
            <a:off x="1600200" y="4076700"/>
            <a:ext cx="15849600" cy="3970277"/>
          </a:xfrm>
          <a:prstGeom prst="rect">
            <a:avLst/>
          </a:prstGeom>
          <a:noFill/>
          <a:ln>
            <a:noFill/>
          </a:ln>
        </p:spPr>
        <p:txBody>
          <a:bodyPr spcFirstLastPara="1" wrap="square" lIns="91425" tIns="45700" rIns="91425" bIns="45700" anchor="t" anchorCtr="0">
            <a:spAutoFit/>
          </a:bodyPr>
          <a:lstStyle/>
          <a:p>
            <a:pPr>
              <a:lnSpc>
                <a:spcPct val="150000"/>
              </a:lnSpc>
            </a:pPr>
            <a:r>
              <a:rPr lang="de" sz="2400" dirty="0">
                <a:solidFill>
                  <a:schemeClr val="dk1"/>
                </a:solidFill>
                <a:latin typeface="Calibri"/>
                <a:ea typeface="Calibri"/>
                <a:cs typeface="Calibri"/>
                <a:sym typeface="Calibri"/>
              </a:rPr>
              <a:t>Von der Verwendung von Bots zur Erstellung von </a:t>
            </a:r>
            <a:r>
              <a:rPr lang="de" sz="24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Deepfake-Akten </a:t>
            </a:r>
            <a:r>
              <a:rPr lang="de" sz="2400" dirty="0">
                <a:solidFill>
                  <a:schemeClr val="dk1"/>
                </a:solidFill>
                <a:latin typeface="Calibri"/>
                <a:ea typeface="Calibri"/>
                <a:cs typeface="Calibri"/>
                <a:sym typeface="Calibri"/>
              </a:rPr>
              <a:t>auf </a:t>
            </a:r>
            <a:r>
              <a:rPr lang="de" sz="2400" dirty="0" err="1">
                <a:solidFill>
                  <a:schemeClr val="dk1"/>
                </a:solidFill>
                <a:latin typeface="Calibri"/>
                <a:ea typeface="Calibri"/>
                <a:cs typeface="Calibri"/>
                <a:sym typeface="Calibri"/>
              </a:rPr>
              <a:t>Telegram</a:t>
            </a:r>
            <a:r>
              <a:rPr lang="de" sz="2400" dirty="0">
                <a:solidFill>
                  <a:schemeClr val="dk1"/>
                </a:solidFill>
                <a:latin typeface="Calibri"/>
                <a:ea typeface="Calibri"/>
                <a:cs typeface="Calibri"/>
                <a:sym typeface="Calibri"/>
              </a:rPr>
              <a:t>, über die</a:t>
            </a:r>
            <a:r>
              <a:rPr lang="de" sz="24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Generierung sexualisierter Avatare </a:t>
            </a:r>
            <a:r>
              <a:rPr lang="de" sz="2400" dirty="0">
                <a:solidFill>
                  <a:schemeClr val="dk1"/>
                </a:solidFill>
                <a:latin typeface="Calibri"/>
                <a:ea typeface="Calibri"/>
                <a:cs typeface="Calibri"/>
                <a:sym typeface="Calibri"/>
              </a:rPr>
              <a:t>von Frauen (aber nicht von Männern), der </a:t>
            </a:r>
            <a:r>
              <a:rPr lang="de" sz="24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Nichtentwicklung von Funktionen, </a:t>
            </a:r>
            <a:r>
              <a:rPr lang="de" sz="2400" dirty="0">
                <a:solidFill>
                  <a:schemeClr val="dk1"/>
                </a:solidFill>
                <a:latin typeface="Calibri"/>
                <a:ea typeface="Calibri"/>
                <a:cs typeface="Calibri"/>
                <a:sym typeface="Calibri"/>
              </a:rPr>
              <a:t>die für eine bestimmte Personengruppe nützlich sind, oder </a:t>
            </a:r>
            <a:r>
              <a:rPr lang="de" sz="24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der Untergrabung der Geschlechtsidentität </a:t>
            </a:r>
            <a:r>
              <a:rPr lang="de" sz="2400" dirty="0">
                <a:solidFill>
                  <a:schemeClr val="dk1"/>
                </a:solidFill>
                <a:latin typeface="Calibri"/>
                <a:ea typeface="Calibri"/>
                <a:cs typeface="Calibri"/>
                <a:sym typeface="Calibri"/>
              </a:rPr>
              <a:t>durch binäre Klassifizierung können Data-Science-Anwendungen Schaden anrichten.</a:t>
            </a:r>
            <a:endParaRPr lang="en-US" dirty="0">
              <a:solidFill>
                <a:schemeClr val="dk1"/>
              </a:solidFill>
            </a:endParaRPr>
          </a:p>
          <a:p>
            <a:pPr marL="0" marR="0" lvl="0" indent="0" algn="l" rtl="0">
              <a:lnSpc>
                <a:spcPct val="150000"/>
              </a:lnSpc>
              <a:spcBef>
                <a:spcPts val="0"/>
              </a:spcBef>
              <a:spcAft>
                <a:spcPts val="0"/>
              </a:spcAft>
              <a:buNone/>
            </a:pPr>
            <a:endParaRPr sz="2400">
              <a:solidFill>
                <a:schemeClr val="dk1"/>
              </a:solidFill>
              <a:latin typeface="Calibri"/>
              <a:ea typeface="Calibri"/>
              <a:cs typeface="Calibri"/>
              <a:sym typeface="Calibri"/>
            </a:endParaRPr>
          </a:p>
          <a:p>
            <a:pPr marL="342900" indent="-342900">
              <a:lnSpc>
                <a:spcPct val="150000"/>
              </a:lnSpc>
              <a:buClr>
                <a:schemeClr val="dk1"/>
              </a:buClr>
              <a:buSzPts val="2400"/>
              <a:buFont typeface="Noto Sans Symbols"/>
              <a:buChar char="⮚"/>
            </a:pPr>
            <a:r>
              <a:rPr lang="de" sz="2400" b="1" dirty="0">
                <a:solidFill>
                  <a:schemeClr val="dk1"/>
                </a:solidFill>
                <a:latin typeface="Calibri"/>
                <a:ea typeface="Calibri"/>
                <a:cs typeface="Calibri"/>
                <a:sym typeface="Calibri"/>
              </a:rPr>
              <a:t>Überlege dir, was deine Anwendung kann, wofür sie verwendet wird, wer inkludiert und wer ausgeschlossen wird,  und wer auf unterschiedliche Weise betroffen sein kann – die Folgen können weitreichend sein!</a:t>
            </a:r>
            <a:endParaRPr dirty="0">
              <a:solidFill>
                <a:schemeClr val="dk1"/>
              </a:solidFill>
            </a:endParaRPr>
          </a:p>
        </p:txBody>
      </p:sp>
      <p:sp>
        <p:nvSpPr>
          <p:cNvPr id="436" name="Google Shape;436;p19"/>
          <p:cNvSpPr txBox="1"/>
          <p:nvPr/>
        </p:nvSpPr>
        <p:spPr>
          <a:xfrm>
            <a:off x="1432547" y="1496225"/>
            <a:ext cx="125154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2: Data Science ist nicht immer gut</a:t>
            </a:r>
            <a:endParaRPr/>
          </a:p>
        </p:txBody>
      </p:sp>
      <p:sp>
        <p:nvSpPr>
          <p:cNvPr id="437" name="Google Shape;437;p19"/>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2: Übersicht über die Hauptrisiken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0"/>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dirty="0">
                <a:solidFill>
                  <a:schemeClr val="dk1"/>
                </a:solidFill>
                <a:latin typeface="Calibri"/>
                <a:ea typeface="Calibri"/>
                <a:cs typeface="Calibri"/>
                <a:sym typeface="Calibri"/>
              </a:rPr>
              <a:t>Data-Science-Anwendungen sind </a:t>
            </a:r>
            <a:r>
              <a:rPr lang="de" sz="2400" b="1" i="1" dirty="0">
                <a:solidFill>
                  <a:srgbClr val="FDBD40"/>
                </a:solidFill>
                <a:latin typeface="Calibri"/>
                <a:ea typeface="Calibri"/>
                <a:cs typeface="Calibri"/>
                <a:sym typeface="Calibri"/>
              </a:rPr>
              <a:t>nicht perfekt, und ihre Fehler sind nicht zufällig verteilt</a:t>
            </a:r>
            <a:r>
              <a:rPr lang="de" sz="2400" dirty="0">
                <a:solidFill>
                  <a:srgbClr val="FDBD40"/>
                </a:solidFill>
                <a:latin typeface="Calibri"/>
                <a:ea typeface="Calibri"/>
                <a:cs typeface="Calibri"/>
                <a:sym typeface="Calibri"/>
              </a:rPr>
              <a:t>:</a:t>
            </a:r>
            <a:endParaRPr dirty="0"/>
          </a:p>
        </p:txBody>
      </p:sp>
      <p:sp>
        <p:nvSpPr>
          <p:cNvPr id="443" name="Google Shape;443;p20"/>
          <p:cNvSpPr txBox="1"/>
          <p:nvPr/>
        </p:nvSpPr>
        <p:spPr>
          <a:xfrm>
            <a:off x="1432547" y="1496225"/>
            <a:ext cx="125310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2: Data Science ist nicht immer gut</a:t>
            </a:r>
            <a:endParaRPr/>
          </a:p>
        </p:txBody>
      </p:sp>
      <p:sp>
        <p:nvSpPr>
          <p:cNvPr id="444" name="Google Shape;444;p20"/>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2: Übersicht über die Hauptrisiken</a:t>
            </a:r>
            <a:endParaRPr/>
          </a:p>
        </p:txBody>
      </p:sp>
      <p:sp>
        <p:nvSpPr>
          <p:cNvPr id="445" name="Google Shape;445;p20"/>
          <p:cNvSpPr txBox="1"/>
          <p:nvPr/>
        </p:nvSpPr>
        <p:spPr>
          <a:xfrm>
            <a:off x="1422917" y="4105469"/>
            <a:ext cx="6554755" cy="4154943"/>
          </a:xfrm>
          <a:prstGeom prst="rect">
            <a:avLst/>
          </a:prstGeom>
          <a:noFill/>
          <a:ln>
            <a:noFill/>
          </a:ln>
        </p:spPr>
        <p:txBody>
          <a:bodyPr spcFirstLastPara="1" wrap="square" lIns="91425" tIns="45700" rIns="91425" bIns="45700" anchor="t" anchorCtr="0">
            <a:spAutoFit/>
          </a:bodyPr>
          <a:lstStyle/>
          <a:p>
            <a:r>
              <a:rPr lang="de" sz="2400" b="1" dirty="0">
                <a:solidFill>
                  <a:schemeClr val="dk1"/>
                </a:solidFill>
                <a:latin typeface="Calibri"/>
                <a:ea typeface="Calibri"/>
                <a:cs typeface="Calibri"/>
                <a:sym typeface="Calibri"/>
              </a:rPr>
              <a:t>Geschlechterklassifikationsalgorithmen </a:t>
            </a:r>
            <a:r>
              <a:rPr lang="de" sz="2400" dirty="0">
                <a:solidFill>
                  <a:schemeClr val="dk1"/>
                </a:solidFill>
                <a:latin typeface="Calibri"/>
                <a:ea typeface="Calibri"/>
                <a:cs typeface="Calibri"/>
                <a:sym typeface="Calibri"/>
              </a:rPr>
              <a:t>mit Gesichtserkennung klassifizieren dunkelhäutige Frauen vergleichsweise häufiger falsch ein als hellhäutige Männer (und auch Frauen). Denn die Datensätze, auf denen die beiden von Joy </a:t>
            </a:r>
            <a:r>
              <a:rPr lang="de" sz="2400" dirty="0" err="1">
                <a:solidFill>
                  <a:schemeClr val="dk1"/>
                </a:solidFill>
                <a:latin typeface="Calibri"/>
                <a:ea typeface="Calibri"/>
                <a:cs typeface="Calibri"/>
                <a:sym typeface="Calibri"/>
              </a:rPr>
              <a:t>Buolamwini</a:t>
            </a:r>
            <a:r>
              <a:rPr lang="de" sz="2400" dirty="0">
                <a:solidFill>
                  <a:schemeClr val="dk1"/>
                </a:solidFill>
                <a:latin typeface="Calibri"/>
                <a:ea typeface="Calibri"/>
                <a:cs typeface="Calibri"/>
                <a:sym typeface="Calibri"/>
              </a:rPr>
              <a:t> und </a:t>
            </a:r>
            <a:r>
              <a:rPr lang="de" sz="2400" dirty="0" err="1">
                <a:solidFill>
                  <a:schemeClr val="dk1"/>
                </a:solidFill>
                <a:latin typeface="Calibri"/>
                <a:ea typeface="Calibri"/>
                <a:cs typeface="Calibri"/>
                <a:sym typeface="Calibri"/>
              </a:rPr>
              <a:t>Timnit</a:t>
            </a:r>
            <a:r>
              <a:rPr lang="de" sz="2400" dirty="0">
                <a:solidFill>
                  <a:schemeClr val="dk1"/>
                </a:solidFill>
                <a:latin typeface="Calibri"/>
                <a:ea typeface="Calibri"/>
                <a:cs typeface="Calibri"/>
                <a:sym typeface="Calibri"/>
              </a:rPr>
              <a:t> </a:t>
            </a:r>
            <a:r>
              <a:rPr lang="de" sz="2400" dirty="0" err="1">
                <a:solidFill>
                  <a:schemeClr val="dk1"/>
                </a:solidFill>
                <a:latin typeface="Calibri"/>
                <a:ea typeface="Calibri"/>
                <a:cs typeface="Calibri"/>
                <a:sym typeface="Calibri"/>
              </a:rPr>
              <a:t>Gebru</a:t>
            </a:r>
            <a:r>
              <a:rPr lang="de" sz="2400" dirty="0">
                <a:solidFill>
                  <a:schemeClr val="dk1"/>
                </a:solidFill>
                <a:latin typeface="Calibri"/>
                <a:ea typeface="Calibri"/>
                <a:cs typeface="Calibri"/>
                <a:sym typeface="Calibri"/>
              </a:rPr>
              <a:t> untersuchten Modelle trainiert wurden, enthalten </a:t>
            </a:r>
            <a:r>
              <a:rPr lang="de" sz="2400" b="1" dirty="0">
                <a:solidFill>
                  <a:schemeClr val="dk1"/>
                </a:solidFill>
                <a:latin typeface="Calibri"/>
                <a:ea typeface="Calibri"/>
                <a:cs typeface="Calibri"/>
                <a:sym typeface="Calibri"/>
              </a:rPr>
              <a:t>überproportional viele Bilder hellhäutiger Personen</a:t>
            </a:r>
            <a:r>
              <a:rPr lang="de" sz="2400" dirty="0">
                <a:solidFill>
                  <a:schemeClr val="dk1"/>
                </a:solidFill>
                <a:latin typeface="Calibri"/>
                <a:ea typeface="Calibri"/>
                <a:cs typeface="Calibri"/>
                <a:sym typeface="Calibri"/>
              </a:rPr>
              <a:t>.</a:t>
            </a:r>
            <a:endParaRPr dirty="0">
              <a:solidFill>
                <a:schemeClr val="dk1"/>
              </a:solidFill>
            </a:endParaRPr>
          </a:p>
          <a:p>
            <a:r>
              <a:rPr lang="de" sz="2400" dirty="0">
                <a:solidFill>
                  <a:schemeClr val="dk1"/>
                </a:solidFill>
                <a:latin typeface="Calibri"/>
                <a:ea typeface="Calibri"/>
                <a:cs typeface="Calibri"/>
                <a:sym typeface="Calibri"/>
              </a:rPr>
              <a:t>Schau dir die </a:t>
            </a:r>
            <a:r>
              <a:rPr lang="de" sz="24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Studie von 2018 </a:t>
            </a:r>
            <a:r>
              <a:rPr lang="de" sz="2400" dirty="0">
                <a:solidFill>
                  <a:schemeClr val="dk1"/>
                </a:solidFill>
                <a:latin typeface="Calibri"/>
                <a:ea typeface="Calibri"/>
                <a:cs typeface="Calibri"/>
                <a:sym typeface="Calibri"/>
              </a:rPr>
              <a:t>dieser beiden Rockstar-Datenwissenschaftlerinnen an!</a:t>
            </a:r>
            <a:endParaRPr dirty="0">
              <a:solidFill>
                <a:schemeClr val="dk1"/>
              </a:solidFill>
            </a:endParaRPr>
          </a:p>
        </p:txBody>
      </p:sp>
      <p:sp>
        <p:nvSpPr>
          <p:cNvPr id="446" name="Google Shape;446;p20"/>
          <p:cNvSpPr txBox="1"/>
          <p:nvPr/>
        </p:nvSpPr>
        <p:spPr>
          <a:xfrm>
            <a:off x="9510181" y="4105469"/>
            <a:ext cx="6554755"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dirty="0">
                <a:solidFill>
                  <a:schemeClr val="dk1"/>
                </a:solidFill>
                <a:latin typeface="Calibri"/>
                <a:ea typeface="Calibri"/>
                <a:cs typeface="Calibri"/>
                <a:sym typeface="Calibri"/>
              </a:rPr>
              <a:t>Algorithmen, die verwendet werden, um </a:t>
            </a:r>
            <a:r>
              <a:rPr lang="de" sz="2400" b="1" dirty="0">
                <a:solidFill>
                  <a:schemeClr val="dk1"/>
                </a:solidFill>
                <a:latin typeface="Calibri"/>
                <a:ea typeface="Calibri"/>
                <a:cs typeface="Calibri"/>
                <a:sym typeface="Calibri"/>
              </a:rPr>
              <a:t>anstößige Sprache </a:t>
            </a:r>
            <a:r>
              <a:rPr lang="de" sz="2400" dirty="0">
                <a:solidFill>
                  <a:schemeClr val="dk1"/>
                </a:solidFill>
                <a:latin typeface="Calibri"/>
                <a:ea typeface="Calibri"/>
                <a:cs typeface="Calibri"/>
                <a:sym typeface="Calibri"/>
              </a:rPr>
              <a:t>auf Online-Plattformen zu erkennen, stuften Sprachmuster, die bei schwarzen </a:t>
            </a:r>
            <a:r>
              <a:rPr lang="de" sz="2400" dirty="0" err="1">
                <a:solidFill>
                  <a:schemeClr val="dk1"/>
                </a:solidFill>
                <a:latin typeface="Calibri"/>
                <a:ea typeface="Calibri"/>
                <a:cs typeface="Calibri"/>
                <a:sym typeface="Calibri"/>
              </a:rPr>
              <a:t>US-Amerikaner:innen</a:t>
            </a:r>
            <a:r>
              <a:rPr lang="de" sz="2400" dirty="0">
                <a:solidFill>
                  <a:schemeClr val="dk1"/>
                </a:solidFill>
                <a:latin typeface="Calibri"/>
                <a:ea typeface="Calibri"/>
                <a:cs typeface="Calibri"/>
                <a:sym typeface="Calibri"/>
              </a:rPr>
              <a:t> üblich sind, eher als anstößig ein – und Datensätze zeigten in ähnlicher Weise eine weit verbreitete Voreingenommenheit gegenüber afroamerikanischem Englisch. Dies zeigt, wie wichtig </a:t>
            </a:r>
            <a:r>
              <a:rPr lang="de" sz="2400" b="1" dirty="0">
                <a:solidFill>
                  <a:schemeClr val="dk1"/>
                </a:solidFill>
                <a:latin typeface="Calibri"/>
                <a:ea typeface="Calibri"/>
                <a:cs typeface="Calibri"/>
                <a:sym typeface="Calibri"/>
              </a:rPr>
              <a:t>die Kennzeichnung des Datensatzes </a:t>
            </a:r>
            <a:r>
              <a:rPr lang="de" sz="2400" dirty="0">
                <a:solidFill>
                  <a:schemeClr val="dk1"/>
                </a:solidFill>
                <a:latin typeface="Calibri"/>
                <a:ea typeface="Calibri"/>
                <a:cs typeface="Calibri"/>
                <a:sym typeface="Calibri"/>
              </a:rPr>
              <a:t>ist: Wenn die Daten voreingenommen gekennzeichnet sind, sind auch die Ergebnisse voreingenommen.</a:t>
            </a:r>
            <a:endParaRPr dirty="0">
              <a:solidFill>
                <a:schemeClr val="dk1"/>
              </a:solidFill>
            </a:endParaRPr>
          </a:p>
          <a:p>
            <a:r>
              <a:rPr lang="de" sz="2400" dirty="0">
                <a:solidFill>
                  <a:schemeClr val="dk1"/>
                </a:solidFill>
                <a:latin typeface="Calibri"/>
                <a:ea typeface="Calibri"/>
                <a:cs typeface="Calibri"/>
                <a:sym typeface="Calibri"/>
              </a:rPr>
              <a:t>Schau dir den </a:t>
            </a:r>
            <a:r>
              <a:rPr lang="de" sz="24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Artikel von 2019 </a:t>
            </a:r>
            <a:r>
              <a:rPr lang="de" sz="2400" dirty="0">
                <a:solidFill>
                  <a:schemeClr val="dk1"/>
                </a:solidFill>
                <a:latin typeface="Calibri"/>
                <a:ea typeface="Calibri"/>
                <a:cs typeface="Calibri"/>
                <a:sym typeface="Calibri"/>
              </a:rPr>
              <a:t>und die beiden Studien an, auf die er verweist!</a:t>
            </a:r>
            <a:endParaRPr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
          <p:cNvSpPr txBox="1"/>
          <p:nvPr/>
        </p:nvSpPr>
        <p:spPr>
          <a:xfrm>
            <a:off x="1447800" y="1411525"/>
            <a:ext cx="14767500" cy="769401"/>
          </a:xfrm>
          <a:prstGeom prst="rect">
            <a:avLst/>
          </a:prstGeom>
          <a:noFill/>
          <a:ln>
            <a:noFill/>
          </a:ln>
        </p:spPr>
        <p:txBody>
          <a:bodyPr spcFirstLastPara="1" wrap="square" lIns="91425" tIns="45700" rIns="91425" bIns="45700" anchor="t" anchorCtr="0">
            <a:spAutoFit/>
          </a:bodyPr>
          <a:lstStyle/>
          <a:p>
            <a:pPr algn="ctr"/>
            <a:r>
              <a:rPr lang="de" sz="4400" b="1" dirty="0">
                <a:solidFill>
                  <a:srgbClr val="E7686A"/>
                </a:solidFill>
                <a:latin typeface="Calibri"/>
                <a:ea typeface="Calibri"/>
                <a:cs typeface="Calibri"/>
                <a:sym typeface="Calibri"/>
              </a:rPr>
              <a:t>Data Science &amp; </a:t>
            </a:r>
            <a:r>
              <a:rPr lang="de" sz="4400" b="1" dirty="0" err="1">
                <a:solidFill>
                  <a:srgbClr val="E7686A"/>
                </a:solidFill>
                <a:latin typeface="Calibri"/>
                <a:ea typeface="Calibri"/>
                <a:cs typeface="Calibri"/>
                <a:sym typeface="Calibri"/>
              </a:rPr>
              <a:t>Social</a:t>
            </a:r>
            <a:r>
              <a:rPr lang="de" sz="4400" b="1" dirty="0">
                <a:solidFill>
                  <a:srgbClr val="E7686A"/>
                </a:solidFill>
                <a:latin typeface="Calibri"/>
                <a:ea typeface="Calibri"/>
                <a:cs typeface="Calibri"/>
                <a:sym typeface="Calibri"/>
              </a:rPr>
              <a:t> Impact: Positive Ergebnisse Erzielen</a:t>
            </a:r>
            <a:endParaRPr lang="de" sz="4400" b="1" dirty="0">
              <a:solidFill>
                <a:srgbClr val="E7686A"/>
              </a:solidFill>
              <a:latin typeface="Calibri"/>
              <a:ea typeface="Calibri"/>
              <a:cs typeface="Calibri"/>
            </a:endParaRPr>
          </a:p>
        </p:txBody>
      </p:sp>
      <p:sp>
        <p:nvSpPr>
          <p:cNvPr id="152" name="Google Shape;152;p2"/>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Was erwartet dich in diesem Kurs:</a:t>
            </a:r>
            <a:endParaRPr dirty="0"/>
          </a:p>
        </p:txBody>
      </p:sp>
      <p:sp>
        <p:nvSpPr>
          <p:cNvPr id="153" name="Google Shape;153;p2"/>
          <p:cNvSpPr txBox="1"/>
          <p:nvPr/>
        </p:nvSpPr>
        <p:spPr>
          <a:xfrm>
            <a:off x="1447800" y="3695700"/>
            <a:ext cx="10116765" cy="373944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FF"/>
              </a:buClr>
              <a:buSzPts val="2400"/>
              <a:buFont typeface="Noto Sans Symbols"/>
              <a:buChar char="⮚"/>
            </a:pPr>
            <a:r>
              <a:rPr lang="de" sz="2400" i="1" dirty="0">
                <a:solidFill>
                  <a:srgbClr val="0000FF"/>
                </a:solidFill>
                <a:latin typeface="Calibri"/>
                <a:ea typeface="Calibri"/>
                <a:cs typeface="Calibri"/>
                <a:sym typeface="Calibri"/>
              </a:rPr>
              <a:t>1. Einige Beispiele für den Einsatz von Data Science für soziale Zwecke</a:t>
            </a:r>
            <a:endParaRPr/>
          </a:p>
          <a:p>
            <a:pPr marL="1371600" marR="0" lvl="2" indent="-457200" algn="l" rtl="0">
              <a:spcBef>
                <a:spcPts val="900"/>
              </a:spcBef>
              <a:spcAft>
                <a:spcPts val="0"/>
              </a:spcAft>
              <a:buClr>
                <a:srgbClr val="0000FF"/>
              </a:buClr>
              <a:buSzPts val="2400"/>
              <a:buFont typeface="Noto Sans Symbols"/>
              <a:buChar char="⮚"/>
            </a:pPr>
            <a:r>
              <a:rPr lang="de" sz="2400" b="0" i="1" u="none" strike="noStrike" cap="none" dirty="0">
                <a:solidFill>
                  <a:srgbClr val="0000FF"/>
                </a:solidFill>
                <a:latin typeface="Calibri"/>
                <a:ea typeface="Calibri"/>
                <a:cs typeface="Calibri"/>
                <a:sym typeface="Calibri"/>
              </a:rPr>
              <a:t>Tauche</a:t>
            </a:r>
            <a:r>
              <a:rPr lang="de" sz="2400" i="1" dirty="0">
                <a:solidFill>
                  <a:srgbClr val="0000FF"/>
                </a:solidFill>
                <a:latin typeface="Calibri"/>
                <a:ea typeface="Calibri"/>
                <a:cs typeface="Calibri"/>
                <a:sym typeface="Calibri"/>
              </a:rPr>
              <a:t> </a:t>
            </a:r>
            <a:r>
              <a:rPr lang="de" sz="2400" b="0" i="1" u="none" strike="noStrike" cap="none" dirty="0">
                <a:solidFill>
                  <a:srgbClr val="0000FF"/>
                </a:solidFill>
                <a:latin typeface="Calibri"/>
                <a:ea typeface="Calibri"/>
                <a:cs typeface="Calibri"/>
                <a:sym typeface="Calibri"/>
              </a:rPr>
              <a:t>ein in die </a:t>
            </a:r>
            <a:r>
              <a:rPr lang="de" sz="2400" i="1" dirty="0">
                <a:solidFill>
                  <a:srgbClr val="0000FF"/>
                </a:solidFill>
                <a:latin typeface="Calibri"/>
                <a:ea typeface="Calibri"/>
                <a:cs typeface="Calibri"/>
                <a:sym typeface="Calibri"/>
              </a:rPr>
              <a:t>Soziale-Medien-Überwachung</a:t>
            </a:r>
            <a:r>
              <a:rPr lang="de" sz="2400" b="0" i="1" u="none" strike="noStrike" cap="none" dirty="0">
                <a:solidFill>
                  <a:srgbClr val="0000FF"/>
                </a:solidFill>
                <a:latin typeface="Calibri"/>
                <a:ea typeface="Calibri"/>
                <a:cs typeface="Calibri"/>
                <a:sym typeface="Calibri"/>
              </a:rPr>
              <a:t> von Amnesty International Italien</a:t>
            </a:r>
            <a:endParaRPr sz="2400" b="0" i="1" u="none" strike="noStrike" cap="none" dirty="0">
              <a:solidFill>
                <a:srgbClr val="0000FF"/>
              </a:solidFill>
              <a:latin typeface="Calibri"/>
              <a:ea typeface="Calibri"/>
              <a:cs typeface="Calibri"/>
              <a:sym typeface="Calibri"/>
            </a:endParaRPr>
          </a:p>
          <a:p>
            <a:pPr marL="457200" marR="0" lvl="0" indent="-457200" algn="l" rtl="0">
              <a:spcBef>
                <a:spcPts val="900"/>
              </a:spcBef>
              <a:spcAft>
                <a:spcPts val="0"/>
              </a:spcAft>
              <a:buClr>
                <a:srgbClr val="0000FF"/>
              </a:buClr>
              <a:buSzPts val="2400"/>
              <a:buFont typeface="Noto Sans Symbols"/>
              <a:buChar char="⮚"/>
            </a:pPr>
            <a:r>
              <a:rPr lang="de" sz="2400" i="1" dirty="0">
                <a:solidFill>
                  <a:srgbClr val="0000FF"/>
                </a:solidFill>
                <a:latin typeface="Calibri"/>
                <a:ea typeface="Calibri"/>
                <a:cs typeface="Calibri"/>
                <a:sym typeface="Calibri"/>
              </a:rPr>
              <a:t>2. Verstehe die Hauptrisiken der Technologie</a:t>
            </a:r>
            <a:endParaRPr sz="2400" i="1">
              <a:solidFill>
                <a:srgbClr val="0000FF"/>
              </a:solidFill>
              <a:latin typeface="Calibri"/>
              <a:ea typeface="Calibri"/>
              <a:cs typeface="Calibri"/>
              <a:sym typeface="Calibri"/>
            </a:endParaRPr>
          </a:p>
          <a:p>
            <a:pPr marL="1371600" marR="0" lvl="2" indent="-457200" algn="l" rtl="0">
              <a:spcBef>
                <a:spcPts val="900"/>
              </a:spcBef>
              <a:spcAft>
                <a:spcPts val="0"/>
              </a:spcAft>
              <a:buClr>
                <a:srgbClr val="0000FF"/>
              </a:buClr>
              <a:buSzPts val="2400"/>
              <a:buFont typeface="Noto Sans Symbols"/>
              <a:buChar char="⮚"/>
            </a:pPr>
            <a:r>
              <a:rPr lang="de" sz="2400" b="0" i="1" u="none" strike="noStrike" cap="none" dirty="0">
                <a:solidFill>
                  <a:srgbClr val="0000FF"/>
                </a:solidFill>
                <a:latin typeface="Calibri"/>
                <a:ea typeface="Calibri"/>
                <a:cs typeface="Calibri"/>
                <a:sym typeface="Calibri"/>
              </a:rPr>
              <a:t>Beispiele für negative Folgen von Data-Science-Anwendungen</a:t>
            </a:r>
            <a:endParaRPr sz="2400" b="0" i="1" u="none" strike="noStrike" cap="none">
              <a:solidFill>
                <a:srgbClr val="0000FF"/>
              </a:solidFill>
              <a:latin typeface="Calibri"/>
              <a:ea typeface="Calibri"/>
              <a:cs typeface="Calibri"/>
              <a:sym typeface="Calibri"/>
            </a:endParaRPr>
          </a:p>
          <a:p>
            <a:pPr marL="457200" marR="0" lvl="0" indent="-457200" algn="l" rtl="0">
              <a:spcBef>
                <a:spcPts val="900"/>
              </a:spcBef>
              <a:spcAft>
                <a:spcPts val="0"/>
              </a:spcAft>
              <a:buClr>
                <a:srgbClr val="0000FF"/>
              </a:buClr>
              <a:buSzPts val="2400"/>
              <a:buFont typeface="Noto Sans Symbols"/>
              <a:buChar char="⮚"/>
            </a:pPr>
            <a:r>
              <a:rPr lang="de" sz="2400" i="1" dirty="0">
                <a:solidFill>
                  <a:srgbClr val="0000FF"/>
                </a:solidFill>
                <a:latin typeface="Calibri"/>
                <a:ea typeface="Calibri"/>
                <a:cs typeface="Calibri"/>
                <a:sym typeface="Calibri"/>
              </a:rPr>
              <a:t>3. Die Eigenschaften „vertrauenswürdiger KI“</a:t>
            </a:r>
            <a:endParaRPr/>
          </a:p>
          <a:p>
            <a:pPr marL="457200" marR="0" lvl="0" indent="-457200" algn="l" rtl="0">
              <a:spcBef>
                <a:spcPts val="900"/>
              </a:spcBef>
              <a:spcAft>
                <a:spcPts val="0"/>
              </a:spcAft>
              <a:buClr>
                <a:srgbClr val="0000FF"/>
              </a:buClr>
              <a:buSzPts val="2400"/>
              <a:buFont typeface="Noto Sans Symbols"/>
              <a:buChar char="⮚"/>
            </a:pPr>
            <a:r>
              <a:rPr lang="de" sz="2400" i="1" dirty="0">
                <a:solidFill>
                  <a:srgbClr val="0000FF"/>
                </a:solidFill>
                <a:latin typeface="Calibri"/>
                <a:ea typeface="Calibri"/>
                <a:cs typeface="Calibri"/>
                <a:sym typeface="Calibri"/>
              </a:rPr>
              <a:t>4. Verstehe die Herausforderungen bei der Messung von Fairness</a:t>
            </a:r>
            <a:endParaRPr/>
          </a:p>
          <a:p>
            <a:pPr marL="1371600" marR="0" lvl="2" indent="-457200" algn="l" rtl="0">
              <a:spcBef>
                <a:spcPts val="900"/>
              </a:spcBef>
              <a:spcAft>
                <a:spcPts val="0"/>
              </a:spcAft>
              <a:buClr>
                <a:srgbClr val="0000FF"/>
              </a:buClr>
              <a:buSzPts val="2400"/>
              <a:buFont typeface="Noto Sans Symbols"/>
              <a:buChar char="⮚"/>
            </a:pPr>
            <a:r>
              <a:rPr lang="de" sz="2400" b="0" i="1" u="none" strike="noStrike" cap="none" dirty="0">
                <a:solidFill>
                  <a:srgbClr val="0000FF"/>
                </a:solidFill>
                <a:latin typeface="Calibri"/>
                <a:ea typeface="Calibri"/>
                <a:cs typeface="Calibri"/>
                <a:sym typeface="Calibri"/>
              </a:rPr>
              <a:t>Diskussion des COMPAS-Rückfallrisikoalgorithmus</a:t>
            </a:r>
            <a:endParaRPr sz="2400" b="0" i="1" u="none" strike="noStrike" cap="none">
              <a:solidFill>
                <a:srgbClr val="0000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1"/>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dirty="0">
                <a:solidFill>
                  <a:schemeClr val="dk1"/>
                </a:solidFill>
                <a:latin typeface="Calibri"/>
                <a:ea typeface="Calibri"/>
                <a:cs typeface="Calibri"/>
                <a:sym typeface="Calibri"/>
              </a:rPr>
              <a:t>Darüber hinaus können Data-Science-Anwendungen sehr datenintensiv sein und folgende Probleme mit sich bringen</a:t>
            </a:r>
            <a:endParaRPr sz="2400" dirty="0">
              <a:solidFill>
                <a:schemeClr val="dk1"/>
              </a:solidFill>
              <a:latin typeface="Calibri"/>
              <a:ea typeface="Calibri"/>
              <a:cs typeface="Calibri"/>
              <a:sym typeface="Calibri"/>
            </a:endParaRPr>
          </a:p>
        </p:txBody>
      </p:sp>
      <p:sp>
        <p:nvSpPr>
          <p:cNvPr id="452" name="Google Shape;452;p21"/>
          <p:cNvSpPr txBox="1"/>
          <p:nvPr/>
        </p:nvSpPr>
        <p:spPr>
          <a:xfrm>
            <a:off x="1600200" y="4076700"/>
            <a:ext cx="15849600" cy="175432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400"/>
              <a:buFont typeface="Noto Sans Symbols"/>
              <a:buChar char="⮚"/>
            </a:pPr>
            <a:r>
              <a:rPr lang="de" sz="2400" b="1">
                <a:solidFill>
                  <a:schemeClr val="dk1"/>
                </a:solidFill>
                <a:latin typeface="Calibri"/>
                <a:ea typeface="Calibri"/>
                <a:cs typeface="Calibri"/>
                <a:sym typeface="Calibri"/>
              </a:rPr>
              <a:t>Privatsphäre</a:t>
            </a:r>
            <a:endParaRPr sz="2400" u="sng">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400"/>
              <a:buFont typeface="Noto Sans Symbols"/>
              <a:buChar char="⮚"/>
            </a:pPr>
            <a:r>
              <a:rPr lang="de" sz="2400" b="1">
                <a:solidFill>
                  <a:schemeClr val="dk1"/>
                </a:solidFill>
                <a:latin typeface="Calibri"/>
                <a:ea typeface="Calibri"/>
                <a:cs typeface="Calibri"/>
                <a:sym typeface="Calibri"/>
              </a:rPr>
              <a:t>Datenschutz</a:t>
            </a:r>
            <a:endParaRPr/>
          </a:p>
          <a:p>
            <a:pPr marL="285750" marR="0" lvl="0" indent="-285750" algn="l" rtl="0">
              <a:lnSpc>
                <a:spcPct val="150000"/>
              </a:lnSpc>
              <a:spcBef>
                <a:spcPts val="0"/>
              </a:spcBef>
              <a:spcAft>
                <a:spcPts val="0"/>
              </a:spcAft>
              <a:buClr>
                <a:schemeClr val="dk1"/>
              </a:buClr>
              <a:buSzPts val="2400"/>
              <a:buFont typeface="Noto Sans Symbols"/>
              <a:buChar char="⮚"/>
            </a:pPr>
            <a:r>
              <a:rPr lang="de" sz="2400" b="1">
                <a:solidFill>
                  <a:schemeClr val="dk1"/>
                </a:solidFill>
                <a:latin typeface="Calibri"/>
                <a:ea typeface="Calibri"/>
                <a:cs typeface="Calibri"/>
                <a:sym typeface="Calibri"/>
              </a:rPr>
              <a:t>Schlechte Datenqualität: Müll rein, Müll raus</a:t>
            </a:r>
            <a:endParaRPr sz="2400">
              <a:solidFill>
                <a:schemeClr val="dk1"/>
              </a:solidFill>
              <a:latin typeface="Calibri"/>
              <a:ea typeface="Calibri"/>
              <a:cs typeface="Calibri"/>
              <a:sym typeface="Calibri"/>
            </a:endParaRPr>
          </a:p>
        </p:txBody>
      </p:sp>
      <p:sp>
        <p:nvSpPr>
          <p:cNvPr id="453" name="Google Shape;453;p21"/>
          <p:cNvSpPr txBox="1"/>
          <p:nvPr/>
        </p:nvSpPr>
        <p:spPr>
          <a:xfrm>
            <a:off x="1432547" y="1496225"/>
            <a:ext cx="125310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2: Data Science ist nicht immer gut</a:t>
            </a:r>
            <a:endParaRPr/>
          </a:p>
        </p:txBody>
      </p:sp>
      <p:sp>
        <p:nvSpPr>
          <p:cNvPr id="454" name="Google Shape;454;p21"/>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2: Übersicht über die Hauptrisiken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2"/>
          <p:cNvSpPr txBox="1">
            <a:spLocks noGrp="1"/>
          </p:cNvSpPr>
          <p:nvPr>
            <p:ph type="body" idx="1"/>
          </p:nvPr>
        </p:nvSpPr>
        <p:spPr>
          <a:xfrm>
            <a:off x="2686050" y="2304863"/>
            <a:ext cx="12401550" cy="6191437"/>
          </a:xfrm>
          <a:prstGeom prst="rect">
            <a:avLst/>
          </a:prstGeom>
          <a:noFill/>
          <a:ln>
            <a:noFill/>
          </a:ln>
        </p:spPr>
        <p:txBody>
          <a:bodyPr spcFirstLastPara="1" wrap="square" lIns="137125" tIns="68550" rIns="137125" bIns="68550" anchor="t" anchorCtr="0">
            <a:noAutofit/>
          </a:bodyPr>
          <a:lstStyle/>
          <a:p>
            <a:pPr marL="0" lvl="0" indent="0" algn="l" rtl="0">
              <a:lnSpc>
                <a:spcPct val="90000"/>
              </a:lnSpc>
              <a:spcBef>
                <a:spcPts val="9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ctr" rtl="0">
              <a:lnSpc>
                <a:spcPct val="90000"/>
              </a:lnSpc>
              <a:spcBef>
                <a:spcPts val="1800"/>
              </a:spcBef>
              <a:spcAft>
                <a:spcPts val="900"/>
              </a:spcAft>
              <a:buSzPts val="2400"/>
              <a:buNone/>
            </a:pPr>
            <a:r>
              <a:rPr lang="de" sz="6000" b="1" i="1"/>
              <a:t>Ethik-Richtlinien zur Rettung!</a:t>
            </a:r>
            <a:endParaRPr/>
          </a:p>
        </p:txBody>
      </p:sp>
      <p:sp>
        <p:nvSpPr>
          <p:cNvPr id="461" name="Google Shape;461;p22"/>
          <p:cNvSpPr txBox="1">
            <a:spLocks noGrp="1"/>
          </p:cNvSpPr>
          <p:nvPr>
            <p:ph type="title"/>
          </p:nvPr>
        </p:nvSpPr>
        <p:spPr>
          <a:xfrm>
            <a:off x="508000" y="623888"/>
            <a:ext cx="17221200" cy="1376363"/>
          </a:xfrm>
          <a:prstGeom prst="rect">
            <a:avLst/>
          </a:prstGeom>
          <a:solidFill>
            <a:srgbClr val="B6D7A8"/>
          </a:solidFill>
          <a:ln>
            <a:noFill/>
          </a:ln>
        </p:spPr>
        <p:txBody>
          <a:bodyPr spcFirstLastPara="1" wrap="square" lIns="137125" tIns="68550" rIns="137125" bIns="68550" anchor="t" anchorCtr="0">
            <a:noAutofit/>
          </a:bodyPr>
          <a:lstStyle/>
          <a:p>
            <a:pPr marL="0" lvl="0" indent="0" algn="ctr" rtl="0">
              <a:lnSpc>
                <a:spcPct val="90000"/>
              </a:lnSpc>
              <a:spcBef>
                <a:spcPts val="0"/>
              </a:spcBef>
              <a:spcAft>
                <a:spcPts val="0"/>
              </a:spcAft>
              <a:buSzPts val="2800"/>
              <a:buNone/>
            </a:pPr>
            <a:r>
              <a:rPr lang="de">
                <a:solidFill>
                  <a:srgbClr val="45A858"/>
                </a:solidFill>
              </a:rPr>
              <a:t>... Ach nein...</a:t>
            </a:r>
            <a:endParaRPr sz="2700" i="1">
              <a:solidFill>
                <a:srgbClr val="666666"/>
              </a:solidFill>
            </a:endParaRPr>
          </a:p>
        </p:txBody>
      </p:sp>
      <p:pic>
        <p:nvPicPr>
          <p:cNvPr id="462" name="Google Shape;462;p22"/>
          <p:cNvPicPr preferRelativeResize="0"/>
          <p:nvPr/>
        </p:nvPicPr>
        <p:blipFill rotWithShape="1">
          <a:blip r:embed="rId3">
            <a:alphaModFix/>
          </a:blip>
          <a:srcRect/>
          <a:stretch/>
        </p:blipFill>
        <p:spPr>
          <a:xfrm>
            <a:off x="3426593" y="2304863"/>
            <a:ext cx="10365607" cy="518280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3"/>
          <p:cNvSpPr txBox="1">
            <a:spLocks noGrp="1"/>
          </p:cNvSpPr>
          <p:nvPr>
            <p:ph type="body" idx="1"/>
          </p:nvPr>
        </p:nvSpPr>
        <p:spPr>
          <a:xfrm>
            <a:off x="2667000" y="2189359"/>
            <a:ext cx="12649200" cy="6916541"/>
          </a:xfrm>
          <a:prstGeom prst="rect">
            <a:avLst/>
          </a:prstGeom>
          <a:noFill/>
          <a:ln>
            <a:noFill/>
          </a:ln>
        </p:spPr>
        <p:txBody>
          <a:bodyPr spcFirstLastPara="1" wrap="square" lIns="137125" tIns="68550" rIns="137125" bIns="68550" anchor="t" anchorCtr="0">
            <a:noAutofit/>
          </a:bodyPr>
          <a:lstStyle/>
          <a:p>
            <a:pPr marL="428625" lvl="0" indent="-415925" algn="l" rtl="0">
              <a:lnSpc>
                <a:spcPct val="90000"/>
              </a:lnSpc>
              <a:spcBef>
                <a:spcPts val="900"/>
              </a:spcBef>
              <a:spcAft>
                <a:spcPts val="0"/>
              </a:spcAft>
              <a:buSzPts val="2200"/>
              <a:buChar char="•"/>
            </a:pPr>
            <a:r>
              <a:rPr lang="de" sz="2800" b="1"/>
              <a:t>OECD</a:t>
            </a:r>
            <a:r>
              <a:rPr lang="de" sz="2800"/>
              <a:t> </a:t>
            </a:r>
            <a:r>
              <a:rPr lang="de" sz="2800" u="sng">
                <a:solidFill>
                  <a:schemeClr val="hlink"/>
                </a:solidFill>
                <a:hlinkClick r:id="rId3"/>
              </a:rPr>
              <a:t>https://www.oecd.ai/ai-principles</a:t>
            </a:r>
            <a:endParaRPr sz="2800"/>
          </a:p>
          <a:p>
            <a:pPr marL="428625" lvl="0" indent="-415925" algn="l" rtl="0">
              <a:lnSpc>
                <a:spcPct val="90000"/>
              </a:lnSpc>
              <a:spcBef>
                <a:spcPts val="1800"/>
              </a:spcBef>
              <a:spcAft>
                <a:spcPts val="0"/>
              </a:spcAft>
              <a:buSzPts val="2200"/>
              <a:buChar char="•"/>
            </a:pPr>
            <a:r>
              <a:rPr lang="de" sz="2800" b="1"/>
              <a:t>UNESCO:</a:t>
            </a:r>
            <a:r>
              <a:rPr lang="de" sz="2800"/>
              <a:t>  </a:t>
            </a:r>
            <a:r>
              <a:rPr lang="de" sz="2800" u="sng">
                <a:solidFill>
                  <a:schemeClr val="hlink"/>
                </a:solidFill>
                <a:hlinkClick r:id="rId4"/>
              </a:rPr>
              <a:t>https://en.unesco.org/news/unesco-launches-worldwide-online-public-consultation-ethics-artificial-intelligence</a:t>
            </a:r>
            <a:endParaRPr sz="2800"/>
          </a:p>
          <a:p>
            <a:pPr marL="428625" lvl="0" indent="-415925" algn="l" rtl="0">
              <a:lnSpc>
                <a:spcPct val="90000"/>
              </a:lnSpc>
              <a:spcBef>
                <a:spcPts val="1800"/>
              </a:spcBef>
              <a:spcAft>
                <a:spcPts val="0"/>
              </a:spcAft>
              <a:buSzPts val="2200"/>
              <a:buChar char="•"/>
            </a:pPr>
            <a:r>
              <a:rPr lang="de" sz="2800" b="1"/>
              <a:t>UNICEF:</a:t>
            </a:r>
            <a:r>
              <a:rPr lang="de" sz="2800"/>
              <a:t>  </a:t>
            </a:r>
            <a:r>
              <a:rPr lang="de" sz="2800" u="sng">
                <a:solidFill>
                  <a:schemeClr val="hlink"/>
                </a:solidFill>
                <a:hlinkClick r:id="rId5"/>
              </a:rPr>
              <a:t>https://www.unicef.org/globalinsight/reports/policy-guidance-ai-children</a:t>
            </a:r>
            <a:endParaRPr sz="2800"/>
          </a:p>
          <a:p>
            <a:pPr marL="428625" lvl="0" indent="-415925" algn="l" rtl="0">
              <a:lnSpc>
                <a:spcPct val="90000"/>
              </a:lnSpc>
              <a:spcBef>
                <a:spcPts val="1800"/>
              </a:spcBef>
              <a:spcAft>
                <a:spcPts val="0"/>
              </a:spcAft>
              <a:buSzPts val="2200"/>
              <a:buChar char="•"/>
            </a:pPr>
            <a:r>
              <a:rPr lang="de" sz="2800" b="1"/>
              <a:t>EU:</a:t>
            </a:r>
            <a:r>
              <a:rPr lang="de" sz="2800"/>
              <a:t>  </a:t>
            </a:r>
            <a:r>
              <a:rPr lang="de" sz="2800" u="sng">
                <a:solidFill>
                  <a:schemeClr val="hlink"/>
                </a:solidFill>
                <a:hlinkClick r:id="rId6"/>
              </a:rPr>
              <a:t>https://ec.europa.eu/info/publications/white-paper-artificial-intelligence-european-approach-excellence-and-trust_en</a:t>
            </a:r>
            <a:endParaRPr sz="2800"/>
          </a:p>
          <a:p>
            <a:pPr marL="514350" lvl="0" indent="-501650" algn="l" rtl="0">
              <a:lnSpc>
                <a:spcPct val="90000"/>
              </a:lnSpc>
              <a:spcBef>
                <a:spcPts val="1800"/>
              </a:spcBef>
              <a:spcAft>
                <a:spcPts val="0"/>
              </a:spcAft>
              <a:buSzPts val="2200"/>
              <a:buChar char="•"/>
            </a:pPr>
            <a:r>
              <a:rPr lang="de" sz="2800" b="1"/>
              <a:t>Microsoft AETHER: </a:t>
            </a:r>
            <a:r>
              <a:rPr lang="de" sz="2800" u="sng">
                <a:solidFill>
                  <a:schemeClr val="hlink"/>
                </a:solidFill>
                <a:hlinkClick r:id="rId7"/>
              </a:rPr>
              <a:t>https://www.microsoft.com/en-us/ai/responsible-ai</a:t>
            </a:r>
            <a:endParaRPr sz="2800"/>
          </a:p>
          <a:p>
            <a:pPr marL="514350" lvl="0" indent="-501650" algn="l" rtl="0">
              <a:lnSpc>
                <a:spcPct val="90000"/>
              </a:lnSpc>
              <a:spcBef>
                <a:spcPts val="1800"/>
              </a:spcBef>
              <a:spcAft>
                <a:spcPts val="0"/>
              </a:spcAft>
              <a:buSzPts val="2200"/>
              <a:buChar char="•"/>
            </a:pPr>
            <a:r>
              <a:rPr lang="de" sz="2800"/>
              <a:t>(ehemalige) Ethikkommission von </a:t>
            </a:r>
            <a:r>
              <a:rPr lang="de" sz="2800" b="1"/>
              <a:t>Google : </a:t>
            </a:r>
            <a:r>
              <a:rPr lang="de" sz="2800" u="sng">
                <a:solidFill>
                  <a:schemeClr val="hlink"/>
                </a:solidFill>
                <a:hlinkClick r:id="rId8"/>
              </a:rPr>
              <a:t>https://www.reuters.com/article/us-alphabet-google-ai-idUSKCN1RH00S</a:t>
            </a:r>
            <a:r>
              <a:rPr lang="de" sz="2800"/>
              <a:t> </a:t>
            </a:r>
            <a:endParaRPr sz="2800" i="1"/>
          </a:p>
          <a:p>
            <a:pPr marL="514350" lvl="0" indent="-501650" algn="l" rtl="0">
              <a:lnSpc>
                <a:spcPct val="90000"/>
              </a:lnSpc>
              <a:spcBef>
                <a:spcPts val="1800"/>
              </a:spcBef>
              <a:spcAft>
                <a:spcPts val="0"/>
              </a:spcAft>
              <a:buSzPts val="2200"/>
              <a:buChar char="•"/>
            </a:pPr>
            <a:r>
              <a:rPr lang="de" sz="2800" b="1"/>
              <a:t>Partnerschaft zu KI: </a:t>
            </a:r>
            <a:r>
              <a:rPr lang="de" sz="2800" i="1" u="sng">
                <a:solidFill>
                  <a:schemeClr val="hlink"/>
                </a:solidFill>
                <a:hlinkClick r:id="rId9"/>
              </a:rPr>
              <a:t>https://www.partnershiponai.org/</a:t>
            </a:r>
            <a:endParaRPr sz="2800" i="1"/>
          </a:p>
          <a:p>
            <a:pPr marL="514350" lvl="0" indent="-501650" algn="l" rtl="0">
              <a:lnSpc>
                <a:spcPct val="90000"/>
              </a:lnSpc>
              <a:spcBef>
                <a:spcPts val="1800"/>
              </a:spcBef>
              <a:spcAft>
                <a:spcPts val="0"/>
              </a:spcAft>
              <a:buSzPts val="2200"/>
              <a:buChar char="•"/>
            </a:pPr>
            <a:r>
              <a:rPr lang="de" sz="2800" i="1"/>
              <a:t>... heute stehend dir über 80 Ethik-Leitlinien zur Verfügung</a:t>
            </a:r>
            <a:endParaRPr sz="2800"/>
          </a:p>
          <a:p>
            <a:pPr marL="0" lvl="0" indent="0" algn="l" rtl="0">
              <a:lnSpc>
                <a:spcPct val="90000"/>
              </a:lnSpc>
              <a:spcBef>
                <a:spcPts val="1800"/>
              </a:spcBef>
              <a:spcAft>
                <a:spcPts val="900"/>
              </a:spcAft>
              <a:buSzPts val="2400"/>
              <a:buNone/>
            </a:pPr>
            <a:endParaRPr sz="2800" i="1"/>
          </a:p>
        </p:txBody>
      </p:sp>
      <p:sp>
        <p:nvSpPr>
          <p:cNvPr id="469" name="Google Shape;469;p23"/>
          <p:cNvSpPr txBox="1">
            <a:spLocks noGrp="1"/>
          </p:cNvSpPr>
          <p:nvPr>
            <p:ph type="title"/>
          </p:nvPr>
        </p:nvSpPr>
        <p:spPr>
          <a:xfrm>
            <a:off x="508000" y="623888"/>
            <a:ext cx="17221200" cy="1376363"/>
          </a:xfrm>
          <a:prstGeom prst="rect">
            <a:avLst/>
          </a:prstGeom>
          <a:solidFill>
            <a:srgbClr val="B6D7A8"/>
          </a:solidFill>
          <a:ln>
            <a:noFill/>
          </a:ln>
        </p:spPr>
        <p:txBody>
          <a:bodyPr spcFirstLastPara="1" wrap="square" lIns="137125" tIns="68550" rIns="137125" bIns="68550" anchor="t" anchorCtr="0">
            <a:noAutofit/>
          </a:bodyPr>
          <a:lstStyle/>
          <a:p>
            <a:pPr marL="0" lvl="0" indent="0" algn="ctr" rtl="0">
              <a:lnSpc>
                <a:spcPct val="90000"/>
              </a:lnSpc>
              <a:spcBef>
                <a:spcPts val="0"/>
              </a:spcBef>
              <a:spcAft>
                <a:spcPts val="0"/>
              </a:spcAft>
              <a:buSzPts val="2800"/>
              <a:buNone/>
            </a:pPr>
            <a:r>
              <a:rPr lang="de">
                <a:solidFill>
                  <a:srgbClr val="45A858"/>
                </a:solidFill>
              </a:rPr>
              <a:t>Ethik – Leitlinien</a:t>
            </a:r>
            <a:endParaRPr sz="2700" i="1">
              <a:solidFill>
                <a:srgbClr val="66666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4"/>
          <p:cNvSpPr txBox="1">
            <a:spLocks noGrp="1"/>
          </p:cNvSpPr>
          <p:nvPr>
            <p:ph type="body" idx="1"/>
          </p:nvPr>
        </p:nvSpPr>
        <p:spPr>
          <a:xfrm>
            <a:off x="2667000" y="2189359"/>
            <a:ext cx="12915900" cy="7484030"/>
          </a:xfrm>
          <a:prstGeom prst="rect">
            <a:avLst/>
          </a:prstGeom>
          <a:noFill/>
          <a:ln>
            <a:noFill/>
          </a:ln>
        </p:spPr>
        <p:txBody>
          <a:bodyPr spcFirstLastPara="1" wrap="square" lIns="137125" tIns="68550" rIns="137125" bIns="68550" anchor="t" anchorCtr="0">
            <a:noAutofit/>
          </a:bodyPr>
          <a:lstStyle/>
          <a:p>
            <a:pPr marL="0" lvl="0" indent="0" algn="l" rtl="0">
              <a:lnSpc>
                <a:spcPct val="90000"/>
              </a:lnSpc>
              <a:spcBef>
                <a:spcPts val="9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ctr" rtl="0">
              <a:lnSpc>
                <a:spcPct val="90000"/>
              </a:lnSpc>
              <a:spcBef>
                <a:spcPts val="1800"/>
              </a:spcBef>
              <a:spcAft>
                <a:spcPts val="900"/>
              </a:spcAft>
              <a:buSzPts val="2400"/>
              <a:buNone/>
            </a:pPr>
            <a:r>
              <a:rPr lang="de" sz="6600" i="1"/>
              <a:t>Schön, aber reden wir, wenn sie verbindlich werden ...</a:t>
            </a:r>
            <a:endParaRPr/>
          </a:p>
        </p:txBody>
      </p:sp>
      <p:sp>
        <p:nvSpPr>
          <p:cNvPr id="476" name="Google Shape;476;p24"/>
          <p:cNvSpPr txBox="1">
            <a:spLocks noGrp="1"/>
          </p:cNvSpPr>
          <p:nvPr>
            <p:ph type="title"/>
          </p:nvPr>
        </p:nvSpPr>
        <p:spPr>
          <a:xfrm>
            <a:off x="508000" y="623888"/>
            <a:ext cx="17221200" cy="1376363"/>
          </a:xfrm>
          <a:prstGeom prst="rect">
            <a:avLst/>
          </a:prstGeom>
          <a:solidFill>
            <a:srgbClr val="B6D7A8"/>
          </a:solidFill>
          <a:ln>
            <a:noFill/>
          </a:ln>
        </p:spPr>
        <p:txBody>
          <a:bodyPr spcFirstLastPara="1" wrap="square" lIns="137125" tIns="68550" rIns="137125" bIns="68550" anchor="t" anchorCtr="0">
            <a:noAutofit/>
          </a:bodyPr>
          <a:lstStyle/>
          <a:p>
            <a:pPr algn="ctr"/>
            <a:r>
              <a:rPr lang="de" dirty="0">
                <a:solidFill>
                  <a:srgbClr val="45A858"/>
                </a:solidFill>
              </a:rPr>
              <a:t>Ethik – Leitlinien oder Ethik - Färberei?</a:t>
            </a:r>
            <a:endParaRPr sz="2700" i="1" dirty="0">
              <a:solidFill>
                <a:srgbClr val="66666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5"/>
          <p:cNvSpPr txBox="1">
            <a:spLocks noGrp="1"/>
          </p:cNvSpPr>
          <p:nvPr>
            <p:ph type="body" idx="1"/>
          </p:nvPr>
        </p:nvSpPr>
        <p:spPr>
          <a:xfrm>
            <a:off x="4190999" y="2304863"/>
            <a:ext cx="10591801" cy="4057837"/>
          </a:xfrm>
          <a:prstGeom prst="rect">
            <a:avLst/>
          </a:prstGeom>
          <a:noFill/>
          <a:ln>
            <a:noFill/>
          </a:ln>
        </p:spPr>
        <p:txBody>
          <a:bodyPr spcFirstLastPara="1" wrap="square" lIns="137125" tIns="68550" rIns="137125" bIns="68550" anchor="t" anchorCtr="0">
            <a:noAutofit/>
          </a:bodyPr>
          <a:lstStyle/>
          <a:p>
            <a:pPr marL="0" lvl="0" indent="0" algn="l" rtl="0">
              <a:lnSpc>
                <a:spcPct val="90000"/>
              </a:lnSpc>
              <a:spcBef>
                <a:spcPts val="9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l" rtl="0">
              <a:lnSpc>
                <a:spcPct val="90000"/>
              </a:lnSpc>
              <a:spcBef>
                <a:spcPts val="1800"/>
              </a:spcBef>
              <a:spcAft>
                <a:spcPts val="0"/>
              </a:spcAft>
              <a:buSzPts val="2400"/>
              <a:buNone/>
            </a:pPr>
            <a:endParaRPr sz="2700" i="1"/>
          </a:p>
          <a:p>
            <a:pPr marL="0" lvl="0" indent="0" algn="ctr" rtl="0">
              <a:lnSpc>
                <a:spcPct val="90000"/>
              </a:lnSpc>
              <a:spcBef>
                <a:spcPts val="1800"/>
              </a:spcBef>
              <a:spcAft>
                <a:spcPts val="0"/>
              </a:spcAft>
              <a:buSzPts val="2400"/>
              <a:buNone/>
            </a:pPr>
            <a:endParaRPr sz="2700" i="1"/>
          </a:p>
          <a:p>
            <a:pPr marL="0" lvl="0" indent="0" algn="ctr" rtl="0">
              <a:lnSpc>
                <a:spcPct val="90000"/>
              </a:lnSpc>
              <a:spcBef>
                <a:spcPts val="1800"/>
              </a:spcBef>
              <a:spcAft>
                <a:spcPts val="900"/>
              </a:spcAft>
              <a:buSzPts val="2400"/>
              <a:buNone/>
            </a:pPr>
            <a:r>
              <a:rPr lang="de" sz="6000" b="1" i="1"/>
              <a:t>EU-Verordnungen zur Rettung!</a:t>
            </a:r>
            <a:endParaRPr/>
          </a:p>
        </p:txBody>
      </p:sp>
      <p:sp>
        <p:nvSpPr>
          <p:cNvPr id="483" name="Google Shape;483;p25"/>
          <p:cNvSpPr txBox="1">
            <a:spLocks noGrp="1"/>
          </p:cNvSpPr>
          <p:nvPr>
            <p:ph type="title"/>
          </p:nvPr>
        </p:nvSpPr>
        <p:spPr>
          <a:xfrm>
            <a:off x="508000" y="623888"/>
            <a:ext cx="17221200" cy="1376363"/>
          </a:xfrm>
          <a:prstGeom prst="rect">
            <a:avLst/>
          </a:prstGeom>
          <a:solidFill>
            <a:srgbClr val="B6D7A8"/>
          </a:solidFill>
          <a:ln>
            <a:noFill/>
          </a:ln>
        </p:spPr>
        <p:txBody>
          <a:bodyPr spcFirstLastPara="1" wrap="square" lIns="137125" tIns="68550" rIns="137125" bIns="68550" anchor="t" anchorCtr="0">
            <a:noAutofit/>
          </a:bodyPr>
          <a:lstStyle/>
          <a:p>
            <a:pPr marL="0" lvl="0" indent="0" algn="ctr" rtl="0">
              <a:lnSpc>
                <a:spcPct val="90000"/>
              </a:lnSpc>
              <a:spcBef>
                <a:spcPts val="0"/>
              </a:spcBef>
              <a:spcAft>
                <a:spcPts val="0"/>
              </a:spcAft>
              <a:buSzPts val="2800"/>
              <a:buNone/>
            </a:pPr>
            <a:r>
              <a:rPr lang="de">
                <a:solidFill>
                  <a:srgbClr val="45A858"/>
                </a:solidFill>
              </a:rPr>
              <a:t>... Ach nein...</a:t>
            </a:r>
            <a:endParaRPr sz="2700" i="1">
              <a:solidFill>
                <a:srgbClr val="666666"/>
              </a:solidFill>
            </a:endParaRPr>
          </a:p>
        </p:txBody>
      </p:sp>
      <p:pic>
        <p:nvPicPr>
          <p:cNvPr id="484" name="Google Shape;484;p25"/>
          <p:cNvPicPr preferRelativeResize="0"/>
          <p:nvPr/>
        </p:nvPicPr>
        <p:blipFill rotWithShape="1">
          <a:blip r:embed="rId3">
            <a:alphaModFix/>
          </a:blip>
          <a:srcRect/>
          <a:stretch/>
        </p:blipFill>
        <p:spPr>
          <a:xfrm>
            <a:off x="3426593" y="2304863"/>
            <a:ext cx="10799546" cy="5399774"/>
          </a:xfrm>
          <a:prstGeom prst="rect">
            <a:avLst/>
          </a:prstGeom>
          <a:noFill/>
          <a:ln>
            <a:noFill/>
          </a:ln>
        </p:spPr>
      </p:pic>
      <p:pic>
        <p:nvPicPr>
          <p:cNvPr id="485" name="Google Shape;485;p25"/>
          <p:cNvPicPr preferRelativeResize="0"/>
          <p:nvPr/>
        </p:nvPicPr>
        <p:blipFill rotWithShape="1">
          <a:blip r:embed="rId3">
            <a:alphaModFix/>
          </a:blip>
          <a:srcRect/>
          <a:stretch/>
        </p:blipFill>
        <p:spPr>
          <a:xfrm rot="1865123">
            <a:off x="3655193" y="2533463"/>
            <a:ext cx="10799546" cy="53997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 calcmode="lin" valueType="num">
                                      <p:cBhvr additive="base">
                                        <p:cTn id="7" dur="500"/>
                                        <p:tgtEl>
                                          <p:spTgt spid="48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6"/>
          <p:cNvSpPr txBox="1"/>
          <p:nvPr/>
        </p:nvSpPr>
        <p:spPr>
          <a:xfrm>
            <a:off x="1295400" y="2171700"/>
            <a:ext cx="14706600" cy="6979025"/>
          </a:xfrm>
          <a:prstGeom prst="rect">
            <a:avLst/>
          </a:prstGeom>
          <a:noFill/>
          <a:ln>
            <a:noFill/>
          </a:ln>
        </p:spPr>
        <p:txBody>
          <a:bodyPr spcFirstLastPara="1" wrap="square" lIns="111425" tIns="55700" rIns="111425" bIns="55700" anchor="t" anchorCtr="0">
            <a:normAutofit fontScale="92500" lnSpcReduction="20000"/>
          </a:bodyPr>
          <a:lstStyle/>
          <a:p>
            <a:pPr marL="0" marR="0" lvl="0" indent="0" algn="l" rtl="0">
              <a:lnSpc>
                <a:spcPct val="120000"/>
              </a:lnSpc>
              <a:spcBef>
                <a:spcPts val="0"/>
              </a:spcBef>
              <a:spcAft>
                <a:spcPts val="0"/>
              </a:spcAft>
              <a:buClr>
                <a:srgbClr val="C00000"/>
              </a:buClr>
              <a:buSzPct val="100000"/>
              <a:buFont typeface="Arial"/>
              <a:buNone/>
            </a:pPr>
            <a:r>
              <a:rPr lang="de" sz="3413" b="1">
                <a:solidFill>
                  <a:srgbClr val="C00000"/>
                </a:solidFill>
                <a:latin typeface="Ubuntu"/>
                <a:ea typeface="Ubuntu"/>
                <a:cs typeface="Ubuntu"/>
                <a:sym typeface="Ubuntu"/>
              </a:rPr>
              <a:t>Das EU HLEG hat auf Grundlage der EU-Grundrechtecharta folgende Kernanforderungen eines vertrauenswürdigen KI-Systems festgelegt:</a:t>
            </a:r>
            <a:endParaRPr/>
          </a:p>
          <a:p>
            <a:pPr marL="0" marR="0" lvl="0" indent="0" algn="l" rtl="0">
              <a:lnSpc>
                <a:spcPct val="120000"/>
              </a:lnSpc>
              <a:spcBef>
                <a:spcPts val="1000"/>
              </a:spcBef>
              <a:spcAft>
                <a:spcPts val="0"/>
              </a:spcAft>
              <a:buClr>
                <a:schemeClr val="dk1"/>
              </a:buClr>
              <a:buSzPct val="100000"/>
              <a:buFont typeface="Arial"/>
              <a:buNone/>
            </a:pPr>
            <a:endParaRPr sz="1463">
              <a:solidFill>
                <a:srgbClr val="C00000"/>
              </a:solidFill>
              <a:latin typeface="Ubuntu"/>
              <a:ea typeface="Ubuntu"/>
              <a:cs typeface="Ubuntu"/>
              <a:sym typeface="Ubuntu"/>
            </a:endParaRPr>
          </a:p>
          <a:p>
            <a:pPr marL="0" marR="0" lvl="0" indent="0" algn="l" rtl="0">
              <a:lnSpc>
                <a:spcPct val="120000"/>
              </a:lnSpc>
              <a:spcBef>
                <a:spcPts val="1000"/>
              </a:spcBef>
              <a:spcAft>
                <a:spcPts val="0"/>
              </a:spcAft>
              <a:buClr>
                <a:schemeClr val="dk1"/>
              </a:buClr>
              <a:buSzPct val="100000"/>
              <a:buFont typeface="Arial"/>
              <a:buNone/>
            </a:pPr>
            <a:r>
              <a:rPr lang="de" sz="3170">
                <a:solidFill>
                  <a:schemeClr val="dk1"/>
                </a:solidFill>
                <a:latin typeface="Ubuntu"/>
                <a:ea typeface="Ubuntu"/>
                <a:cs typeface="Ubuntu"/>
                <a:sym typeface="Ubuntu"/>
              </a:rPr>
              <a:t>(1) Vorrang menschlichen Handelns und menschliche Aufsicht</a:t>
            </a:r>
            <a:endParaRPr sz="3170">
              <a:solidFill>
                <a:schemeClr val="dk1"/>
              </a:solidFill>
              <a:latin typeface="Ubuntu"/>
              <a:ea typeface="Ubuntu"/>
              <a:cs typeface="Ubuntu"/>
              <a:sym typeface="Ubuntu"/>
            </a:endParaRPr>
          </a:p>
          <a:p>
            <a:pPr marL="0" marR="0" lvl="0" indent="0" algn="l" rtl="0">
              <a:lnSpc>
                <a:spcPct val="120000"/>
              </a:lnSpc>
              <a:spcBef>
                <a:spcPts val="1000"/>
              </a:spcBef>
              <a:spcAft>
                <a:spcPts val="0"/>
              </a:spcAft>
              <a:buClr>
                <a:schemeClr val="dk1"/>
              </a:buClr>
              <a:buSzPct val="34700"/>
              <a:buFont typeface="Arial"/>
              <a:buNone/>
            </a:pPr>
            <a:r>
              <a:rPr lang="de" sz="3170">
                <a:solidFill>
                  <a:schemeClr val="dk1"/>
                </a:solidFill>
                <a:latin typeface="Ubuntu"/>
                <a:ea typeface="Ubuntu"/>
                <a:cs typeface="Ubuntu"/>
                <a:sym typeface="Ubuntu"/>
              </a:rPr>
              <a:t>(2) Technische Robustheit und Sicherheit</a:t>
            </a:r>
            <a:endParaRPr sz="3170">
              <a:solidFill>
                <a:schemeClr val="dk1"/>
              </a:solidFill>
              <a:latin typeface="Ubuntu"/>
              <a:ea typeface="Ubuntu"/>
              <a:cs typeface="Ubuntu"/>
              <a:sym typeface="Ubuntu"/>
            </a:endParaRPr>
          </a:p>
          <a:p>
            <a:pPr marL="0" marR="0" lvl="0" indent="0" algn="l" rtl="0">
              <a:lnSpc>
                <a:spcPct val="120000"/>
              </a:lnSpc>
              <a:spcBef>
                <a:spcPts val="1000"/>
              </a:spcBef>
              <a:spcAft>
                <a:spcPts val="0"/>
              </a:spcAft>
              <a:buClr>
                <a:schemeClr val="dk1"/>
              </a:buClr>
              <a:buSzPct val="34700"/>
              <a:buFont typeface="Arial"/>
              <a:buNone/>
            </a:pPr>
            <a:r>
              <a:rPr lang="de" sz="3170">
                <a:solidFill>
                  <a:schemeClr val="dk1"/>
                </a:solidFill>
                <a:latin typeface="Ubuntu"/>
                <a:ea typeface="Ubuntu"/>
                <a:cs typeface="Ubuntu"/>
                <a:sym typeface="Ubuntu"/>
              </a:rPr>
              <a:t>(3) Datenschutz und Datenqualitätsmanagement</a:t>
            </a:r>
            <a:endParaRPr sz="3170">
              <a:solidFill>
                <a:schemeClr val="dk1"/>
              </a:solidFill>
              <a:latin typeface="Ubuntu"/>
              <a:ea typeface="Ubuntu"/>
              <a:cs typeface="Ubuntu"/>
              <a:sym typeface="Ubuntu"/>
            </a:endParaRPr>
          </a:p>
          <a:p>
            <a:pPr marL="0" marR="0" lvl="0" indent="0" algn="l" rtl="0">
              <a:lnSpc>
                <a:spcPct val="120000"/>
              </a:lnSpc>
              <a:spcBef>
                <a:spcPts val="1000"/>
              </a:spcBef>
              <a:spcAft>
                <a:spcPts val="0"/>
              </a:spcAft>
              <a:buClr>
                <a:schemeClr val="dk1"/>
              </a:buClr>
              <a:buSzPct val="34700"/>
              <a:buFont typeface="Arial"/>
              <a:buNone/>
            </a:pPr>
            <a:r>
              <a:rPr lang="de" sz="3170">
                <a:solidFill>
                  <a:schemeClr val="dk1"/>
                </a:solidFill>
                <a:latin typeface="Ubuntu"/>
                <a:ea typeface="Ubuntu"/>
                <a:cs typeface="Ubuntu"/>
                <a:sym typeface="Ubuntu"/>
              </a:rPr>
              <a:t>(4) Transparenz</a:t>
            </a:r>
            <a:endParaRPr sz="3170">
              <a:solidFill>
                <a:schemeClr val="dk1"/>
              </a:solidFill>
              <a:latin typeface="Ubuntu"/>
              <a:ea typeface="Ubuntu"/>
              <a:cs typeface="Ubuntu"/>
              <a:sym typeface="Ubuntu"/>
            </a:endParaRPr>
          </a:p>
          <a:p>
            <a:pPr marL="0" marR="0" lvl="0" indent="0" algn="l" rtl="0">
              <a:lnSpc>
                <a:spcPct val="120000"/>
              </a:lnSpc>
              <a:spcBef>
                <a:spcPts val="1000"/>
              </a:spcBef>
              <a:spcAft>
                <a:spcPts val="0"/>
              </a:spcAft>
              <a:buClr>
                <a:schemeClr val="dk1"/>
              </a:buClr>
              <a:buSzPct val="34700"/>
              <a:buFont typeface="Arial"/>
              <a:buNone/>
            </a:pPr>
            <a:r>
              <a:rPr lang="de" sz="3170">
                <a:solidFill>
                  <a:schemeClr val="dk1"/>
                </a:solidFill>
                <a:latin typeface="Ubuntu"/>
                <a:ea typeface="Ubuntu"/>
                <a:cs typeface="Ubuntu"/>
                <a:sym typeface="Ubuntu"/>
              </a:rPr>
              <a:t>(5) Vielfalt, Nichtdiskriminierung und Fairness</a:t>
            </a:r>
            <a:endParaRPr sz="3170">
              <a:solidFill>
                <a:schemeClr val="dk1"/>
              </a:solidFill>
              <a:latin typeface="Ubuntu"/>
              <a:ea typeface="Ubuntu"/>
              <a:cs typeface="Ubuntu"/>
              <a:sym typeface="Ubuntu"/>
            </a:endParaRPr>
          </a:p>
          <a:p>
            <a:pPr marL="0" marR="0" lvl="0" indent="0" algn="l" rtl="0">
              <a:lnSpc>
                <a:spcPct val="120000"/>
              </a:lnSpc>
              <a:spcBef>
                <a:spcPts val="1000"/>
              </a:spcBef>
              <a:spcAft>
                <a:spcPts val="0"/>
              </a:spcAft>
              <a:buClr>
                <a:schemeClr val="dk1"/>
              </a:buClr>
              <a:buSzPct val="34700"/>
              <a:buFont typeface="Arial"/>
              <a:buNone/>
            </a:pPr>
            <a:r>
              <a:rPr lang="de" sz="3170">
                <a:solidFill>
                  <a:schemeClr val="dk1"/>
                </a:solidFill>
                <a:latin typeface="Ubuntu"/>
                <a:ea typeface="Ubuntu"/>
                <a:cs typeface="Ubuntu"/>
                <a:sym typeface="Ubuntu"/>
              </a:rPr>
              <a:t>(6) Gesellschaftliches und ökologisches Wohlergehen</a:t>
            </a:r>
            <a:endParaRPr sz="3170">
              <a:solidFill>
                <a:schemeClr val="dk1"/>
              </a:solidFill>
              <a:latin typeface="Ubuntu"/>
              <a:ea typeface="Ubuntu"/>
              <a:cs typeface="Ubuntu"/>
              <a:sym typeface="Ubuntu"/>
            </a:endParaRPr>
          </a:p>
          <a:p>
            <a:pPr marL="0" marR="0" lvl="0" indent="0" algn="l" rtl="0">
              <a:lnSpc>
                <a:spcPct val="120000"/>
              </a:lnSpc>
              <a:spcBef>
                <a:spcPts val="1000"/>
              </a:spcBef>
              <a:spcAft>
                <a:spcPts val="0"/>
              </a:spcAft>
              <a:buClr>
                <a:schemeClr val="dk1"/>
              </a:buClr>
              <a:buSzPct val="34700"/>
              <a:buFont typeface="Arial"/>
              <a:buNone/>
            </a:pPr>
            <a:r>
              <a:rPr lang="de" sz="3170">
                <a:solidFill>
                  <a:schemeClr val="dk1"/>
                </a:solidFill>
                <a:latin typeface="Ubuntu"/>
                <a:ea typeface="Ubuntu"/>
                <a:cs typeface="Ubuntu"/>
                <a:sym typeface="Ubuntu"/>
              </a:rPr>
              <a:t>(7) Rechenschaftspflicht</a:t>
            </a:r>
            <a:endParaRPr sz="3170">
              <a:solidFill>
                <a:schemeClr val="dk1"/>
              </a:solidFill>
              <a:latin typeface="Ubuntu"/>
              <a:ea typeface="Ubuntu"/>
              <a:cs typeface="Ubuntu"/>
              <a:sym typeface="Ubuntu"/>
            </a:endParaRPr>
          </a:p>
          <a:p>
            <a:pPr marL="0" marR="0" lvl="0" indent="0" algn="l" rtl="0">
              <a:lnSpc>
                <a:spcPct val="120000"/>
              </a:lnSpc>
              <a:spcBef>
                <a:spcPts val="1000"/>
              </a:spcBef>
              <a:spcAft>
                <a:spcPts val="0"/>
              </a:spcAft>
              <a:buClr>
                <a:schemeClr val="dk1"/>
              </a:buClr>
              <a:buSzPct val="100000"/>
              <a:buFont typeface="Arial"/>
              <a:buNone/>
            </a:pPr>
            <a:endParaRPr sz="3170">
              <a:solidFill>
                <a:schemeClr val="dk1"/>
              </a:solidFill>
              <a:latin typeface="Ubuntu"/>
              <a:ea typeface="Ubuntu"/>
              <a:cs typeface="Ubuntu"/>
              <a:sym typeface="Ubuntu"/>
            </a:endParaRPr>
          </a:p>
          <a:p>
            <a:pPr marL="0" marR="0" lvl="0" indent="0" algn="l" rtl="0">
              <a:lnSpc>
                <a:spcPct val="120000"/>
              </a:lnSpc>
              <a:spcBef>
                <a:spcPts val="1000"/>
              </a:spcBef>
              <a:spcAft>
                <a:spcPts val="0"/>
              </a:spcAft>
              <a:buClr>
                <a:schemeClr val="dk1"/>
              </a:buClr>
              <a:buSzPct val="100000"/>
              <a:buFont typeface="Arial"/>
              <a:buNone/>
            </a:pPr>
            <a:endParaRPr sz="3413" b="1">
              <a:solidFill>
                <a:schemeClr val="dk1"/>
              </a:solidFill>
              <a:highlight>
                <a:srgbClr val="FFFF00"/>
              </a:highlight>
              <a:latin typeface="Ubuntu"/>
              <a:ea typeface="Ubuntu"/>
              <a:cs typeface="Ubuntu"/>
              <a:sym typeface="Ubuntu"/>
            </a:endParaRPr>
          </a:p>
        </p:txBody>
      </p:sp>
      <p:sp>
        <p:nvSpPr>
          <p:cNvPr id="491" name="Google Shape;491;p26"/>
          <p:cNvSpPr txBox="1"/>
          <p:nvPr/>
        </p:nvSpPr>
        <p:spPr>
          <a:xfrm>
            <a:off x="1308652" y="647700"/>
            <a:ext cx="97688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3: Vertrauenswürdige KI</a:t>
            </a:r>
            <a:endParaRPr/>
          </a:p>
        </p:txBody>
      </p:sp>
      <p:sp>
        <p:nvSpPr>
          <p:cNvPr id="492" name="Google Shape;492;p26"/>
          <p:cNvSpPr txBox="1"/>
          <p:nvPr/>
        </p:nvSpPr>
        <p:spPr>
          <a:xfrm>
            <a:off x="1308652" y="1425424"/>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1: Vertrauenswürdige KI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7"/>
          <p:cNvSpPr txBox="1"/>
          <p:nvPr/>
        </p:nvSpPr>
        <p:spPr>
          <a:xfrm>
            <a:off x="1432560" y="1496219"/>
            <a:ext cx="97688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3: Vertrauenswürdige KI</a:t>
            </a:r>
            <a:endParaRPr/>
          </a:p>
        </p:txBody>
      </p:sp>
      <p:sp>
        <p:nvSpPr>
          <p:cNvPr id="498" name="Google Shape;498;p27"/>
          <p:cNvSpPr txBox="1"/>
          <p:nvPr/>
        </p:nvSpPr>
        <p:spPr>
          <a:xfrm>
            <a:off x="1447800" y="2552700"/>
            <a:ext cx="13888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2: BIAS, Fairness, Nichtdiskriminierung</a:t>
            </a:r>
            <a:endParaRPr dirty="0"/>
          </a:p>
        </p:txBody>
      </p:sp>
      <p:sp>
        <p:nvSpPr>
          <p:cNvPr id="499" name="Google Shape;499;p27"/>
          <p:cNvSpPr txBox="1"/>
          <p:nvPr/>
        </p:nvSpPr>
        <p:spPr>
          <a:xfrm>
            <a:off x="1447800" y="3361372"/>
            <a:ext cx="14401800" cy="29553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Noto Sans Symbols"/>
              <a:buChar char="⮚"/>
            </a:pPr>
            <a:r>
              <a:rPr lang="de" sz="2400" dirty="0">
                <a:solidFill>
                  <a:schemeClr val="dk1"/>
                </a:solidFill>
                <a:latin typeface="Calibri"/>
                <a:ea typeface="Calibri"/>
                <a:cs typeface="Calibri"/>
                <a:sym typeface="Calibri"/>
              </a:rPr>
              <a:t>Was ist BIAS?</a:t>
            </a:r>
            <a:endParaRPr dirty="0">
              <a:solidFill>
                <a:schemeClr val="dk1"/>
              </a:solidFill>
            </a:endParaRPr>
          </a:p>
          <a:p>
            <a:pPr marL="457200" marR="0" lvl="1" indent="0" algn="l" rtl="0">
              <a:spcBef>
                <a:spcPts val="0"/>
              </a:spcBef>
              <a:spcAft>
                <a:spcPts val="0"/>
              </a:spcAft>
              <a:buNone/>
            </a:pPr>
            <a:r>
              <a:rPr lang="de" sz="2400" b="0" i="0" u="none" strike="noStrike" cap="none" dirty="0">
                <a:solidFill>
                  <a:schemeClr val="dk1"/>
                </a:solidFill>
                <a:latin typeface="Calibri"/>
                <a:ea typeface="Calibri"/>
                <a:cs typeface="Calibri"/>
                <a:sym typeface="Calibri"/>
              </a:rPr>
              <a:t>Im Kontext von Data Science und maschinellem Lernen im Allgemeinen prallen viele verschiedene Definitionen von Bias aufeinander (umgangssprachliche Verwendung vs. Statistik vs. Deep Learning).</a:t>
            </a:r>
            <a:endParaRPr dirty="0">
              <a:solidFill>
                <a:schemeClr val="dk1"/>
              </a:solidFill>
            </a:endParaRPr>
          </a:p>
          <a:p>
            <a:pPr marL="457200" lvl="1"/>
            <a:r>
              <a:rPr lang="de" sz="2400" b="0" i="0" u="none" strike="noStrike" cap="none" dirty="0">
                <a:solidFill>
                  <a:schemeClr val="dk1"/>
                </a:solidFill>
                <a:latin typeface="Calibri"/>
                <a:ea typeface="Calibri"/>
                <a:cs typeface="Calibri"/>
                <a:sym typeface="Calibri"/>
              </a:rPr>
              <a:t>Im Zusammenhang mit vertrauenswürdiger KI werden wi</a:t>
            </a:r>
            <a:r>
              <a:rPr lang="de" sz="2400" dirty="0">
                <a:solidFill>
                  <a:schemeClr val="dk1"/>
                </a:solidFill>
                <a:latin typeface="Calibri"/>
                <a:ea typeface="Calibri"/>
                <a:cs typeface="Calibri"/>
                <a:sym typeface="Calibri"/>
              </a:rPr>
              <a:t>r </a:t>
            </a:r>
            <a:r>
              <a:rPr lang="de" sz="2400" b="1" i="1" dirty="0">
                <a:solidFill>
                  <a:schemeClr val="dk1"/>
                </a:solidFill>
                <a:latin typeface="Calibri"/>
                <a:ea typeface="Calibri"/>
                <a:cs typeface="Calibri"/>
                <a:sym typeface="Calibri"/>
              </a:rPr>
              <a:t>BIAS </a:t>
            </a:r>
            <a:r>
              <a:rPr lang="de" sz="2400" dirty="0">
                <a:solidFill>
                  <a:schemeClr val="dk1"/>
                </a:solidFill>
                <a:latin typeface="Calibri"/>
                <a:ea typeface="Calibri"/>
                <a:cs typeface="Calibri"/>
                <a:sym typeface="Calibri"/>
              </a:rPr>
              <a:t>als</a:t>
            </a:r>
            <a:r>
              <a:rPr lang="de" sz="2400" b="0" i="0" u="none" strike="noStrike" cap="none" dirty="0">
                <a:solidFill>
                  <a:schemeClr val="dk1"/>
                </a:solidFill>
                <a:latin typeface="Calibri"/>
                <a:ea typeface="Calibri"/>
                <a:cs typeface="Calibri"/>
                <a:sym typeface="Calibri"/>
              </a:rPr>
              <a:t> ein </a:t>
            </a:r>
            <a:r>
              <a:rPr lang="de" sz="2400" b="1" i="1" u="none" strike="noStrike" cap="none" dirty="0">
                <a:solidFill>
                  <a:schemeClr val="dk1"/>
                </a:solidFill>
                <a:latin typeface="Calibri"/>
                <a:ea typeface="Calibri"/>
                <a:cs typeface="Calibri"/>
                <a:sym typeface="Calibri"/>
              </a:rPr>
              <a:t>Vorurteil betrachten</a:t>
            </a:r>
            <a:r>
              <a:rPr lang="de" sz="2400" b="0" i="0" u="none" strike="noStrike" cap="none" dirty="0">
                <a:solidFill>
                  <a:schemeClr val="dk1"/>
                </a:solidFill>
                <a:latin typeface="Calibri"/>
                <a:ea typeface="Calibri"/>
                <a:cs typeface="Calibri"/>
                <a:sym typeface="Calibri"/>
              </a:rPr>
              <a:t>, das eine Gruppe gegenüber einer anderen bevorzugt.</a:t>
            </a:r>
            <a:endParaRPr dirty="0">
              <a:solidFill>
                <a:schemeClr val="dk1"/>
              </a:solidFill>
            </a:endParaRPr>
          </a:p>
          <a:p>
            <a:pPr marL="457200" marR="0" lvl="1" indent="0" algn="l"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Noto Sans Symbols"/>
              <a:buChar char="⮚"/>
            </a:pPr>
            <a:r>
              <a:rPr lang="de" sz="2400" dirty="0">
                <a:solidFill>
                  <a:schemeClr val="dk1"/>
                </a:solidFill>
                <a:latin typeface="Calibri"/>
                <a:ea typeface="Calibri"/>
                <a:cs typeface="Calibri"/>
                <a:sym typeface="Calibri"/>
              </a:rPr>
              <a:t>Was ist Fairness?</a:t>
            </a:r>
            <a:endParaRPr sz="2400" dirty="0">
              <a:solidFill>
                <a:schemeClr val="dk1"/>
              </a:solidFill>
              <a:latin typeface="Calibri"/>
              <a:ea typeface="Calibri"/>
              <a:cs typeface="Calibri"/>
              <a:sym typeface="Calibri"/>
            </a:endParaRPr>
          </a:p>
          <a:p>
            <a:pPr marL="457200" marR="0" lvl="1"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8"/>
          <p:cNvSpPr txBox="1">
            <a:spLocks noGrp="1"/>
          </p:cNvSpPr>
          <p:nvPr>
            <p:ph type="body" idx="1"/>
          </p:nvPr>
        </p:nvSpPr>
        <p:spPr>
          <a:xfrm>
            <a:off x="838200" y="2552700"/>
            <a:ext cx="13563600" cy="5715000"/>
          </a:xfrm>
          <a:prstGeom prst="rect">
            <a:avLst/>
          </a:prstGeom>
          <a:noFill/>
          <a:ln>
            <a:noFill/>
          </a:ln>
        </p:spPr>
        <p:txBody>
          <a:bodyPr spcFirstLastPara="1" wrap="square" lIns="137125" tIns="68550" rIns="137125" bIns="68550" anchor="t" anchorCtr="0">
            <a:noAutofit/>
          </a:bodyPr>
          <a:lstStyle/>
          <a:p>
            <a:pPr marL="0" indent="0">
              <a:spcBef>
                <a:spcPts val="1800"/>
              </a:spcBef>
              <a:buSzPts val="1100"/>
              <a:buNone/>
            </a:pPr>
            <a:r>
              <a:rPr lang="de" sz="2400" dirty="0" err="1"/>
              <a:t>Societal</a:t>
            </a:r>
            <a:r>
              <a:rPr lang="de" sz="2400" dirty="0"/>
              <a:t> Bias</a:t>
            </a:r>
            <a:endParaRPr lang="en-US" sz="2400" dirty="0"/>
          </a:p>
          <a:p>
            <a:pPr marL="0" indent="0">
              <a:spcBef>
                <a:spcPts val="1800"/>
              </a:spcBef>
              <a:buSzPts val="1100"/>
              <a:buNone/>
            </a:pPr>
            <a:r>
              <a:rPr lang="de" sz="2400" dirty="0"/>
              <a:t>	</a:t>
            </a:r>
            <a:r>
              <a:rPr lang="de" sz="2400" dirty="0" err="1"/>
              <a:t>Confirmation</a:t>
            </a:r>
            <a:r>
              <a:rPr lang="de" sz="2400" dirty="0"/>
              <a:t> Bias</a:t>
            </a:r>
            <a:endParaRPr sz="2400" dirty="0"/>
          </a:p>
          <a:p>
            <a:pPr marL="0" indent="0">
              <a:spcBef>
                <a:spcPts val="1800"/>
              </a:spcBef>
              <a:buSzPts val="1100"/>
              <a:buNone/>
            </a:pPr>
            <a:r>
              <a:rPr lang="de" sz="2400"/>
              <a:t>		In-group Bias</a:t>
            </a:r>
            <a:endParaRPr sz="2400"/>
          </a:p>
          <a:p>
            <a:pPr marL="0" indent="0">
              <a:spcBef>
                <a:spcPts val="1800"/>
              </a:spcBef>
              <a:buSzPts val="1100"/>
              <a:buNone/>
            </a:pPr>
            <a:r>
              <a:rPr lang="de" sz="2400"/>
              <a:t>			Automation Bias</a:t>
            </a:r>
            <a:endParaRPr sz="2400"/>
          </a:p>
          <a:p>
            <a:pPr marL="0" indent="0">
              <a:spcBef>
                <a:spcPts val="1800"/>
              </a:spcBef>
              <a:buSzPts val="1100"/>
              <a:buNone/>
            </a:pPr>
            <a:r>
              <a:rPr lang="de" sz="2400"/>
              <a:t>				Temporal Bias</a:t>
            </a:r>
            <a:endParaRPr sz="2400"/>
          </a:p>
          <a:p>
            <a:pPr marL="0" indent="0">
              <a:spcBef>
                <a:spcPts val="1800"/>
              </a:spcBef>
              <a:buSzPts val="1100"/>
              <a:buNone/>
            </a:pPr>
            <a:r>
              <a:rPr lang="de" sz="2400" dirty="0"/>
              <a:t>				</a:t>
            </a:r>
            <a:r>
              <a:rPr lang="de" sz="2400" dirty="0" err="1"/>
              <a:t>Omitted</a:t>
            </a:r>
            <a:r>
              <a:rPr lang="de" sz="2400" dirty="0"/>
              <a:t> Variable Bias</a:t>
            </a:r>
            <a:endParaRPr sz="2400" dirty="0"/>
          </a:p>
          <a:p>
            <a:pPr marL="0" indent="0">
              <a:spcBef>
                <a:spcPts val="1800"/>
              </a:spcBef>
              <a:buSzPts val="1100"/>
              <a:buNone/>
            </a:pPr>
            <a:r>
              <a:rPr lang="de" sz="2400"/>
              <a:t>			Sampling Bias</a:t>
            </a:r>
            <a:endParaRPr sz="2400"/>
          </a:p>
          <a:p>
            <a:pPr marL="0" indent="0">
              <a:spcBef>
                <a:spcPts val="1800"/>
              </a:spcBef>
              <a:buSzPts val="1100"/>
              <a:buNone/>
            </a:pPr>
            <a:r>
              <a:rPr lang="de" sz="2400" dirty="0"/>
              <a:t>		</a:t>
            </a:r>
            <a:r>
              <a:rPr lang="de" sz="2400" dirty="0" err="1"/>
              <a:t>Representation</a:t>
            </a:r>
            <a:r>
              <a:rPr lang="de" sz="2400" dirty="0"/>
              <a:t> Bias</a:t>
            </a:r>
            <a:endParaRPr sz="2400" dirty="0"/>
          </a:p>
          <a:p>
            <a:pPr marL="0" indent="0">
              <a:spcBef>
                <a:spcPts val="1800"/>
              </a:spcBef>
              <a:buSzPts val="1100"/>
              <a:buNone/>
            </a:pPr>
            <a:r>
              <a:rPr lang="de" sz="2400"/>
              <a:t>	Measurement Bias</a:t>
            </a:r>
            <a:endParaRPr sz="2400"/>
          </a:p>
          <a:p>
            <a:pPr marL="0" indent="0">
              <a:spcBef>
                <a:spcPts val="1800"/>
              </a:spcBef>
              <a:buSzPts val="1100"/>
              <a:buNone/>
            </a:pPr>
            <a:r>
              <a:rPr lang="de" sz="2400" dirty="0"/>
              <a:t>Evaluation Bias </a:t>
            </a:r>
          </a:p>
          <a:p>
            <a:pPr marL="5029200" indent="457200">
              <a:spcBef>
                <a:spcPts val="1800"/>
              </a:spcBef>
              <a:buNone/>
            </a:pPr>
            <a:r>
              <a:rPr lang="de" sz="2400" dirty="0"/>
              <a:t> </a:t>
            </a:r>
            <a:r>
              <a:rPr lang="de" sz="2400" b="1" i="1" dirty="0"/>
              <a:t>... und viele mehr ...</a:t>
            </a:r>
            <a:endParaRPr/>
          </a:p>
          <a:p>
            <a:pPr marL="0" lvl="0" indent="0" algn="l" rtl="0">
              <a:lnSpc>
                <a:spcPct val="90000"/>
              </a:lnSpc>
              <a:spcBef>
                <a:spcPts val="1800"/>
              </a:spcBef>
              <a:spcAft>
                <a:spcPts val="0"/>
              </a:spcAft>
              <a:buSzPts val="2400"/>
              <a:buNone/>
            </a:pPr>
            <a:endParaRPr/>
          </a:p>
          <a:p>
            <a:pPr marL="0" lvl="0" indent="0" algn="l" rtl="0">
              <a:lnSpc>
                <a:spcPct val="90000"/>
              </a:lnSpc>
              <a:spcBef>
                <a:spcPts val="1800"/>
              </a:spcBef>
              <a:spcAft>
                <a:spcPts val="0"/>
              </a:spcAft>
              <a:buSzPts val="2400"/>
              <a:buNone/>
            </a:pPr>
            <a:endParaRPr/>
          </a:p>
          <a:p>
            <a:pPr marL="0" lvl="0" indent="0" algn="l" rtl="0">
              <a:lnSpc>
                <a:spcPct val="90000"/>
              </a:lnSpc>
              <a:spcBef>
                <a:spcPts val="1800"/>
              </a:spcBef>
              <a:spcAft>
                <a:spcPts val="900"/>
              </a:spcAft>
              <a:buSzPts val="2400"/>
              <a:buNone/>
            </a:pPr>
            <a:endParaRPr/>
          </a:p>
        </p:txBody>
      </p:sp>
      <p:sp>
        <p:nvSpPr>
          <p:cNvPr id="506" name="Google Shape;506;p28"/>
          <p:cNvSpPr txBox="1">
            <a:spLocks noGrp="1"/>
          </p:cNvSpPr>
          <p:nvPr>
            <p:ph type="title"/>
          </p:nvPr>
        </p:nvSpPr>
        <p:spPr>
          <a:xfrm>
            <a:off x="478175" y="623900"/>
            <a:ext cx="8982000" cy="78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000">
                <a:solidFill>
                  <a:srgbClr val="E7686A"/>
                </a:solidFill>
              </a:rPr>
              <a:t>Einheit 3: Vertrauenswürdige KI</a:t>
            </a:r>
            <a:endParaRPr/>
          </a:p>
        </p:txBody>
      </p:sp>
      <p:sp>
        <p:nvSpPr>
          <p:cNvPr id="507" name="Google Shape;507;p28"/>
          <p:cNvSpPr txBox="1"/>
          <p:nvPr/>
        </p:nvSpPr>
        <p:spPr>
          <a:xfrm>
            <a:off x="478172" y="1719600"/>
            <a:ext cx="135636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2: BIAS, Fairness, Nichtdiskriminierung</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9"/>
          <p:cNvSpPr txBox="1">
            <a:spLocks noGrp="1"/>
          </p:cNvSpPr>
          <p:nvPr>
            <p:ph type="body" idx="1"/>
          </p:nvPr>
        </p:nvSpPr>
        <p:spPr>
          <a:xfrm>
            <a:off x="2686050" y="2272206"/>
            <a:ext cx="14287500" cy="7373957"/>
          </a:xfrm>
          <a:prstGeom prst="rect">
            <a:avLst/>
          </a:prstGeom>
          <a:noFill/>
          <a:ln>
            <a:noFill/>
          </a:ln>
        </p:spPr>
        <p:txBody>
          <a:bodyPr spcFirstLastPara="1" wrap="square" lIns="137125" tIns="68550" rIns="137125" bIns="68550" anchor="t" anchorCtr="0">
            <a:noAutofit/>
          </a:bodyPr>
          <a:lstStyle/>
          <a:p>
            <a:pPr marL="114300" lvl="0" indent="0" algn="l" rtl="0">
              <a:lnSpc>
                <a:spcPct val="90000"/>
              </a:lnSpc>
              <a:spcBef>
                <a:spcPts val="0"/>
              </a:spcBef>
              <a:spcAft>
                <a:spcPts val="0"/>
              </a:spcAft>
              <a:buSzPts val="2400"/>
              <a:buNone/>
            </a:pPr>
            <a:endParaRPr b="1"/>
          </a:p>
          <a:p>
            <a:pPr marL="0" indent="0">
              <a:spcBef>
                <a:spcPts val="900"/>
              </a:spcBef>
              <a:buNone/>
            </a:pPr>
            <a:r>
              <a:rPr lang="de" sz="4200" b="1" dirty="0"/>
              <a:t>Wie können all diese </a:t>
            </a:r>
            <a:r>
              <a:rPr lang="de" sz="4200" b="1" dirty="0" err="1"/>
              <a:t>Biases</a:t>
            </a:r>
            <a:r>
              <a:rPr lang="de" sz="4200" b="1" dirty="0"/>
              <a:t> erkannt und gemessen werden?</a:t>
            </a:r>
            <a:endParaRPr dirty="0"/>
          </a:p>
          <a:p>
            <a:pPr marL="0" lvl="0" indent="0" algn="l" rtl="0">
              <a:lnSpc>
                <a:spcPct val="90000"/>
              </a:lnSpc>
              <a:spcBef>
                <a:spcPts val="1800"/>
              </a:spcBef>
              <a:spcAft>
                <a:spcPts val="0"/>
              </a:spcAft>
              <a:buSzPts val="2400"/>
              <a:buNone/>
            </a:pPr>
            <a:endParaRPr sz="4200" b="1"/>
          </a:p>
          <a:p>
            <a:pPr marL="0" lvl="0" indent="0" algn="l" rtl="0">
              <a:lnSpc>
                <a:spcPct val="90000"/>
              </a:lnSpc>
              <a:spcBef>
                <a:spcPts val="1800"/>
              </a:spcBef>
              <a:spcAft>
                <a:spcPts val="0"/>
              </a:spcAft>
              <a:buSzPts val="2400"/>
              <a:buNone/>
            </a:pPr>
            <a:r>
              <a:rPr lang="de" sz="4200" b="1" dirty="0"/>
              <a:t>Prüfe zunächst die Qualität deiner Daten.</a:t>
            </a:r>
            <a:endParaRPr dirty="0"/>
          </a:p>
          <a:p>
            <a:pPr marL="0" lvl="0" indent="0" algn="l" rtl="0">
              <a:lnSpc>
                <a:spcPct val="90000"/>
              </a:lnSpc>
              <a:spcBef>
                <a:spcPts val="1800"/>
              </a:spcBef>
              <a:spcAft>
                <a:spcPts val="0"/>
              </a:spcAft>
              <a:buSzPts val="2400"/>
              <a:buNone/>
            </a:pPr>
            <a:endParaRPr sz="4200" b="1"/>
          </a:p>
          <a:p>
            <a:pPr marL="0" lvl="0" indent="0" algn="l" rtl="0">
              <a:lnSpc>
                <a:spcPct val="90000"/>
              </a:lnSpc>
              <a:spcBef>
                <a:spcPts val="1800"/>
              </a:spcBef>
              <a:spcAft>
                <a:spcPts val="0"/>
              </a:spcAft>
              <a:buSzPts val="2400"/>
              <a:buNone/>
            </a:pPr>
            <a:r>
              <a:rPr lang="de" sz="4200" b="1" dirty="0"/>
              <a:t>Und dann ...</a:t>
            </a:r>
            <a:endParaRPr dirty="0"/>
          </a:p>
          <a:p>
            <a:pPr marL="0" lvl="0" indent="0" algn="l" rtl="0">
              <a:lnSpc>
                <a:spcPct val="90000"/>
              </a:lnSpc>
              <a:spcBef>
                <a:spcPts val="1800"/>
              </a:spcBef>
              <a:spcAft>
                <a:spcPts val="0"/>
              </a:spcAft>
              <a:buSzPts val="2400"/>
              <a:buNone/>
            </a:pPr>
            <a:endParaRPr/>
          </a:p>
          <a:p>
            <a:pPr marL="0" lvl="0" indent="0" algn="l" rtl="0">
              <a:lnSpc>
                <a:spcPct val="90000"/>
              </a:lnSpc>
              <a:spcBef>
                <a:spcPts val="1800"/>
              </a:spcBef>
              <a:spcAft>
                <a:spcPts val="0"/>
              </a:spcAft>
              <a:buSzPts val="2400"/>
              <a:buNone/>
            </a:pPr>
            <a:endParaRPr/>
          </a:p>
          <a:p>
            <a:pPr marL="0" lvl="0" indent="0" algn="l" rtl="0">
              <a:lnSpc>
                <a:spcPct val="90000"/>
              </a:lnSpc>
              <a:spcBef>
                <a:spcPts val="1800"/>
              </a:spcBef>
              <a:spcAft>
                <a:spcPts val="0"/>
              </a:spcAft>
              <a:buSzPts val="2400"/>
              <a:buNone/>
            </a:pPr>
            <a:endParaRPr/>
          </a:p>
          <a:p>
            <a:pPr marL="0" lvl="0" indent="0" algn="l" rtl="0">
              <a:lnSpc>
                <a:spcPct val="90000"/>
              </a:lnSpc>
              <a:spcBef>
                <a:spcPts val="1800"/>
              </a:spcBef>
              <a:spcAft>
                <a:spcPts val="900"/>
              </a:spcAft>
              <a:buSzPts val="2400"/>
              <a:buNone/>
            </a:pPr>
            <a:endParaRPr/>
          </a:p>
        </p:txBody>
      </p:sp>
      <p:sp>
        <p:nvSpPr>
          <p:cNvPr id="514" name="Google Shape;514;p29"/>
          <p:cNvSpPr txBox="1">
            <a:spLocks noGrp="1"/>
          </p:cNvSpPr>
          <p:nvPr>
            <p:ph type="title"/>
          </p:nvPr>
        </p:nvSpPr>
        <p:spPr>
          <a:xfrm>
            <a:off x="508000" y="623900"/>
            <a:ext cx="10139700" cy="78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400">
                <a:solidFill>
                  <a:srgbClr val="E7686A"/>
                </a:solidFill>
              </a:rPr>
              <a:t>Einheit 3: Vertrauenswürdige KI</a:t>
            </a:r>
            <a:endParaRPr/>
          </a:p>
        </p:txBody>
      </p:sp>
      <p:sp>
        <p:nvSpPr>
          <p:cNvPr id="515" name="Google Shape;515;p29"/>
          <p:cNvSpPr txBox="1"/>
          <p:nvPr/>
        </p:nvSpPr>
        <p:spPr>
          <a:xfrm>
            <a:off x="478172" y="1719600"/>
            <a:ext cx="137475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2: BIAS, Fairness, Nichtdiskriminierung</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0"/>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114300" lvl="0" indent="0" algn="l" rtl="0">
              <a:lnSpc>
                <a:spcPct val="90000"/>
              </a:lnSpc>
              <a:spcBef>
                <a:spcPts val="0"/>
              </a:spcBef>
              <a:spcAft>
                <a:spcPts val="0"/>
              </a:spcAft>
              <a:buSzPts val="2400"/>
              <a:buNone/>
            </a:pPr>
            <a:endParaRPr b="1"/>
          </a:p>
          <a:p>
            <a:pPr marL="0" indent="0">
              <a:spcBef>
                <a:spcPts val="900"/>
              </a:spcBef>
              <a:buNone/>
            </a:pPr>
            <a:r>
              <a:rPr lang="de" sz="4200" b="1" dirty="0"/>
              <a:t>... können wir eigentlich die negativen Auswirkungen meist erst beim Ergebnis des Modells erkennen.</a:t>
            </a:r>
            <a:endParaRPr dirty="0"/>
          </a:p>
          <a:p>
            <a:pPr marL="0" lvl="0" indent="0" algn="l" rtl="0">
              <a:lnSpc>
                <a:spcPct val="90000"/>
              </a:lnSpc>
              <a:spcBef>
                <a:spcPts val="1800"/>
              </a:spcBef>
              <a:spcAft>
                <a:spcPts val="0"/>
              </a:spcAft>
              <a:buSzPts val="2400"/>
              <a:buNone/>
            </a:pPr>
            <a:endParaRPr sz="4200" b="1"/>
          </a:p>
          <a:p>
            <a:pPr marL="0" indent="0">
              <a:spcBef>
                <a:spcPts val="1800"/>
              </a:spcBef>
              <a:buNone/>
            </a:pPr>
            <a:r>
              <a:rPr lang="de" sz="4200" b="1" dirty="0"/>
              <a:t>Indem du es mit einer </a:t>
            </a:r>
            <a:r>
              <a:rPr lang="de" sz="4200" b="1" i="1" dirty="0">
                <a:solidFill>
                  <a:srgbClr val="0070C0"/>
                </a:solidFill>
              </a:rPr>
              <a:t>Fairness-Metrik misst!</a:t>
            </a:r>
            <a:endParaRPr dirty="0"/>
          </a:p>
          <a:p>
            <a:pPr marL="0" lvl="0" indent="0" algn="l" rtl="0">
              <a:lnSpc>
                <a:spcPct val="90000"/>
              </a:lnSpc>
              <a:spcBef>
                <a:spcPts val="1800"/>
              </a:spcBef>
              <a:spcAft>
                <a:spcPts val="0"/>
              </a:spcAft>
              <a:buSzPts val="2400"/>
              <a:buNone/>
            </a:pPr>
            <a:endParaRPr/>
          </a:p>
          <a:p>
            <a:pPr marL="0" lvl="0" indent="0" algn="l" rtl="0">
              <a:lnSpc>
                <a:spcPct val="90000"/>
              </a:lnSpc>
              <a:spcBef>
                <a:spcPts val="1800"/>
              </a:spcBef>
              <a:spcAft>
                <a:spcPts val="0"/>
              </a:spcAft>
              <a:buSzPts val="2400"/>
              <a:buNone/>
            </a:pPr>
            <a:endParaRPr/>
          </a:p>
          <a:p>
            <a:pPr marL="0" lvl="0" indent="0" algn="l" rtl="0">
              <a:lnSpc>
                <a:spcPct val="90000"/>
              </a:lnSpc>
              <a:spcBef>
                <a:spcPts val="1800"/>
              </a:spcBef>
              <a:spcAft>
                <a:spcPts val="0"/>
              </a:spcAft>
              <a:buSzPts val="2400"/>
              <a:buNone/>
            </a:pPr>
            <a:endParaRPr/>
          </a:p>
          <a:p>
            <a:pPr marL="0" lvl="0" indent="0" algn="l" rtl="0">
              <a:lnSpc>
                <a:spcPct val="90000"/>
              </a:lnSpc>
              <a:spcBef>
                <a:spcPts val="1800"/>
              </a:spcBef>
              <a:spcAft>
                <a:spcPts val="900"/>
              </a:spcAft>
              <a:buSzPts val="2400"/>
              <a:buNone/>
            </a:pPr>
            <a:endParaRPr/>
          </a:p>
        </p:txBody>
      </p:sp>
      <p:sp>
        <p:nvSpPr>
          <p:cNvPr id="522" name="Google Shape;522;p30"/>
          <p:cNvSpPr txBox="1">
            <a:spLocks noGrp="1"/>
          </p:cNvSpPr>
          <p:nvPr>
            <p:ph type="title"/>
          </p:nvPr>
        </p:nvSpPr>
        <p:spPr>
          <a:xfrm>
            <a:off x="508000" y="623900"/>
            <a:ext cx="11126700" cy="709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400">
                <a:solidFill>
                  <a:srgbClr val="E7686A"/>
                </a:solidFill>
              </a:rPr>
              <a:t>Einheit 3: Vertrauenswürdige KI</a:t>
            </a:r>
            <a:endParaRPr/>
          </a:p>
        </p:txBody>
      </p:sp>
      <p:sp>
        <p:nvSpPr>
          <p:cNvPr id="523" name="Google Shape;523;p30"/>
          <p:cNvSpPr txBox="1"/>
          <p:nvPr/>
        </p:nvSpPr>
        <p:spPr>
          <a:xfrm>
            <a:off x="508000" y="1557575"/>
            <a:ext cx="133476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2: BIAS, Fairness, Nichtdiskriminierung</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
          <p:cNvSpPr txBox="1"/>
          <p:nvPr/>
        </p:nvSpPr>
        <p:spPr>
          <a:xfrm>
            <a:off x="1447800" y="1411525"/>
            <a:ext cx="155232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4400" b="1">
                <a:solidFill>
                  <a:srgbClr val="E7686A"/>
                </a:solidFill>
                <a:latin typeface="Calibri"/>
                <a:ea typeface="Calibri"/>
                <a:cs typeface="Calibri"/>
                <a:sym typeface="Calibri"/>
              </a:rPr>
              <a:t>Data Science &amp; Social Impact: </a:t>
            </a:r>
            <a:r>
              <a:rPr lang="de" sz="4800" b="1">
                <a:solidFill>
                  <a:srgbClr val="E7686A"/>
                </a:solidFill>
                <a:latin typeface="Calibri"/>
                <a:ea typeface="Calibri"/>
                <a:cs typeface="Calibri"/>
                <a:sym typeface="Calibri"/>
              </a:rPr>
              <a:t>Achieving Positive Outcomes</a:t>
            </a:r>
            <a:endParaRPr sz="4400" b="1">
              <a:solidFill>
                <a:srgbClr val="E7686A"/>
              </a:solidFill>
              <a:latin typeface="Calibri"/>
              <a:ea typeface="Calibri"/>
              <a:cs typeface="Calibri"/>
              <a:sym typeface="Calibri"/>
            </a:endParaRPr>
          </a:p>
        </p:txBody>
      </p:sp>
      <p:sp>
        <p:nvSpPr>
          <p:cNvPr id="159" name="Google Shape;159;p3"/>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Warum ist dieser Kurs relevant für dich:</a:t>
            </a:r>
            <a:endParaRPr dirty="0"/>
          </a:p>
        </p:txBody>
      </p:sp>
      <p:sp>
        <p:nvSpPr>
          <p:cNvPr id="160" name="Google Shape;160;p3"/>
          <p:cNvSpPr txBox="1"/>
          <p:nvPr/>
        </p:nvSpPr>
        <p:spPr>
          <a:xfrm>
            <a:off x="1447800" y="3695700"/>
            <a:ext cx="12039600" cy="4155900"/>
          </a:xfrm>
          <a:prstGeom prst="rect">
            <a:avLst/>
          </a:prstGeom>
          <a:noFill/>
          <a:ln>
            <a:noFill/>
          </a:ln>
        </p:spPr>
        <p:txBody>
          <a:bodyPr spcFirstLastPara="1" wrap="square" lIns="91425" tIns="45700" rIns="91425" bIns="45700" anchor="t" anchorCtr="0">
            <a:spAutoFit/>
          </a:bodyPr>
          <a:lstStyle/>
          <a:p>
            <a:r>
              <a:rPr lang="de" sz="2400" dirty="0">
                <a:solidFill>
                  <a:schemeClr val="dk1"/>
                </a:solidFill>
                <a:latin typeface="Calibri"/>
                <a:ea typeface="Calibri"/>
                <a:cs typeface="Calibri"/>
                <a:sym typeface="Calibri"/>
              </a:rPr>
              <a:t>Data Science und KI haben eine Vielzahl von Anwendungen mit positiven gesellschaftlichen Auswirkungen. Beispielsweise kann Data Science helfen, zu verstehen, wie sich soziale Medien auf die Menschenrechte auswirken. Andererseits bergen Data-Science- und KI-Anwendungen auch Risiken für z.B. Gesundheit, Sicherheit, Umwelt und Menschenrechte. Voreingenommenheit (BIAS) und Diskriminierung, Datenschutzbedenken und schädliche Umweltauswirkungen, um einige der möglichen negativen Auswirkungen zu nennen.</a:t>
            </a:r>
            <a:endParaRPr dirty="0">
              <a:solidFill>
                <a:schemeClr val="dk1"/>
              </a:solidFill>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r>
              <a:rPr lang="de" sz="2400" dirty="0">
                <a:solidFill>
                  <a:schemeClr val="dk1"/>
                </a:solidFill>
                <a:latin typeface="Calibri"/>
                <a:ea typeface="Calibri"/>
                <a:cs typeface="Calibri"/>
                <a:sym typeface="Calibri"/>
              </a:rPr>
              <a:t>Um sicherzustellen, dass Data-Science-Anwendungen den Menschen und dem Planeten zugutekommen, ist es notwendig, sowohl die Chancen die die Technologie mit sich bringt, als auch ihre Risiken zu verstehen. In diesem Kurs wirst du eine Einführung in beides erhalten und außerdem einige Methoden zum Umgang mit den Risiken kennenlernen.</a:t>
            </a:r>
            <a:endParaRPr sz="2400"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1"/>
          <p:cNvSpPr txBox="1">
            <a:spLocks noGrp="1"/>
          </p:cNvSpPr>
          <p:nvPr>
            <p:ph type="body" idx="1"/>
          </p:nvPr>
        </p:nvSpPr>
        <p:spPr>
          <a:xfrm>
            <a:off x="2667000" y="3009900"/>
            <a:ext cx="12915900" cy="5658037"/>
          </a:xfrm>
          <a:prstGeom prst="rect">
            <a:avLst/>
          </a:prstGeom>
          <a:noFill/>
          <a:ln>
            <a:noFill/>
          </a:ln>
        </p:spPr>
        <p:txBody>
          <a:bodyPr spcFirstLastPara="1" wrap="square" lIns="137125" tIns="68550" rIns="137125" bIns="68550" anchor="t" anchorCtr="0">
            <a:noAutofit/>
          </a:bodyPr>
          <a:lstStyle/>
          <a:p>
            <a:pPr marL="0" indent="0">
              <a:spcBef>
                <a:spcPts val="1800"/>
              </a:spcBef>
              <a:buSzPts val="1100"/>
              <a:buNone/>
            </a:pPr>
            <a:r>
              <a:rPr lang="de" sz="2400" dirty="0"/>
              <a:t>Group </a:t>
            </a:r>
            <a:r>
              <a:rPr lang="de" sz="2400" dirty="0" err="1"/>
              <a:t>fairness</a:t>
            </a:r>
          </a:p>
          <a:p>
            <a:pPr marL="0" indent="0">
              <a:spcBef>
                <a:spcPts val="1800"/>
              </a:spcBef>
              <a:buSzPts val="1100"/>
              <a:buNone/>
            </a:pPr>
            <a:r>
              <a:rPr lang="de" sz="2400" dirty="0"/>
              <a:t>	</a:t>
            </a:r>
            <a:r>
              <a:rPr lang="de" sz="2400" dirty="0" err="1"/>
              <a:t>Conditional</a:t>
            </a:r>
            <a:r>
              <a:rPr lang="de" sz="2400" dirty="0"/>
              <a:t> </a:t>
            </a:r>
            <a:r>
              <a:rPr lang="de" sz="2400" dirty="0" err="1"/>
              <a:t>statistical</a:t>
            </a:r>
            <a:r>
              <a:rPr lang="de" sz="2400" dirty="0"/>
              <a:t> </a:t>
            </a:r>
            <a:r>
              <a:rPr lang="de" sz="2400" dirty="0" err="1"/>
              <a:t>parity</a:t>
            </a:r>
            <a:endParaRPr lang="de" sz="2400" dirty="0"/>
          </a:p>
          <a:p>
            <a:pPr marL="0" lvl="0" indent="0" algn="l" rtl="0">
              <a:lnSpc>
                <a:spcPct val="90000"/>
              </a:lnSpc>
              <a:spcBef>
                <a:spcPts val="1800"/>
              </a:spcBef>
              <a:spcAft>
                <a:spcPts val="0"/>
              </a:spcAft>
              <a:buClr>
                <a:schemeClr val="dk1"/>
              </a:buClr>
              <a:buSzPts val="1100"/>
              <a:buFont typeface="Arial"/>
              <a:buNone/>
            </a:pPr>
            <a:r>
              <a:rPr lang="de" sz="2400" dirty="0"/>
              <a:t>		</a:t>
            </a:r>
            <a:r>
              <a:rPr lang="de" sz="2400" dirty="0" err="1"/>
              <a:t>False</a:t>
            </a:r>
            <a:r>
              <a:rPr lang="de" sz="2400" dirty="0"/>
              <a:t> positive </a:t>
            </a:r>
            <a:r>
              <a:rPr lang="de" sz="2400" dirty="0" err="1"/>
              <a:t>error</a:t>
            </a:r>
            <a:r>
              <a:rPr lang="de" sz="2400" dirty="0"/>
              <a:t> rate </a:t>
            </a:r>
            <a:r>
              <a:rPr lang="de" sz="2400" dirty="0" err="1"/>
              <a:t>balance</a:t>
            </a:r>
            <a:endParaRPr sz="2400"/>
          </a:p>
          <a:p>
            <a:pPr marL="0" lvl="0" indent="0" algn="l" rtl="0">
              <a:lnSpc>
                <a:spcPct val="90000"/>
              </a:lnSpc>
              <a:spcBef>
                <a:spcPts val="1800"/>
              </a:spcBef>
              <a:spcAft>
                <a:spcPts val="0"/>
              </a:spcAft>
              <a:buClr>
                <a:schemeClr val="dk1"/>
              </a:buClr>
              <a:buSzPts val="1100"/>
              <a:buFont typeface="Arial"/>
              <a:buNone/>
            </a:pPr>
            <a:r>
              <a:rPr lang="de" sz="2400" dirty="0"/>
              <a:t>			</a:t>
            </a:r>
            <a:r>
              <a:rPr lang="de" sz="2400" dirty="0" err="1"/>
              <a:t>False</a:t>
            </a:r>
            <a:r>
              <a:rPr lang="de" sz="2400" dirty="0"/>
              <a:t> negative </a:t>
            </a:r>
            <a:r>
              <a:rPr lang="de" sz="2400" dirty="0" err="1"/>
              <a:t>error</a:t>
            </a:r>
            <a:r>
              <a:rPr lang="de" sz="2400" dirty="0"/>
              <a:t> rate </a:t>
            </a:r>
            <a:r>
              <a:rPr lang="de" sz="2400" dirty="0" err="1"/>
              <a:t>balance</a:t>
            </a:r>
            <a:endParaRPr sz="2400"/>
          </a:p>
          <a:p>
            <a:pPr marL="0" lvl="0" indent="0" algn="l" rtl="0">
              <a:lnSpc>
                <a:spcPct val="90000"/>
              </a:lnSpc>
              <a:spcBef>
                <a:spcPts val="1800"/>
              </a:spcBef>
              <a:spcAft>
                <a:spcPts val="0"/>
              </a:spcAft>
              <a:buClr>
                <a:schemeClr val="dk1"/>
              </a:buClr>
              <a:buSzPts val="1100"/>
              <a:buFont typeface="Arial"/>
              <a:buNone/>
            </a:pPr>
            <a:r>
              <a:rPr lang="de" sz="2400" dirty="0"/>
              <a:t>				</a:t>
            </a:r>
            <a:r>
              <a:rPr lang="de" sz="2400" dirty="0" err="1"/>
              <a:t>Conditional</a:t>
            </a:r>
            <a:r>
              <a:rPr lang="de" sz="2400" dirty="0"/>
              <a:t> </a:t>
            </a:r>
            <a:r>
              <a:rPr lang="de" sz="2400" dirty="0" err="1"/>
              <a:t>use</a:t>
            </a:r>
            <a:r>
              <a:rPr lang="de" sz="2400" dirty="0"/>
              <a:t> </a:t>
            </a:r>
            <a:r>
              <a:rPr lang="de" sz="2400" dirty="0" err="1"/>
              <a:t>accuracy</a:t>
            </a:r>
            <a:r>
              <a:rPr lang="de" sz="2400" dirty="0"/>
              <a:t> </a:t>
            </a:r>
            <a:r>
              <a:rPr lang="de" sz="2400" dirty="0" err="1"/>
              <a:t>equality</a:t>
            </a:r>
            <a:endParaRPr sz="2400"/>
          </a:p>
          <a:p>
            <a:pPr marL="0" lvl="0" indent="0" algn="l" rtl="0">
              <a:lnSpc>
                <a:spcPct val="90000"/>
              </a:lnSpc>
              <a:spcBef>
                <a:spcPts val="1800"/>
              </a:spcBef>
              <a:spcAft>
                <a:spcPts val="0"/>
              </a:spcAft>
              <a:buClr>
                <a:schemeClr val="dk1"/>
              </a:buClr>
              <a:buSzPts val="1100"/>
              <a:buFont typeface="Arial"/>
              <a:buNone/>
            </a:pPr>
            <a:r>
              <a:rPr lang="de" sz="2400" dirty="0"/>
              <a:t>				Overall </a:t>
            </a:r>
            <a:r>
              <a:rPr lang="de" sz="2400" dirty="0" err="1"/>
              <a:t>accuracy</a:t>
            </a:r>
            <a:r>
              <a:rPr lang="de" sz="2400" dirty="0"/>
              <a:t> </a:t>
            </a:r>
            <a:r>
              <a:rPr lang="de" sz="2400" dirty="0" err="1"/>
              <a:t>equality</a:t>
            </a:r>
            <a:endParaRPr sz="2400"/>
          </a:p>
          <a:p>
            <a:pPr marL="0" lvl="0" indent="0" algn="l" rtl="0">
              <a:lnSpc>
                <a:spcPct val="90000"/>
              </a:lnSpc>
              <a:spcBef>
                <a:spcPts val="1800"/>
              </a:spcBef>
              <a:spcAft>
                <a:spcPts val="0"/>
              </a:spcAft>
              <a:buClr>
                <a:schemeClr val="dk1"/>
              </a:buClr>
              <a:buSzPts val="1100"/>
              <a:buFont typeface="Arial"/>
              <a:buNone/>
            </a:pPr>
            <a:r>
              <a:rPr lang="de" sz="2400" dirty="0"/>
              <a:t>			Test-fairness</a:t>
            </a:r>
            <a:endParaRPr sz="2400"/>
          </a:p>
          <a:p>
            <a:pPr marL="0" lvl="0" indent="0" algn="l" rtl="0">
              <a:lnSpc>
                <a:spcPct val="90000"/>
              </a:lnSpc>
              <a:spcBef>
                <a:spcPts val="1800"/>
              </a:spcBef>
              <a:spcAft>
                <a:spcPts val="0"/>
              </a:spcAft>
              <a:buClr>
                <a:schemeClr val="dk1"/>
              </a:buClr>
              <a:buSzPts val="1100"/>
              <a:buFont typeface="Arial"/>
              <a:buNone/>
            </a:pPr>
            <a:r>
              <a:rPr lang="de" sz="2400" dirty="0"/>
              <a:t>		Well-</a:t>
            </a:r>
            <a:r>
              <a:rPr lang="de" sz="2400" dirty="0" err="1"/>
              <a:t>calibration</a:t>
            </a:r>
            <a:endParaRPr sz="2400"/>
          </a:p>
          <a:p>
            <a:pPr marL="0" lvl="0" indent="0" algn="l" rtl="0">
              <a:lnSpc>
                <a:spcPct val="90000"/>
              </a:lnSpc>
              <a:spcBef>
                <a:spcPts val="1800"/>
              </a:spcBef>
              <a:spcAft>
                <a:spcPts val="0"/>
              </a:spcAft>
              <a:buClr>
                <a:schemeClr val="dk1"/>
              </a:buClr>
              <a:buSzPts val="1100"/>
              <a:buFont typeface="Arial"/>
              <a:buNone/>
            </a:pPr>
            <a:r>
              <a:rPr lang="de" sz="2400" dirty="0"/>
              <a:t>	Fairness </a:t>
            </a:r>
            <a:r>
              <a:rPr lang="de" sz="2400" dirty="0" err="1"/>
              <a:t>through</a:t>
            </a:r>
            <a:r>
              <a:rPr lang="de" sz="2400" dirty="0"/>
              <a:t> </a:t>
            </a:r>
            <a:r>
              <a:rPr lang="de" sz="2400" dirty="0" err="1"/>
              <a:t>unawareness</a:t>
            </a:r>
            <a:endParaRPr sz="2400"/>
          </a:p>
          <a:p>
            <a:pPr marL="0" lvl="0" indent="0" algn="l" rtl="0">
              <a:lnSpc>
                <a:spcPct val="90000"/>
              </a:lnSpc>
              <a:spcBef>
                <a:spcPts val="1800"/>
              </a:spcBef>
              <a:spcAft>
                <a:spcPts val="0"/>
              </a:spcAft>
              <a:buClr>
                <a:schemeClr val="dk1"/>
              </a:buClr>
              <a:buSzPts val="1100"/>
              <a:buFont typeface="Arial"/>
              <a:buNone/>
            </a:pPr>
            <a:r>
              <a:rPr lang="de" sz="2400" dirty="0" err="1"/>
              <a:t>Counterfactual</a:t>
            </a:r>
            <a:r>
              <a:rPr lang="de" sz="2400" dirty="0"/>
              <a:t> </a:t>
            </a:r>
            <a:r>
              <a:rPr lang="de" sz="2400" dirty="0" err="1"/>
              <a:t>fairness</a:t>
            </a:r>
            <a:r>
              <a:rPr lang="de" sz="2400" dirty="0"/>
              <a:t> 	</a:t>
            </a:r>
            <a:endParaRPr sz="2400"/>
          </a:p>
          <a:p>
            <a:pPr marL="2743200" lvl="0" indent="457200" algn="l" rtl="0">
              <a:lnSpc>
                <a:spcPct val="90000"/>
              </a:lnSpc>
              <a:spcBef>
                <a:spcPts val="1800"/>
              </a:spcBef>
              <a:spcAft>
                <a:spcPts val="900"/>
              </a:spcAft>
              <a:buSzPts val="2400"/>
              <a:buNone/>
            </a:pPr>
            <a:r>
              <a:rPr lang="de" sz="2400" b="1" dirty="0"/>
              <a:t>... </a:t>
            </a:r>
            <a:r>
              <a:rPr lang="de" sz="2400" b="1" i="1" dirty="0"/>
              <a:t>und vieles mehr ...</a:t>
            </a:r>
            <a:endParaRPr/>
          </a:p>
        </p:txBody>
      </p:sp>
      <p:sp>
        <p:nvSpPr>
          <p:cNvPr id="530" name="Google Shape;530;p31"/>
          <p:cNvSpPr txBox="1">
            <a:spLocks noGrp="1"/>
          </p:cNvSpPr>
          <p:nvPr>
            <p:ph type="title"/>
          </p:nvPr>
        </p:nvSpPr>
        <p:spPr>
          <a:xfrm>
            <a:off x="508000" y="623900"/>
            <a:ext cx="8797800" cy="633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400">
                <a:solidFill>
                  <a:srgbClr val="E7686A"/>
                </a:solidFill>
              </a:rPr>
              <a:t>Einheit 3: Vertrauenswürdige KI</a:t>
            </a:r>
            <a:endParaRPr/>
          </a:p>
        </p:txBody>
      </p:sp>
      <p:sp>
        <p:nvSpPr>
          <p:cNvPr id="531" name="Google Shape;531;p31"/>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Fairness-Metriken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32"/>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endParaRPr sz="6000" b="1">
              <a:solidFill>
                <a:srgbClr val="002060"/>
              </a:solidFill>
            </a:endParaRPr>
          </a:p>
          <a:p>
            <a:pPr marL="0" indent="0" algn="ctr">
              <a:spcBef>
                <a:spcPts val="1800"/>
              </a:spcBef>
              <a:buNone/>
            </a:pPr>
            <a:r>
              <a:rPr lang="de" sz="6000" b="1" dirty="0">
                <a:solidFill>
                  <a:srgbClr val="002060"/>
                </a:solidFill>
              </a:rPr>
              <a:t>Der Anteil richtig prognostizierter Einstufung von “hohem Risiko” ist unabhängig von der Bevölkerungsgruppe gleich</a:t>
            </a:r>
            <a:endParaRPr dirty="0"/>
          </a:p>
          <a:p>
            <a:pPr marL="0" lvl="0" indent="0" algn="ctr" rtl="0">
              <a:lnSpc>
                <a:spcPct val="90000"/>
              </a:lnSpc>
              <a:spcBef>
                <a:spcPts val="1800"/>
              </a:spcBef>
              <a:spcAft>
                <a:spcPts val="0"/>
              </a:spcAft>
              <a:buSzPts val="2400"/>
              <a:buNone/>
            </a:pPr>
            <a:endParaRPr sz="6000" b="1">
              <a:solidFill>
                <a:srgbClr val="002060"/>
              </a:solidFill>
            </a:endParaRPr>
          </a:p>
          <a:p>
            <a:pPr marL="0" lvl="0" indent="0" algn="ctr" rtl="0">
              <a:lnSpc>
                <a:spcPct val="90000"/>
              </a:lnSpc>
              <a:spcBef>
                <a:spcPts val="1800"/>
              </a:spcBef>
              <a:spcAft>
                <a:spcPts val="0"/>
              </a:spcAft>
              <a:buSzPts val="2400"/>
              <a:buNone/>
            </a:pPr>
            <a:r>
              <a:rPr lang="de" sz="6000" b="1" i="1" dirty="0">
                <a:solidFill>
                  <a:schemeClr val="accent6"/>
                </a:solidFill>
              </a:rPr>
              <a:t>Vorausschauende Parität</a:t>
            </a:r>
            <a:endParaRPr dirty="0">
              <a:solidFill>
                <a:schemeClr val="accent6"/>
              </a:solidFill>
            </a:endParaRPr>
          </a:p>
          <a:p>
            <a:pPr marL="0" lvl="0" indent="0" algn="ctr" rtl="0">
              <a:lnSpc>
                <a:spcPct val="90000"/>
              </a:lnSpc>
              <a:spcBef>
                <a:spcPts val="1800"/>
              </a:spcBef>
              <a:spcAft>
                <a:spcPts val="0"/>
              </a:spcAft>
              <a:buSzPts val="2400"/>
              <a:buNone/>
            </a:pPr>
            <a:r>
              <a:rPr lang="de" sz="2700" b="1" dirty="0">
                <a:solidFill>
                  <a:srgbClr val="002060"/>
                </a:solidFill>
              </a:rPr>
              <a:t>(Alle Gruppen haben gleichen PPV)</a:t>
            </a:r>
            <a:endParaRPr dirty="0"/>
          </a:p>
          <a:p>
            <a:pPr marL="0" lvl="0" indent="0" algn="ctr" rtl="0">
              <a:lnSpc>
                <a:spcPct val="90000"/>
              </a:lnSpc>
              <a:spcBef>
                <a:spcPts val="1800"/>
              </a:spcBef>
              <a:spcAft>
                <a:spcPts val="0"/>
              </a:spcAft>
              <a:buSzPts val="2400"/>
              <a:buNone/>
            </a:pPr>
            <a:endParaRPr sz="4200" b="1" i="1">
              <a:solidFill>
                <a:schemeClr val="accent6"/>
              </a:solidFill>
            </a:endParaRPr>
          </a:p>
          <a:p>
            <a:pPr marL="0" lvl="0" indent="0" algn="ctr" rtl="0">
              <a:lnSpc>
                <a:spcPct val="90000"/>
              </a:lnSpc>
              <a:spcBef>
                <a:spcPts val="1800"/>
              </a:spcBef>
              <a:spcAft>
                <a:spcPts val="0"/>
              </a:spcAft>
              <a:buSzPts val="2400"/>
              <a:buNone/>
            </a:pPr>
            <a:endParaRPr sz="6000" b="1">
              <a:solidFill>
                <a:srgbClr val="002060"/>
              </a:solidFill>
            </a:endParaRPr>
          </a:p>
          <a:p>
            <a:pPr marL="0" lvl="0" indent="0" algn="ctr" rtl="0">
              <a:lnSpc>
                <a:spcPct val="90000"/>
              </a:lnSpc>
              <a:spcBef>
                <a:spcPts val="1800"/>
              </a:spcBef>
              <a:spcAft>
                <a:spcPts val="900"/>
              </a:spcAft>
              <a:buSzPts val="2400"/>
              <a:buNone/>
            </a:pPr>
            <a:endParaRPr sz="5400" b="1" i="1">
              <a:solidFill>
                <a:srgbClr val="002060"/>
              </a:solidFill>
            </a:endParaRPr>
          </a:p>
        </p:txBody>
      </p:sp>
      <p:sp>
        <p:nvSpPr>
          <p:cNvPr id="538" name="Google Shape;538;p32"/>
          <p:cNvSpPr txBox="1">
            <a:spLocks noGrp="1"/>
          </p:cNvSpPr>
          <p:nvPr>
            <p:ph type="title"/>
          </p:nvPr>
        </p:nvSpPr>
        <p:spPr>
          <a:xfrm>
            <a:off x="508000" y="623900"/>
            <a:ext cx="7826100" cy="633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000">
                <a:solidFill>
                  <a:srgbClr val="E7686A"/>
                </a:solidFill>
              </a:rPr>
              <a:t>Einheit 3: Vertrauenswürdige KI</a:t>
            </a:r>
            <a:endParaRPr/>
          </a:p>
        </p:txBody>
      </p:sp>
      <p:sp>
        <p:nvSpPr>
          <p:cNvPr id="539" name="Google Shape;539;p32"/>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Fairness-Metriken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3"/>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endParaRPr sz="6000" b="1">
              <a:solidFill>
                <a:srgbClr val="002060"/>
              </a:solidFill>
            </a:endParaRPr>
          </a:p>
          <a:p>
            <a:pPr marL="0" lvl="0" indent="0" algn="ctr" rtl="0">
              <a:lnSpc>
                <a:spcPct val="90000"/>
              </a:lnSpc>
              <a:spcBef>
                <a:spcPts val="1800"/>
              </a:spcBef>
              <a:spcAft>
                <a:spcPts val="0"/>
              </a:spcAft>
              <a:buSzPts val="2400"/>
              <a:buNone/>
            </a:pPr>
            <a:r>
              <a:rPr lang="de" sz="6000" b="1">
                <a:solidFill>
                  <a:srgbClr val="002060"/>
                </a:solidFill>
              </a:rPr>
              <a:t>Innerhalb jeder richtig eingestuften Risikokategorie ist der Prozentsatz falscher Vorhersagen für jede demografische Gruppe gleich</a:t>
            </a:r>
            <a:endParaRPr/>
          </a:p>
          <a:p>
            <a:pPr marL="0" lvl="0" indent="0" algn="ctr" rtl="0">
              <a:lnSpc>
                <a:spcPct val="90000"/>
              </a:lnSpc>
              <a:spcBef>
                <a:spcPts val="1800"/>
              </a:spcBef>
              <a:spcAft>
                <a:spcPts val="0"/>
              </a:spcAft>
              <a:buSzPts val="2400"/>
              <a:buNone/>
            </a:pPr>
            <a:endParaRPr sz="6000" b="1">
              <a:solidFill>
                <a:srgbClr val="002060"/>
              </a:solidFill>
            </a:endParaRPr>
          </a:p>
          <a:p>
            <a:pPr marL="0" lvl="0" indent="0" algn="ctr" rtl="0">
              <a:lnSpc>
                <a:spcPct val="90000"/>
              </a:lnSpc>
              <a:spcBef>
                <a:spcPts val="1800"/>
              </a:spcBef>
              <a:spcAft>
                <a:spcPts val="0"/>
              </a:spcAft>
              <a:buSzPts val="2400"/>
              <a:buNone/>
            </a:pPr>
            <a:r>
              <a:rPr lang="de" sz="6000" b="1" i="1">
                <a:solidFill>
                  <a:schemeClr val="accent6"/>
                </a:solidFill>
              </a:rPr>
              <a:t>Ausgeglichene Quoten</a:t>
            </a:r>
            <a:endParaRPr/>
          </a:p>
          <a:p>
            <a:pPr marL="0" lvl="0" indent="0" algn="ctr" rtl="0">
              <a:lnSpc>
                <a:spcPct val="90000"/>
              </a:lnSpc>
              <a:spcBef>
                <a:spcPts val="1800"/>
              </a:spcBef>
              <a:spcAft>
                <a:spcPts val="0"/>
              </a:spcAft>
              <a:buSzPts val="2400"/>
              <a:buNone/>
            </a:pPr>
            <a:r>
              <a:rPr lang="de" sz="2700" b="1">
                <a:solidFill>
                  <a:srgbClr val="002060"/>
                </a:solidFill>
              </a:rPr>
              <a:t>(Alle Gruppen haben gleiche FNR und gleiche FPR)</a:t>
            </a:r>
            <a:endParaRPr/>
          </a:p>
          <a:p>
            <a:pPr marL="0" lvl="0" indent="0" algn="ctr" rtl="0">
              <a:lnSpc>
                <a:spcPct val="90000"/>
              </a:lnSpc>
              <a:spcBef>
                <a:spcPts val="1800"/>
              </a:spcBef>
              <a:spcAft>
                <a:spcPts val="0"/>
              </a:spcAft>
              <a:buSzPts val="2400"/>
              <a:buNone/>
            </a:pPr>
            <a:endParaRPr sz="2700" b="1" i="1">
              <a:solidFill>
                <a:schemeClr val="accent6"/>
              </a:solidFill>
            </a:endParaRPr>
          </a:p>
          <a:p>
            <a:pPr marL="0" lvl="0" indent="0" algn="ctr" rtl="0">
              <a:lnSpc>
                <a:spcPct val="90000"/>
              </a:lnSpc>
              <a:spcBef>
                <a:spcPts val="1800"/>
              </a:spcBef>
              <a:spcAft>
                <a:spcPts val="900"/>
              </a:spcAft>
              <a:buSzPts val="2400"/>
              <a:buNone/>
            </a:pPr>
            <a:endParaRPr sz="4200" b="1">
              <a:solidFill>
                <a:srgbClr val="002060"/>
              </a:solidFill>
            </a:endParaRPr>
          </a:p>
        </p:txBody>
      </p:sp>
      <p:sp>
        <p:nvSpPr>
          <p:cNvPr id="546" name="Google Shape;546;p33"/>
          <p:cNvSpPr txBox="1">
            <a:spLocks noGrp="1"/>
          </p:cNvSpPr>
          <p:nvPr>
            <p:ph type="title"/>
          </p:nvPr>
        </p:nvSpPr>
        <p:spPr>
          <a:xfrm>
            <a:off x="508000" y="623900"/>
            <a:ext cx="7671900" cy="633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000">
                <a:solidFill>
                  <a:srgbClr val="E7686A"/>
                </a:solidFill>
              </a:rPr>
              <a:t>Einheit 3: Vertrauenswürdige KI</a:t>
            </a:r>
            <a:endParaRPr/>
          </a:p>
        </p:txBody>
      </p:sp>
      <p:sp>
        <p:nvSpPr>
          <p:cNvPr id="547" name="Google Shape;547;p33"/>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Fairness-Metriken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34"/>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endParaRPr sz="6000" b="1">
              <a:solidFill>
                <a:srgbClr val="002060"/>
              </a:solidFill>
            </a:endParaRPr>
          </a:p>
          <a:p>
            <a:pPr marL="0" lvl="0" indent="0" algn="ctr" rtl="0">
              <a:lnSpc>
                <a:spcPct val="90000"/>
              </a:lnSpc>
              <a:spcBef>
                <a:spcPts val="1800"/>
              </a:spcBef>
              <a:spcAft>
                <a:spcPts val="0"/>
              </a:spcAft>
              <a:buSzPts val="2400"/>
              <a:buNone/>
            </a:pPr>
            <a:r>
              <a:rPr lang="de" sz="6000" b="1">
                <a:solidFill>
                  <a:srgbClr val="002060"/>
                </a:solidFill>
              </a:rPr>
              <a:t>Welche Definition würdest du als fair bezeichnen?</a:t>
            </a:r>
            <a:endParaRPr sz="6000" b="1" i="1">
              <a:solidFill>
                <a:schemeClr val="accent6"/>
              </a:solidFill>
            </a:endParaRPr>
          </a:p>
          <a:p>
            <a:pPr marL="0" lvl="0" indent="0" algn="ctr" rtl="0">
              <a:lnSpc>
                <a:spcPct val="90000"/>
              </a:lnSpc>
              <a:spcBef>
                <a:spcPts val="1800"/>
              </a:spcBef>
              <a:spcAft>
                <a:spcPts val="900"/>
              </a:spcAft>
              <a:buSzPts val="2400"/>
              <a:buNone/>
            </a:pPr>
            <a:endParaRPr sz="4200" b="1">
              <a:solidFill>
                <a:srgbClr val="002060"/>
              </a:solidFill>
            </a:endParaRPr>
          </a:p>
        </p:txBody>
      </p:sp>
      <p:sp>
        <p:nvSpPr>
          <p:cNvPr id="554" name="Google Shape;554;p34"/>
          <p:cNvSpPr txBox="1">
            <a:spLocks noGrp="1"/>
          </p:cNvSpPr>
          <p:nvPr>
            <p:ph type="title"/>
          </p:nvPr>
        </p:nvSpPr>
        <p:spPr>
          <a:xfrm>
            <a:off x="508000" y="623900"/>
            <a:ext cx="10139700" cy="709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000">
                <a:solidFill>
                  <a:srgbClr val="E7686A"/>
                </a:solidFill>
              </a:rPr>
              <a:t>Einheit 3: Vertrauenswürdige KI</a:t>
            </a:r>
            <a:endParaRPr/>
          </a:p>
        </p:txBody>
      </p:sp>
      <p:sp>
        <p:nvSpPr>
          <p:cNvPr id="555" name="Google Shape;555;p34"/>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Fairness-Metriken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5"/>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endParaRPr sz="6000" b="1">
              <a:solidFill>
                <a:srgbClr val="002060"/>
              </a:solidFill>
            </a:endParaRPr>
          </a:p>
          <a:p>
            <a:pPr marL="0" lvl="0" indent="0" algn="ctr" rtl="0">
              <a:lnSpc>
                <a:spcPct val="90000"/>
              </a:lnSpc>
              <a:spcBef>
                <a:spcPts val="1800"/>
              </a:spcBef>
              <a:spcAft>
                <a:spcPts val="0"/>
              </a:spcAft>
              <a:buSzPts val="2400"/>
              <a:buNone/>
            </a:pPr>
            <a:r>
              <a:rPr lang="de" sz="6000" b="1">
                <a:solidFill>
                  <a:srgbClr val="002060"/>
                </a:solidFill>
              </a:rPr>
              <a:t>Was passiert, wenn die Prävalenz eines hohen Risikos für eine Gruppe größer ist als für eine andere?</a:t>
            </a:r>
            <a:endParaRPr sz="6000" b="1" i="1">
              <a:solidFill>
                <a:schemeClr val="accent6"/>
              </a:solidFill>
            </a:endParaRPr>
          </a:p>
          <a:p>
            <a:pPr marL="0" lvl="0" indent="0" algn="ctr" rtl="0">
              <a:lnSpc>
                <a:spcPct val="90000"/>
              </a:lnSpc>
              <a:spcBef>
                <a:spcPts val="1800"/>
              </a:spcBef>
              <a:spcAft>
                <a:spcPts val="900"/>
              </a:spcAft>
              <a:buSzPts val="2400"/>
              <a:buNone/>
            </a:pPr>
            <a:endParaRPr sz="4200" b="1">
              <a:solidFill>
                <a:srgbClr val="002060"/>
              </a:solidFill>
            </a:endParaRPr>
          </a:p>
        </p:txBody>
      </p:sp>
      <p:sp>
        <p:nvSpPr>
          <p:cNvPr id="562" name="Google Shape;562;p35"/>
          <p:cNvSpPr txBox="1">
            <a:spLocks noGrp="1"/>
          </p:cNvSpPr>
          <p:nvPr>
            <p:ph type="title"/>
          </p:nvPr>
        </p:nvSpPr>
        <p:spPr>
          <a:xfrm>
            <a:off x="508000" y="623900"/>
            <a:ext cx="8581800" cy="557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000">
                <a:solidFill>
                  <a:srgbClr val="E7686A"/>
                </a:solidFill>
              </a:rPr>
              <a:t>Einheit 3: Vertrauenswürdige KI</a:t>
            </a:r>
            <a:endParaRPr/>
          </a:p>
        </p:txBody>
      </p:sp>
      <p:sp>
        <p:nvSpPr>
          <p:cNvPr id="563" name="Google Shape;563;p35"/>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Fairness-Metriken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6"/>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l" rtl="0">
              <a:lnSpc>
                <a:spcPct val="90000"/>
              </a:lnSpc>
              <a:spcBef>
                <a:spcPts val="900"/>
              </a:spcBef>
              <a:spcAft>
                <a:spcPts val="0"/>
              </a:spcAft>
              <a:buSzPts val="2400"/>
              <a:buNone/>
            </a:pPr>
            <a:r>
              <a:rPr lang="de" sz="3600" b="1" dirty="0">
                <a:solidFill>
                  <a:srgbClr val="002060"/>
                </a:solidFill>
              </a:rPr>
              <a:t>Wenn p der Anteil von Personen mit hohem Risiko in einer Population ist:</a:t>
            </a:r>
            <a:endParaRPr dirty="0"/>
          </a:p>
          <a:p>
            <a:pPr marL="0" lvl="0" indent="0" algn="ctr" rtl="0">
              <a:lnSpc>
                <a:spcPct val="90000"/>
              </a:lnSpc>
              <a:spcBef>
                <a:spcPts val="1800"/>
              </a:spcBef>
              <a:spcAft>
                <a:spcPts val="0"/>
              </a:spcAft>
              <a:buSzPts val="2400"/>
              <a:buNone/>
            </a:pPr>
            <a:endParaRPr sz="6000" b="1">
              <a:solidFill>
                <a:srgbClr val="002060"/>
              </a:solidFill>
            </a:endParaRPr>
          </a:p>
          <a:p>
            <a:pPr marL="0" lvl="0" indent="0" algn="l" rtl="0">
              <a:lnSpc>
                <a:spcPct val="90000"/>
              </a:lnSpc>
              <a:spcBef>
                <a:spcPts val="1800"/>
              </a:spcBef>
              <a:spcAft>
                <a:spcPts val="0"/>
              </a:spcAft>
              <a:buSzPts val="2400"/>
              <a:buNone/>
            </a:pPr>
            <a:r>
              <a:rPr lang="de" sz="7200" b="1" dirty="0">
                <a:solidFill>
                  <a:srgbClr val="002060"/>
                </a:solidFill>
              </a:rPr>
              <a:t>FPR = (1 – FNR)</a:t>
            </a:r>
            <a:endParaRPr dirty="0"/>
          </a:p>
          <a:p>
            <a:pPr marL="0" lvl="0" indent="0" algn="l" rtl="0">
              <a:lnSpc>
                <a:spcPct val="90000"/>
              </a:lnSpc>
              <a:spcBef>
                <a:spcPts val="1800"/>
              </a:spcBef>
              <a:spcAft>
                <a:spcPts val="0"/>
              </a:spcAft>
              <a:buSzPts val="2400"/>
              <a:buNone/>
            </a:pPr>
            <a:endParaRPr sz="7200" b="1">
              <a:solidFill>
                <a:srgbClr val="002060"/>
              </a:solidFill>
            </a:endParaRPr>
          </a:p>
          <a:p>
            <a:pPr marL="0" indent="0" algn="ctr">
              <a:spcBef>
                <a:spcPts val="1800"/>
              </a:spcBef>
              <a:buNone/>
            </a:pPr>
            <a:r>
              <a:rPr lang="de" sz="3600" b="1" dirty="0">
                <a:solidFill>
                  <a:srgbClr val="002060"/>
                </a:solidFill>
              </a:rPr>
              <a:t>... dann sagt uns diese Formel, dass wir nicht sowohl </a:t>
            </a:r>
            <a:r>
              <a:rPr lang="de" sz="3600" b="1" dirty="0" err="1">
                <a:solidFill>
                  <a:srgbClr val="002060"/>
                </a:solidFill>
              </a:rPr>
              <a:t>Equalized</a:t>
            </a:r>
            <a:r>
              <a:rPr lang="de" sz="3600" b="1" dirty="0">
                <a:solidFill>
                  <a:srgbClr val="002060"/>
                </a:solidFill>
              </a:rPr>
              <a:t> Odds </a:t>
            </a:r>
            <a:r>
              <a:rPr lang="de" sz="3600" b="1" i="1" dirty="0">
                <a:solidFill>
                  <a:srgbClr val="002060"/>
                </a:solidFill>
              </a:rPr>
              <a:t>als auch </a:t>
            </a:r>
            <a:r>
              <a:rPr lang="de" sz="3600" b="1" i="1" dirty="0" err="1">
                <a:solidFill>
                  <a:srgbClr val="002060"/>
                </a:solidFill>
              </a:rPr>
              <a:t>Predictive</a:t>
            </a:r>
            <a:r>
              <a:rPr lang="de" sz="3600" b="1" i="1" dirty="0">
                <a:solidFill>
                  <a:srgbClr val="002060"/>
                </a:solidFill>
              </a:rPr>
              <a:t> </a:t>
            </a:r>
            <a:r>
              <a:rPr lang="de" sz="3600" b="1" dirty="0">
                <a:solidFill>
                  <a:srgbClr val="002060"/>
                </a:solidFill>
              </a:rPr>
              <a:t>Parity haben </a:t>
            </a:r>
            <a:r>
              <a:rPr lang="de" sz="3600" b="1" i="1" dirty="0">
                <a:solidFill>
                  <a:srgbClr val="002060"/>
                </a:solidFill>
              </a:rPr>
              <a:t>können</a:t>
            </a:r>
            <a:endParaRPr sz="3600" b="1" dirty="0">
              <a:solidFill>
                <a:srgbClr val="002060"/>
              </a:solidFill>
            </a:endParaRPr>
          </a:p>
          <a:p>
            <a:pPr marL="0" indent="0">
              <a:spcBef>
                <a:spcPts val="1800"/>
              </a:spcBef>
              <a:spcAft>
                <a:spcPts val="900"/>
              </a:spcAft>
              <a:buNone/>
            </a:pPr>
            <a:r>
              <a:rPr lang="de" sz="2100" b="1">
                <a:solidFill>
                  <a:srgbClr val="C00000"/>
                </a:solidFill>
              </a:rPr>
              <a:t>Um zu verstehen warum, nehmen wir an, dass sowohl Equalized Odds als auch Predictive Parity gelten. Setze in die Formel ein, und etwas Algebra zeigt dir, dass dann auch die Prävalenz p für beide Populationen gleich sein muss ...</a:t>
            </a:r>
            <a:endParaRPr sz="2100" b="1">
              <a:solidFill>
                <a:srgbClr val="C00000"/>
              </a:solidFill>
            </a:endParaRPr>
          </a:p>
        </p:txBody>
      </p:sp>
      <p:sp>
        <p:nvSpPr>
          <p:cNvPr id="570" name="Google Shape;570;p36"/>
          <p:cNvSpPr txBox="1"/>
          <p:nvPr/>
        </p:nvSpPr>
        <p:spPr>
          <a:xfrm>
            <a:off x="8970746" y="3854918"/>
            <a:ext cx="4836695"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800" b="1" u="sng">
                <a:solidFill>
                  <a:srgbClr val="002060"/>
                </a:solidFill>
                <a:latin typeface="Calibri"/>
                <a:ea typeface="Calibri"/>
                <a:cs typeface="Calibri"/>
                <a:sym typeface="Calibri"/>
              </a:rPr>
              <a:t>p </a:t>
            </a:r>
            <a:r>
              <a:rPr lang="de" sz="4800" b="1">
                <a:solidFill>
                  <a:srgbClr val="002060"/>
                </a:solidFill>
                <a:latin typeface="Calibri"/>
                <a:ea typeface="Calibri"/>
                <a:cs typeface="Calibri"/>
                <a:sym typeface="Calibri"/>
              </a:rPr>
              <a:t>. </a:t>
            </a:r>
            <a:r>
              <a:rPr lang="de" sz="4800" b="1" u="sng">
                <a:solidFill>
                  <a:srgbClr val="002060"/>
                </a:solidFill>
                <a:latin typeface="Calibri"/>
                <a:ea typeface="Calibri"/>
                <a:cs typeface="Calibri"/>
                <a:sym typeface="Calibri"/>
              </a:rPr>
              <a:t>1 - PPV</a:t>
            </a:r>
            <a:endParaRPr/>
          </a:p>
          <a:p>
            <a:pPr marL="0" marR="0" lvl="0" indent="0" algn="l" rtl="0">
              <a:spcBef>
                <a:spcPts val="0"/>
              </a:spcBef>
              <a:spcAft>
                <a:spcPts val="0"/>
              </a:spcAft>
              <a:buNone/>
            </a:pPr>
            <a:r>
              <a:rPr lang="de" sz="4800" b="1">
                <a:solidFill>
                  <a:srgbClr val="002060"/>
                </a:solidFill>
                <a:latin typeface="Calibri"/>
                <a:ea typeface="Calibri"/>
                <a:cs typeface="Calibri"/>
                <a:sym typeface="Calibri"/>
              </a:rPr>
              <a:t>1-p-PPV</a:t>
            </a:r>
            <a:endParaRPr sz="4800" b="1" u="sng">
              <a:solidFill>
                <a:srgbClr val="002060"/>
              </a:solidFill>
              <a:latin typeface="Calibri"/>
              <a:ea typeface="Calibri"/>
              <a:cs typeface="Calibri"/>
              <a:sym typeface="Calibri"/>
            </a:endParaRPr>
          </a:p>
        </p:txBody>
      </p:sp>
      <p:sp>
        <p:nvSpPr>
          <p:cNvPr id="571" name="Google Shape;571;p36"/>
          <p:cNvSpPr txBox="1">
            <a:spLocks noGrp="1"/>
          </p:cNvSpPr>
          <p:nvPr>
            <p:ph type="title"/>
          </p:nvPr>
        </p:nvSpPr>
        <p:spPr>
          <a:xfrm>
            <a:off x="508000" y="623900"/>
            <a:ext cx="10040100" cy="709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000">
                <a:solidFill>
                  <a:srgbClr val="E7686A"/>
                </a:solidFill>
              </a:rPr>
              <a:t>Einheit 3: Vertrauenswürdige KI</a:t>
            </a:r>
            <a:endParaRPr/>
          </a:p>
        </p:txBody>
      </p:sp>
      <p:sp>
        <p:nvSpPr>
          <p:cNvPr id="572" name="Google Shape;572;p36"/>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Fairness-Metriken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7"/>
          <p:cNvSpPr txBox="1">
            <a:spLocks noGrp="1"/>
          </p:cNvSpPr>
          <p:nvPr>
            <p:ph type="body" idx="1"/>
          </p:nvPr>
        </p:nvSpPr>
        <p:spPr>
          <a:xfrm>
            <a:off x="1733225" y="2305000"/>
            <a:ext cx="15237600" cy="7341300"/>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r>
              <a:rPr lang="de" sz="5400" b="1" i="1">
                <a:solidFill>
                  <a:srgbClr val="002060"/>
                </a:solidFill>
              </a:rPr>
              <a:t>Erinnern wir uns an ein viel diskutiertes Beispiel:</a:t>
            </a:r>
            <a:endParaRPr/>
          </a:p>
          <a:p>
            <a:pPr marL="0" lvl="0" indent="0" algn="l" rtl="0">
              <a:lnSpc>
                <a:spcPct val="90000"/>
              </a:lnSpc>
              <a:spcBef>
                <a:spcPts val="1800"/>
              </a:spcBef>
              <a:spcAft>
                <a:spcPts val="0"/>
              </a:spcAft>
              <a:buSzPts val="2400"/>
              <a:buNone/>
            </a:pPr>
            <a:r>
              <a:rPr lang="de"/>
              <a:t>Im Mai 2016 veröffentlichte ProPublica einen Artikel, in dem darauf hingewiesen wurde, dass die Vorhersagen eines weit verbreiteten Rückfallmodells (COMPAS) biased / verzerrt waren:</a:t>
            </a:r>
            <a:endParaRPr/>
          </a:p>
          <a:p>
            <a:pPr marL="0" lvl="0" indent="0" algn="l" rtl="0">
              <a:lnSpc>
                <a:spcPct val="90000"/>
              </a:lnSpc>
              <a:spcBef>
                <a:spcPts val="1800"/>
              </a:spcBef>
              <a:spcAft>
                <a:spcPts val="0"/>
              </a:spcAft>
              <a:buSzPts val="2400"/>
              <a:buNone/>
            </a:pPr>
            <a:r>
              <a:rPr lang="de" u="sng">
                <a:solidFill>
                  <a:schemeClr val="hlink"/>
                </a:solidFill>
                <a:hlinkClick r:id="rId3"/>
              </a:rPr>
              <a:t>https://www.propublica.org/article/machine-bias-risk-assessments-in-criminal-sentencing</a:t>
            </a:r>
            <a:endParaRPr/>
          </a:p>
          <a:p>
            <a:pPr marL="0" lvl="0" indent="0" algn="l" rtl="0">
              <a:lnSpc>
                <a:spcPct val="90000"/>
              </a:lnSpc>
              <a:spcBef>
                <a:spcPts val="1800"/>
              </a:spcBef>
              <a:spcAft>
                <a:spcPts val="0"/>
              </a:spcAft>
              <a:buSzPts val="2400"/>
              <a:buNone/>
            </a:pPr>
            <a:endParaRPr/>
          </a:p>
          <a:p>
            <a:pPr marL="0" lvl="0" indent="0" algn="l" rtl="0">
              <a:lnSpc>
                <a:spcPct val="90000"/>
              </a:lnSpc>
              <a:spcBef>
                <a:spcPts val="0"/>
              </a:spcBef>
              <a:spcAft>
                <a:spcPts val="0"/>
              </a:spcAft>
              <a:buSzPts val="2400"/>
              <a:buNone/>
            </a:pPr>
            <a:r>
              <a:rPr lang="de"/>
              <a:t>Eine gute Erklärung findest du unter:</a:t>
            </a:r>
            <a:endParaRPr b="1" i="1">
              <a:solidFill>
                <a:srgbClr val="002060"/>
              </a:solidFill>
            </a:endParaRPr>
          </a:p>
          <a:p>
            <a:pPr marL="514350" lvl="0" indent="-514350" algn="l" rtl="0">
              <a:lnSpc>
                <a:spcPct val="90000"/>
              </a:lnSpc>
              <a:spcBef>
                <a:spcPts val="900"/>
              </a:spcBef>
              <a:spcAft>
                <a:spcPts val="0"/>
              </a:spcAft>
              <a:buSzPts val="2400"/>
              <a:buChar char="•"/>
            </a:pPr>
            <a:r>
              <a:rPr lang="de" u="sng">
                <a:solidFill>
                  <a:schemeClr val="hlink"/>
                </a:solidFill>
                <a:hlinkClick r:id="rId4"/>
              </a:rPr>
              <a:t>https://www.washingtonpost.com/news/monkey-cage/wp/2016/10/17/can-an-algorithm-be-racist-our-analysis-is-more-cautious-than-propublicas/?noredirect =on&amp;utm_term=.24b3907c91d1</a:t>
            </a:r>
            <a:endParaRPr u="sng"/>
          </a:p>
          <a:p>
            <a:pPr marL="685800" marR="0" lvl="0" indent="-571500" algn="l" rtl="0">
              <a:lnSpc>
                <a:spcPct val="90000"/>
              </a:lnSpc>
              <a:spcBef>
                <a:spcPts val="900"/>
              </a:spcBef>
              <a:spcAft>
                <a:spcPts val="0"/>
              </a:spcAft>
              <a:buClr>
                <a:schemeClr val="dk1"/>
              </a:buClr>
              <a:buSzPts val="2400"/>
              <a:buFont typeface="Arial"/>
              <a:buChar char="•"/>
            </a:pPr>
            <a:r>
              <a:rPr lang="de"/>
              <a:t>Julia Dressel und Hany Farid , </a:t>
            </a:r>
            <a:r>
              <a:rPr lang="de" i="1"/>
              <a:t>Die Genauigkeit, Fairness und Grenzen der Vorhersage von Rückfällen, </a:t>
            </a:r>
            <a:r>
              <a:rPr lang="de"/>
              <a:t>Science Advances </a:t>
            </a:r>
            <a:r>
              <a:rPr lang="de" i="1"/>
              <a:t>, </a:t>
            </a:r>
            <a:r>
              <a:rPr lang="de"/>
              <a:t>17. Januar 2018: Vol. 4, nr. 1. https://advances.sciencemag.org/content/4/1/eaao5580.full</a:t>
            </a:r>
            <a:endParaRPr u="sng"/>
          </a:p>
          <a:p>
            <a:pPr marL="514350" lvl="0" indent="-361950" algn="l" rtl="0">
              <a:lnSpc>
                <a:spcPct val="90000"/>
              </a:lnSpc>
              <a:spcBef>
                <a:spcPts val="900"/>
              </a:spcBef>
              <a:spcAft>
                <a:spcPts val="0"/>
              </a:spcAft>
              <a:buSzPts val="2400"/>
              <a:buNone/>
            </a:pPr>
            <a:endParaRPr u="sng"/>
          </a:p>
          <a:p>
            <a:pPr marL="514350" lvl="0" indent="-361950" algn="l" rtl="0">
              <a:lnSpc>
                <a:spcPct val="90000"/>
              </a:lnSpc>
              <a:spcBef>
                <a:spcPts val="1800"/>
              </a:spcBef>
              <a:spcAft>
                <a:spcPts val="0"/>
              </a:spcAft>
              <a:buSzPts val="2400"/>
              <a:buNone/>
            </a:pPr>
            <a:endParaRPr/>
          </a:p>
          <a:p>
            <a:pPr marL="0" lvl="0" indent="0" algn="ctr" rtl="0">
              <a:lnSpc>
                <a:spcPct val="90000"/>
              </a:lnSpc>
              <a:spcBef>
                <a:spcPts val="1800"/>
              </a:spcBef>
              <a:spcAft>
                <a:spcPts val="900"/>
              </a:spcAft>
              <a:buSzPts val="2400"/>
              <a:buNone/>
            </a:pPr>
            <a:endParaRPr sz="5400" b="1" i="1">
              <a:solidFill>
                <a:srgbClr val="002060"/>
              </a:solidFill>
            </a:endParaRPr>
          </a:p>
        </p:txBody>
      </p:sp>
      <p:sp>
        <p:nvSpPr>
          <p:cNvPr id="579" name="Google Shape;579;p37"/>
          <p:cNvSpPr txBox="1">
            <a:spLocks noGrp="1"/>
          </p:cNvSpPr>
          <p:nvPr>
            <p:ph type="title"/>
          </p:nvPr>
        </p:nvSpPr>
        <p:spPr>
          <a:xfrm>
            <a:off x="508000" y="623900"/>
            <a:ext cx="8211900" cy="709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000">
                <a:solidFill>
                  <a:srgbClr val="E7686A"/>
                </a:solidFill>
              </a:rPr>
              <a:t>Einheit 3: Vertrauenswürdige KI</a:t>
            </a:r>
            <a:endParaRPr/>
          </a:p>
        </p:txBody>
      </p:sp>
      <p:sp>
        <p:nvSpPr>
          <p:cNvPr id="580" name="Google Shape;580;p37"/>
          <p:cNvSpPr txBox="1"/>
          <p:nvPr/>
        </p:nvSpPr>
        <p:spPr>
          <a:xfrm>
            <a:off x="508000" y="1557597"/>
            <a:ext cx="10040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Fairness-Metriken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38"/>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l" rtl="0">
              <a:lnSpc>
                <a:spcPct val="90000"/>
              </a:lnSpc>
              <a:spcBef>
                <a:spcPts val="900"/>
              </a:spcBef>
              <a:spcAft>
                <a:spcPts val="900"/>
              </a:spcAft>
              <a:buSzPts val="2400"/>
              <a:buNone/>
            </a:pPr>
            <a:endParaRPr/>
          </a:p>
        </p:txBody>
      </p:sp>
      <p:sp>
        <p:nvSpPr>
          <p:cNvPr id="587" name="Google Shape;587;p38"/>
          <p:cNvSpPr/>
          <p:nvPr/>
        </p:nvSpPr>
        <p:spPr>
          <a:xfrm>
            <a:off x="6458553" y="3912672"/>
            <a:ext cx="3638349" cy="3465093"/>
          </a:xfrm>
          <a:prstGeom prst="cube">
            <a:avLst>
              <a:gd name="adj" fmla="val 25000"/>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588" name="Google Shape;588;p38"/>
          <p:cNvSpPr/>
          <p:nvPr/>
        </p:nvSpPr>
        <p:spPr>
          <a:xfrm rot="-1026396">
            <a:off x="10176660" y="4370584"/>
            <a:ext cx="2266749" cy="33207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589" name="Google Shape;589;p38"/>
          <p:cNvSpPr/>
          <p:nvPr/>
        </p:nvSpPr>
        <p:spPr>
          <a:xfrm rot="1207479">
            <a:off x="10144994" y="6254156"/>
            <a:ext cx="2266749" cy="404261"/>
          </a:xfrm>
          <a:prstGeom prst="right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590" name="Google Shape;590;p38"/>
          <p:cNvSpPr txBox="1"/>
          <p:nvPr/>
        </p:nvSpPr>
        <p:spPr>
          <a:xfrm>
            <a:off x="4006004" y="5403044"/>
            <a:ext cx="20501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800" b="1">
                <a:solidFill>
                  <a:schemeClr val="dk1"/>
                </a:solidFill>
                <a:latin typeface="Calibri"/>
                <a:ea typeface="Calibri"/>
                <a:cs typeface="Calibri"/>
                <a:sym typeface="Calibri"/>
              </a:rPr>
              <a:t>DATEN</a:t>
            </a:r>
            <a:endParaRPr sz="4800" b="1">
              <a:solidFill>
                <a:schemeClr val="dk1"/>
              </a:solidFill>
              <a:latin typeface="Calibri"/>
              <a:ea typeface="Calibri"/>
              <a:cs typeface="Calibri"/>
              <a:sym typeface="Calibri"/>
            </a:endParaRPr>
          </a:p>
        </p:txBody>
      </p:sp>
      <p:sp>
        <p:nvSpPr>
          <p:cNvPr id="591" name="Google Shape;591;p38"/>
          <p:cNvSpPr txBox="1"/>
          <p:nvPr/>
        </p:nvSpPr>
        <p:spPr>
          <a:xfrm>
            <a:off x="10313467" y="3417084"/>
            <a:ext cx="415811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700" b="1">
                <a:solidFill>
                  <a:schemeClr val="accent1"/>
                </a:solidFill>
                <a:latin typeface="Calibri"/>
                <a:ea typeface="Calibri"/>
                <a:cs typeface="Calibri"/>
                <a:sym typeface="Calibri"/>
              </a:rPr>
              <a:t>PROGNOSE NIEDRIGES RISIKO</a:t>
            </a:r>
            <a:endParaRPr sz="2700" b="1">
              <a:solidFill>
                <a:schemeClr val="accent1"/>
              </a:solidFill>
              <a:latin typeface="Calibri"/>
              <a:ea typeface="Calibri"/>
              <a:cs typeface="Calibri"/>
              <a:sym typeface="Calibri"/>
            </a:endParaRPr>
          </a:p>
        </p:txBody>
      </p:sp>
      <p:sp>
        <p:nvSpPr>
          <p:cNvPr id="592" name="Google Shape;592;p38"/>
          <p:cNvSpPr txBox="1"/>
          <p:nvPr/>
        </p:nvSpPr>
        <p:spPr>
          <a:xfrm>
            <a:off x="10096903" y="7036028"/>
            <a:ext cx="4533500"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700" b="1">
                <a:solidFill>
                  <a:srgbClr val="FF0000"/>
                </a:solidFill>
                <a:latin typeface="Calibri"/>
                <a:ea typeface="Calibri"/>
                <a:cs typeface="Calibri"/>
                <a:sym typeface="Calibri"/>
              </a:rPr>
              <a:t>VORHERGESAGTES HOHES RISIKO</a:t>
            </a:r>
            <a:endParaRPr sz="2700" b="1">
              <a:solidFill>
                <a:srgbClr val="FF0000"/>
              </a:solidFill>
              <a:latin typeface="Calibri"/>
              <a:ea typeface="Calibri"/>
              <a:cs typeface="Calibri"/>
              <a:sym typeface="Calibri"/>
            </a:endParaRPr>
          </a:p>
        </p:txBody>
      </p:sp>
      <p:sp>
        <p:nvSpPr>
          <p:cNvPr id="593" name="Google Shape;593;p38"/>
          <p:cNvSpPr txBox="1"/>
          <p:nvPr/>
        </p:nvSpPr>
        <p:spPr>
          <a:xfrm>
            <a:off x="6761749" y="5340605"/>
            <a:ext cx="220899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200" b="1">
                <a:solidFill>
                  <a:srgbClr val="385623"/>
                </a:solidFill>
                <a:latin typeface="Calibri"/>
                <a:ea typeface="Calibri"/>
                <a:cs typeface="Calibri"/>
                <a:sym typeface="Calibri"/>
              </a:rPr>
              <a:t>MODELL</a:t>
            </a:r>
            <a:endParaRPr sz="4200" b="1">
              <a:solidFill>
                <a:srgbClr val="385623"/>
              </a:solidFill>
              <a:latin typeface="Calibri"/>
              <a:ea typeface="Calibri"/>
              <a:cs typeface="Calibri"/>
              <a:sym typeface="Calibri"/>
            </a:endParaRPr>
          </a:p>
        </p:txBody>
      </p:sp>
      <p:sp>
        <p:nvSpPr>
          <p:cNvPr id="594" name="Google Shape;594;p38"/>
          <p:cNvSpPr/>
          <p:nvPr/>
        </p:nvSpPr>
        <p:spPr>
          <a:xfrm rot="-2046241">
            <a:off x="4222466" y="6726154"/>
            <a:ext cx="2266749" cy="404261"/>
          </a:xfrm>
          <a:prstGeom prst="right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595" name="Google Shape;595;p38"/>
          <p:cNvSpPr txBox="1"/>
          <p:nvPr/>
        </p:nvSpPr>
        <p:spPr>
          <a:xfrm>
            <a:off x="3262209" y="7758746"/>
            <a:ext cx="3196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700" b="1">
                <a:solidFill>
                  <a:srgbClr val="FF0000"/>
                </a:solidFill>
                <a:latin typeface="Calibri"/>
                <a:ea typeface="Calibri"/>
                <a:cs typeface="Calibri"/>
                <a:sym typeface="Calibri"/>
              </a:rPr>
              <a:t>Wirklich HOHES RISIKO</a:t>
            </a:r>
            <a:endParaRPr sz="2700" b="1">
              <a:solidFill>
                <a:srgbClr val="FF0000"/>
              </a:solidFill>
              <a:latin typeface="Calibri"/>
              <a:ea typeface="Calibri"/>
              <a:cs typeface="Calibri"/>
              <a:sym typeface="Calibri"/>
            </a:endParaRPr>
          </a:p>
        </p:txBody>
      </p:sp>
      <p:sp>
        <p:nvSpPr>
          <p:cNvPr id="596" name="Google Shape;596;p38"/>
          <p:cNvSpPr/>
          <p:nvPr/>
        </p:nvSpPr>
        <p:spPr>
          <a:xfrm rot="1887971">
            <a:off x="4224054" y="4658542"/>
            <a:ext cx="2266749" cy="33207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597" name="Google Shape;597;p38"/>
          <p:cNvSpPr txBox="1"/>
          <p:nvPr/>
        </p:nvSpPr>
        <p:spPr>
          <a:xfrm>
            <a:off x="10313468" y="4986422"/>
            <a:ext cx="439469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800" b="1">
                <a:solidFill>
                  <a:schemeClr val="dk1"/>
                </a:solidFill>
                <a:latin typeface="Calibri"/>
                <a:ea typeface="Calibri"/>
                <a:cs typeface="Calibri"/>
                <a:sym typeface="Calibri"/>
              </a:rPr>
              <a:t>VORHERSAGE</a:t>
            </a:r>
            <a:endParaRPr sz="4800" b="1">
              <a:solidFill>
                <a:schemeClr val="dk1"/>
              </a:solidFill>
              <a:latin typeface="Calibri"/>
              <a:ea typeface="Calibri"/>
              <a:cs typeface="Calibri"/>
              <a:sym typeface="Calibri"/>
            </a:endParaRPr>
          </a:p>
        </p:txBody>
      </p:sp>
      <p:sp>
        <p:nvSpPr>
          <p:cNvPr id="598" name="Google Shape;598;p38"/>
          <p:cNvSpPr txBox="1"/>
          <p:nvPr/>
        </p:nvSpPr>
        <p:spPr>
          <a:xfrm>
            <a:off x="3298711" y="3576954"/>
            <a:ext cx="31599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700" b="1">
                <a:solidFill>
                  <a:schemeClr val="accent1"/>
                </a:solidFill>
                <a:latin typeface="Calibri"/>
                <a:ea typeface="Calibri"/>
                <a:cs typeface="Calibri"/>
                <a:sym typeface="Calibri"/>
              </a:rPr>
              <a:t>Wirklich GERINGES RISIKO</a:t>
            </a:r>
            <a:endParaRPr sz="2700" b="1">
              <a:solidFill>
                <a:schemeClr val="accent1"/>
              </a:solidFill>
              <a:latin typeface="Calibri"/>
              <a:ea typeface="Calibri"/>
              <a:cs typeface="Calibri"/>
              <a:sym typeface="Calibri"/>
            </a:endParaRPr>
          </a:p>
        </p:txBody>
      </p:sp>
      <p:sp>
        <p:nvSpPr>
          <p:cNvPr id="599" name="Google Shape;599;p38"/>
          <p:cNvSpPr txBox="1">
            <a:spLocks noGrp="1"/>
          </p:cNvSpPr>
          <p:nvPr>
            <p:ph type="title"/>
          </p:nvPr>
        </p:nvSpPr>
        <p:spPr>
          <a:xfrm>
            <a:off x="508000" y="623900"/>
            <a:ext cx="9588900" cy="557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400">
                <a:solidFill>
                  <a:srgbClr val="E7686A"/>
                </a:solidFill>
              </a:rPr>
              <a:t>Einheit 3: Vertrauenswürdige KI</a:t>
            </a:r>
            <a:endParaRPr/>
          </a:p>
        </p:txBody>
      </p:sp>
      <p:sp>
        <p:nvSpPr>
          <p:cNvPr id="600" name="Google Shape;600;p38"/>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Fairness-Metriken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39"/>
          <p:cNvSpPr txBox="1">
            <a:spLocks noGrp="1"/>
          </p:cNvSpPr>
          <p:nvPr>
            <p:ph type="body" idx="1"/>
          </p:nvPr>
        </p:nvSpPr>
        <p:spPr>
          <a:xfrm>
            <a:off x="1905000" y="2247900"/>
            <a:ext cx="14687550" cy="6420037"/>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r>
              <a:rPr lang="de" sz="6000" b="1">
                <a:solidFill>
                  <a:srgbClr val="002060"/>
                </a:solidFill>
              </a:rPr>
              <a:t>VORAUSSCHAUENDE PARITÄT</a:t>
            </a:r>
            <a:endParaRPr/>
          </a:p>
          <a:p>
            <a:pPr marL="0" lvl="0" indent="0" algn="ctr" rtl="0">
              <a:lnSpc>
                <a:spcPct val="90000"/>
              </a:lnSpc>
              <a:spcBef>
                <a:spcPts val="1800"/>
              </a:spcBef>
              <a:spcAft>
                <a:spcPts val="0"/>
              </a:spcAft>
              <a:buSzPts val="2400"/>
              <a:buNone/>
            </a:pPr>
            <a:r>
              <a:rPr lang="de" sz="2700" b="1" i="1">
                <a:solidFill>
                  <a:srgbClr val="002060"/>
                </a:solidFill>
              </a:rPr>
              <a:t>Der Anteil richtig prognostizierter “hoher Risiko Personen” ist unabhängig von der Bevölkerungsgruppe gleich</a:t>
            </a:r>
            <a:endParaRPr/>
          </a:p>
          <a:p>
            <a:pPr marL="0" lvl="0" indent="0" algn="ctr" rtl="0">
              <a:lnSpc>
                <a:spcPct val="90000"/>
              </a:lnSpc>
              <a:spcBef>
                <a:spcPts val="1800"/>
              </a:spcBef>
              <a:spcAft>
                <a:spcPts val="0"/>
              </a:spcAft>
              <a:buSzPts val="2400"/>
              <a:buNone/>
            </a:pPr>
            <a:endParaRPr sz="6000" b="1">
              <a:solidFill>
                <a:srgbClr val="002060"/>
              </a:solidFill>
            </a:endParaRPr>
          </a:p>
          <a:p>
            <a:pPr marL="0" lvl="0" indent="0" algn="ctr" rtl="0">
              <a:lnSpc>
                <a:spcPct val="90000"/>
              </a:lnSpc>
              <a:spcBef>
                <a:spcPts val="1800"/>
              </a:spcBef>
              <a:spcAft>
                <a:spcPts val="0"/>
              </a:spcAft>
              <a:buSzPts val="2400"/>
              <a:buNone/>
            </a:pPr>
            <a:r>
              <a:rPr lang="de" sz="4800" b="1">
                <a:solidFill>
                  <a:srgbClr val="002060"/>
                </a:solidFill>
              </a:rPr>
              <a:t>Alle Gruppen haben den gleichen PPV</a:t>
            </a:r>
            <a:endParaRPr/>
          </a:p>
          <a:p>
            <a:pPr marL="0" lvl="0" indent="0" algn="ctr" rtl="0">
              <a:lnSpc>
                <a:spcPct val="90000"/>
              </a:lnSpc>
              <a:spcBef>
                <a:spcPts val="1800"/>
              </a:spcBef>
              <a:spcAft>
                <a:spcPts val="0"/>
              </a:spcAft>
              <a:buSzPts val="2400"/>
              <a:buNone/>
            </a:pPr>
            <a:endParaRPr sz="6000" b="1">
              <a:solidFill>
                <a:srgbClr val="002060"/>
              </a:solidFill>
            </a:endParaRPr>
          </a:p>
          <a:p>
            <a:pPr marL="0" lvl="0" indent="0" algn="ctr" rtl="0">
              <a:lnSpc>
                <a:spcPct val="90000"/>
              </a:lnSpc>
              <a:spcBef>
                <a:spcPts val="1800"/>
              </a:spcBef>
              <a:spcAft>
                <a:spcPts val="900"/>
              </a:spcAft>
              <a:buSzPts val="2400"/>
              <a:buNone/>
            </a:pPr>
            <a:r>
              <a:rPr lang="de" sz="4200" b="1">
                <a:solidFill>
                  <a:schemeClr val="dk1"/>
                </a:solidFill>
              </a:rPr>
              <a:t>Northpointe sagt </a:t>
            </a:r>
            <a:r>
              <a:rPr lang="de" sz="4200">
                <a:solidFill>
                  <a:schemeClr val="dk1"/>
                </a:solidFill>
              </a:rPr>
              <a:t>... </a:t>
            </a:r>
            <a:r>
              <a:rPr lang="de" sz="4200" b="1">
                <a:solidFill>
                  <a:schemeClr val="dk1"/>
                </a:solidFill>
              </a:rPr>
              <a:t>es ist fair, </a:t>
            </a:r>
            <a:r>
              <a:rPr lang="de" sz="4200">
                <a:solidFill>
                  <a:schemeClr val="dk1"/>
                </a:solidFill>
              </a:rPr>
              <a:t>denn innerhalb jeder Risikokategorie ist der Anteil der Angeklagten, die erneut straffällig werden, unabhängig von der </a:t>
            </a:r>
            <a:r>
              <a:rPr lang="de" sz="4200"/>
              <a:t>Hautfarbe</a:t>
            </a:r>
            <a:r>
              <a:rPr lang="de" sz="4200">
                <a:solidFill>
                  <a:schemeClr val="dk1"/>
                </a:solidFill>
              </a:rPr>
              <a:t> ungefähr gleich</a:t>
            </a:r>
            <a:endParaRPr sz="4200" i="1">
              <a:solidFill>
                <a:schemeClr val="dk1"/>
              </a:solidFill>
            </a:endParaRPr>
          </a:p>
        </p:txBody>
      </p:sp>
      <p:sp>
        <p:nvSpPr>
          <p:cNvPr id="607" name="Google Shape;607;p39"/>
          <p:cNvSpPr txBox="1">
            <a:spLocks noGrp="1"/>
          </p:cNvSpPr>
          <p:nvPr>
            <p:ph type="title"/>
          </p:nvPr>
        </p:nvSpPr>
        <p:spPr>
          <a:xfrm>
            <a:off x="508000" y="623900"/>
            <a:ext cx="8874900" cy="557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000">
                <a:solidFill>
                  <a:srgbClr val="E7686A"/>
                </a:solidFill>
              </a:rPr>
              <a:t>Einheit 3: Vertrauenswürdige KI</a:t>
            </a:r>
            <a:endParaRPr/>
          </a:p>
        </p:txBody>
      </p:sp>
      <p:sp>
        <p:nvSpPr>
          <p:cNvPr id="608" name="Google Shape;608;p39"/>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Fairness-Metriken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40"/>
          <p:cNvSpPr txBox="1">
            <a:spLocks noGrp="1"/>
          </p:cNvSpPr>
          <p:nvPr>
            <p:ph type="body" idx="1"/>
          </p:nvPr>
        </p:nvSpPr>
        <p:spPr>
          <a:xfrm>
            <a:off x="2686050" y="2304863"/>
            <a:ext cx="14382750" cy="7182037"/>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r>
              <a:rPr lang="de" sz="6000" b="1">
                <a:solidFill>
                  <a:srgbClr val="002060"/>
                </a:solidFill>
              </a:rPr>
              <a:t>EQUALIZED ODDS</a:t>
            </a:r>
            <a:endParaRPr/>
          </a:p>
          <a:p>
            <a:pPr marL="0" lvl="0" indent="0" algn="ctr" rtl="0">
              <a:lnSpc>
                <a:spcPct val="90000"/>
              </a:lnSpc>
              <a:spcBef>
                <a:spcPts val="1800"/>
              </a:spcBef>
              <a:spcAft>
                <a:spcPts val="0"/>
              </a:spcAft>
              <a:buSzPts val="2400"/>
              <a:buNone/>
            </a:pPr>
            <a:endParaRPr sz="6000" b="1">
              <a:solidFill>
                <a:srgbClr val="002060"/>
              </a:solidFill>
            </a:endParaRPr>
          </a:p>
          <a:p>
            <a:pPr marL="0" lvl="0" indent="0" algn="ctr" rtl="0">
              <a:lnSpc>
                <a:spcPct val="90000"/>
              </a:lnSpc>
              <a:spcBef>
                <a:spcPts val="1800"/>
              </a:spcBef>
              <a:spcAft>
                <a:spcPts val="0"/>
              </a:spcAft>
              <a:buSzPts val="2400"/>
              <a:buNone/>
            </a:pPr>
            <a:r>
              <a:rPr lang="de" sz="6000" b="1">
                <a:solidFill>
                  <a:srgbClr val="002060"/>
                </a:solidFill>
              </a:rPr>
              <a:t>Alle Gruppen haben gleiche FNR und gleiche FPR</a:t>
            </a:r>
            <a:endParaRPr/>
          </a:p>
          <a:p>
            <a:pPr marL="0" lvl="0" indent="0" algn="ctr" rtl="0">
              <a:lnSpc>
                <a:spcPct val="90000"/>
              </a:lnSpc>
              <a:spcBef>
                <a:spcPts val="1800"/>
              </a:spcBef>
              <a:spcAft>
                <a:spcPts val="0"/>
              </a:spcAft>
              <a:buSzPts val="2400"/>
              <a:buNone/>
            </a:pPr>
            <a:endParaRPr sz="1800" b="1">
              <a:solidFill>
                <a:srgbClr val="002060"/>
              </a:solidFill>
            </a:endParaRPr>
          </a:p>
          <a:p>
            <a:pPr marL="0" lvl="0" indent="0" algn="ctr" rtl="0">
              <a:lnSpc>
                <a:spcPct val="90000"/>
              </a:lnSpc>
              <a:spcBef>
                <a:spcPts val="1800"/>
              </a:spcBef>
              <a:spcAft>
                <a:spcPts val="900"/>
              </a:spcAft>
              <a:buSzPts val="2400"/>
              <a:buNone/>
            </a:pPr>
            <a:r>
              <a:rPr lang="de" sz="4200" b="1"/>
              <a:t>ProPublica sagt … es ist unfair, </a:t>
            </a:r>
            <a:r>
              <a:rPr lang="de" sz="4200"/>
              <a:t>denn unter den Angeklagten </a:t>
            </a:r>
            <a:r>
              <a:rPr lang="de" sz="4200" i="1"/>
              <a:t>, die letztendlich nicht erneut straffällig wurden</a:t>
            </a:r>
            <a:r>
              <a:rPr lang="de" sz="4200"/>
              <a:t>, werden Schwarze mehr als doppelt so häufig wie Weiße als mittleres oder hohes Risiko eingestuft (42 Prozent vs. 22 Prozent).</a:t>
            </a:r>
            <a:endParaRPr sz="4200" b="1">
              <a:solidFill>
                <a:srgbClr val="002060"/>
              </a:solidFill>
            </a:endParaRPr>
          </a:p>
        </p:txBody>
      </p:sp>
      <p:sp>
        <p:nvSpPr>
          <p:cNvPr id="615" name="Google Shape;615;p40"/>
          <p:cNvSpPr txBox="1">
            <a:spLocks noGrp="1"/>
          </p:cNvSpPr>
          <p:nvPr>
            <p:ph type="title"/>
          </p:nvPr>
        </p:nvSpPr>
        <p:spPr>
          <a:xfrm>
            <a:off x="508000" y="623889"/>
            <a:ext cx="5130800" cy="6334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000">
                <a:solidFill>
                  <a:srgbClr val="E7686A"/>
                </a:solidFill>
              </a:rPr>
              <a:t>Einheit 3: Vertrauenswürdige KI</a:t>
            </a:r>
            <a:endParaRPr/>
          </a:p>
        </p:txBody>
      </p:sp>
      <p:sp>
        <p:nvSpPr>
          <p:cNvPr id="616" name="Google Shape;616;p40"/>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Fairness-Metriken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Index</a:t>
            </a:r>
            <a:endParaRPr sz="4000" b="1">
              <a:solidFill>
                <a:srgbClr val="E7686A"/>
              </a:solidFill>
              <a:latin typeface="Calibri"/>
              <a:ea typeface="Calibri"/>
              <a:cs typeface="Calibri"/>
              <a:sym typeface="Calibri"/>
            </a:endParaRPr>
          </a:p>
        </p:txBody>
      </p:sp>
      <p:sp>
        <p:nvSpPr>
          <p:cNvPr id="166" name="Google Shape;166;p4"/>
          <p:cNvSpPr txBox="1"/>
          <p:nvPr/>
        </p:nvSpPr>
        <p:spPr>
          <a:xfrm>
            <a:off x="2735580" y="5829057"/>
            <a:ext cx="3665100" cy="3601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Nutzung von Data Science für soziale Zwecke</a:t>
            </a:r>
            <a:endParaRPr sz="24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400"/>
              <a:buFont typeface="Calibri"/>
              <a:buAutoNum type="arabicPeriod"/>
            </a:pPr>
            <a:r>
              <a:rPr lang="de" sz="2400">
                <a:solidFill>
                  <a:schemeClr val="dk1"/>
                </a:solidFill>
                <a:latin typeface="Calibri"/>
                <a:ea typeface="Calibri"/>
                <a:cs typeface="Calibri"/>
                <a:sym typeface="Calibri"/>
              </a:rPr>
              <a:t>Überblick über mögliche Data Science Anwendungen für gute Zwecke</a:t>
            </a:r>
            <a:endParaRPr/>
          </a:p>
          <a:p>
            <a:pPr marL="457200" marR="0" lvl="0" indent="-457200" algn="l" rtl="0">
              <a:spcBef>
                <a:spcPts val="0"/>
              </a:spcBef>
              <a:spcAft>
                <a:spcPts val="0"/>
              </a:spcAft>
              <a:buClr>
                <a:schemeClr val="dk1"/>
              </a:buClr>
              <a:buSzPts val="2400"/>
              <a:buFont typeface="Calibri"/>
              <a:buAutoNum type="arabicPeriod"/>
            </a:pPr>
            <a:r>
              <a:rPr lang="de" sz="2400">
                <a:solidFill>
                  <a:schemeClr val="dk1"/>
                </a:solidFill>
                <a:latin typeface="Calibri"/>
                <a:ea typeface="Calibri"/>
                <a:cs typeface="Calibri"/>
                <a:sym typeface="Calibri"/>
              </a:rPr>
              <a:t>Anwendungsfall von Amnesty Italien</a:t>
            </a:r>
            <a:endParaRPr/>
          </a:p>
        </p:txBody>
      </p:sp>
      <p:sp>
        <p:nvSpPr>
          <p:cNvPr id="167" name="Google Shape;167;p4"/>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4"/>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4"/>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4"/>
          <p:cNvSpPr txBox="1"/>
          <p:nvPr/>
        </p:nvSpPr>
        <p:spPr>
          <a:xfrm>
            <a:off x="8338820" y="5829057"/>
            <a:ext cx="3091180" cy="2431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Data Science ist nicht immer gut</a:t>
            </a:r>
            <a:endParaRPr/>
          </a:p>
          <a:p>
            <a:pPr marL="457200" marR="0" lvl="0" indent="-457200" algn="l" rtl="0">
              <a:spcBef>
                <a:spcPts val="0"/>
              </a:spcBef>
              <a:spcAft>
                <a:spcPts val="0"/>
              </a:spcAft>
              <a:buClr>
                <a:schemeClr val="dk1"/>
              </a:buClr>
              <a:buSzPts val="2400"/>
              <a:buFont typeface="Calibri"/>
              <a:buAutoNum type="arabicPeriod"/>
            </a:pPr>
            <a:r>
              <a:rPr lang="de" sz="2400">
                <a:solidFill>
                  <a:schemeClr val="dk1"/>
                </a:solidFill>
                <a:latin typeface="Calibri"/>
                <a:ea typeface="Calibri"/>
                <a:cs typeface="Calibri"/>
                <a:sym typeface="Calibri"/>
              </a:rPr>
              <a:t>Wichtige bekannte Beispiele</a:t>
            </a:r>
            <a:endParaRPr/>
          </a:p>
          <a:p>
            <a:pPr marL="457200" marR="0" lvl="0" indent="-457200" algn="l" rtl="0">
              <a:spcBef>
                <a:spcPts val="0"/>
              </a:spcBef>
              <a:spcAft>
                <a:spcPts val="0"/>
              </a:spcAft>
              <a:buClr>
                <a:schemeClr val="dk1"/>
              </a:buClr>
              <a:buSzPts val="2400"/>
              <a:buFont typeface="Calibri"/>
              <a:buAutoNum type="arabicPeriod"/>
            </a:pPr>
            <a:r>
              <a:rPr lang="de" sz="2400">
                <a:solidFill>
                  <a:schemeClr val="dk1"/>
                </a:solidFill>
                <a:latin typeface="Calibri"/>
                <a:ea typeface="Calibri"/>
                <a:cs typeface="Calibri"/>
                <a:sym typeface="Calibri"/>
              </a:rPr>
              <a:t>Überblick über die Hauptrisiken</a:t>
            </a:r>
            <a:endParaRPr/>
          </a:p>
        </p:txBody>
      </p:sp>
      <p:sp>
        <p:nvSpPr>
          <p:cNvPr id="171" name="Google Shape;171;p4"/>
          <p:cNvSpPr txBox="1"/>
          <p:nvPr/>
        </p:nvSpPr>
        <p:spPr>
          <a:xfrm>
            <a:off x="14170649" y="5829050"/>
            <a:ext cx="3247500" cy="317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Vertrauenswürdige KI</a:t>
            </a:r>
            <a:endParaRPr/>
          </a:p>
          <a:p>
            <a:pPr marL="457200" marR="0" lvl="0" indent="-457200" algn="l" rtl="0">
              <a:spcBef>
                <a:spcPts val="0"/>
              </a:spcBef>
              <a:spcAft>
                <a:spcPts val="0"/>
              </a:spcAft>
              <a:buClr>
                <a:schemeClr val="dk1"/>
              </a:buClr>
              <a:buSzPts val="2400"/>
              <a:buFont typeface="Calibri"/>
              <a:buAutoNum type="arabicPeriod"/>
            </a:pPr>
            <a:r>
              <a:rPr lang="de" sz="2400">
                <a:solidFill>
                  <a:schemeClr val="dk1"/>
                </a:solidFill>
                <a:latin typeface="Calibri"/>
                <a:ea typeface="Calibri"/>
                <a:cs typeface="Calibri"/>
                <a:sym typeface="Calibri"/>
              </a:rPr>
              <a:t>EU HLEG-Charakterisierung</a:t>
            </a:r>
            <a:endParaRPr/>
          </a:p>
          <a:p>
            <a:pPr marL="457200" marR="0" lvl="0" indent="-457200" algn="l" rtl="0">
              <a:spcBef>
                <a:spcPts val="0"/>
              </a:spcBef>
              <a:spcAft>
                <a:spcPts val="0"/>
              </a:spcAft>
              <a:buClr>
                <a:schemeClr val="dk1"/>
              </a:buClr>
              <a:buSzPts val="2400"/>
              <a:buFont typeface="Calibri"/>
              <a:buAutoNum type="arabicPeriod"/>
            </a:pPr>
            <a:r>
              <a:rPr lang="de" sz="2400">
                <a:solidFill>
                  <a:schemeClr val="dk1"/>
                </a:solidFill>
                <a:latin typeface="Calibri"/>
                <a:ea typeface="Calibri"/>
                <a:cs typeface="Calibri"/>
                <a:sym typeface="Calibri"/>
              </a:rPr>
              <a:t>Fokus auf Vorurteile und Diskriminierung</a:t>
            </a:r>
            <a:endParaRPr/>
          </a:p>
          <a:p>
            <a:pPr marL="457200" marR="0" lvl="0" indent="-457200" algn="l" rtl="0">
              <a:spcBef>
                <a:spcPts val="0"/>
              </a:spcBef>
              <a:spcAft>
                <a:spcPts val="0"/>
              </a:spcAft>
              <a:buClr>
                <a:schemeClr val="dk1"/>
              </a:buClr>
              <a:buSzPts val="2400"/>
              <a:buFont typeface="Calibri"/>
              <a:buAutoNum type="arabicPeriod"/>
            </a:pPr>
            <a:r>
              <a:rPr lang="de" sz="2400">
                <a:solidFill>
                  <a:schemeClr val="dk1"/>
                </a:solidFill>
                <a:latin typeface="Calibri"/>
                <a:ea typeface="Calibri"/>
                <a:cs typeface="Calibri"/>
                <a:sym typeface="Calibri"/>
              </a:rPr>
              <a:t>Fairness-Metriken</a:t>
            </a:r>
            <a:endParaRPr/>
          </a:p>
        </p:txBody>
      </p:sp>
      <p:sp>
        <p:nvSpPr>
          <p:cNvPr id="172" name="Google Shape;172;p4"/>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5400">
                <a:solidFill>
                  <a:schemeClr val="lt1"/>
                </a:solidFill>
                <a:latin typeface="Calibri"/>
                <a:ea typeface="Calibri"/>
                <a:cs typeface="Calibri"/>
                <a:sym typeface="Calibri"/>
              </a:rPr>
              <a:t>1</a:t>
            </a:r>
            <a:endParaRPr/>
          </a:p>
        </p:txBody>
      </p:sp>
      <p:sp>
        <p:nvSpPr>
          <p:cNvPr id="173" name="Google Shape;173;p4"/>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5400">
                <a:solidFill>
                  <a:schemeClr val="lt1"/>
                </a:solidFill>
                <a:latin typeface="Calibri"/>
                <a:ea typeface="Calibri"/>
                <a:cs typeface="Calibri"/>
                <a:sym typeface="Calibri"/>
              </a:rPr>
              <a:t>2</a:t>
            </a:r>
            <a:endParaRPr/>
          </a:p>
        </p:txBody>
      </p:sp>
      <p:sp>
        <p:nvSpPr>
          <p:cNvPr id="174" name="Google Shape;174;p4"/>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5400">
                <a:solidFill>
                  <a:schemeClr val="lt1"/>
                </a:solidFill>
                <a:latin typeface="Calibri"/>
                <a:ea typeface="Calibri"/>
                <a:cs typeface="Calibri"/>
                <a:sym typeface="Calibri"/>
              </a:rPr>
              <a:t>3</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41"/>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endParaRPr sz="6000" b="1">
              <a:solidFill>
                <a:srgbClr val="002060"/>
              </a:solidFill>
            </a:endParaRPr>
          </a:p>
          <a:p>
            <a:pPr marL="0" lvl="0" indent="0" algn="ctr" rtl="0">
              <a:lnSpc>
                <a:spcPct val="90000"/>
              </a:lnSpc>
              <a:spcBef>
                <a:spcPts val="1800"/>
              </a:spcBef>
              <a:spcAft>
                <a:spcPts val="0"/>
              </a:spcAft>
              <a:buSzPts val="2400"/>
              <a:buNone/>
            </a:pPr>
            <a:r>
              <a:rPr lang="de" sz="6000"/>
              <a:t>Die Gesamtrückfallquote bei schwarzen Angeklagten ist höher als bei weißen Angeklagten (52 Prozent gegenüber 39 Prozent).</a:t>
            </a:r>
            <a:endParaRPr/>
          </a:p>
          <a:p>
            <a:pPr marL="0" lvl="0" indent="0" algn="ctr" rtl="0">
              <a:lnSpc>
                <a:spcPct val="90000"/>
              </a:lnSpc>
              <a:spcBef>
                <a:spcPts val="1800"/>
              </a:spcBef>
              <a:spcAft>
                <a:spcPts val="900"/>
              </a:spcAft>
              <a:buSzPts val="2400"/>
              <a:buNone/>
            </a:pPr>
            <a:endParaRPr sz="3600" b="1">
              <a:solidFill>
                <a:srgbClr val="002060"/>
              </a:solidFill>
            </a:endParaRPr>
          </a:p>
        </p:txBody>
      </p:sp>
      <p:sp>
        <p:nvSpPr>
          <p:cNvPr id="623" name="Google Shape;623;p41"/>
          <p:cNvSpPr txBox="1">
            <a:spLocks noGrp="1"/>
          </p:cNvSpPr>
          <p:nvPr>
            <p:ph type="title"/>
          </p:nvPr>
        </p:nvSpPr>
        <p:spPr>
          <a:xfrm>
            <a:off x="508000" y="623889"/>
            <a:ext cx="5054600" cy="6334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000">
                <a:solidFill>
                  <a:srgbClr val="E7686A"/>
                </a:solidFill>
              </a:rPr>
              <a:t>Einheit 3: Vertrauenswürdige KI</a:t>
            </a:r>
            <a:endParaRPr/>
          </a:p>
        </p:txBody>
      </p:sp>
      <p:sp>
        <p:nvSpPr>
          <p:cNvPr id="624" name="Google Shape;624;p41"/>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Fairness-Metriken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2"/>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endParaRPr sz="6000" b="1">
              <a:solidFill>
                <a:srgbClr val="002060"/>
              </a:solidFill>
            </a:endParaRPr>
          </a:p>
          <a:p>
            <a:pPr marL="0" lvl="0" indent="0" algn="ctr" rtl="0">
              <a:lnSpc>
                <a:spcPct val="90000"/>
              </a:lnSpc>
              <a:spcBef>
                <a:spcPts val="1800"/>
              </a:spcBef>
              <a:spcAft>
                <a:spcPts val="0"/>
              </a:spcAft>
              <a:buSzPts val="2400"/>
              <a:buNone/>
            </a:pPr>
            <a:r>
              <a:rPr lang="de" sz="4000"/>
              <a:t>Die Gesamtrückfallquote bei schwarzen Angeklagten ist höher als bei weißen Angeklagten (52 Prozent gegenüber 39 Prozent ).</a:t>
            </a:r>
            <a:endParaRPr/>
          </a:p>
          <a:p>
            <a:pPr marL="0" lvl="0" indent="0" algn="ctr" rtl="0">
              <a:lnSpc>
                <a:spcPct val="90000"/>
              </a:lnSpc>
              <a:spcBef>
                <a:spcPts val="1800"/>
              </a:spcBef>
              <a:spcAft>
                <a:spcPts val="0"/>
              </a:spcAft>
              <a:buSzPts val="2400"/>
              <a:buNone/>
            </a:pPr>
            <a:endParaRPr sz="4000"/>
          </a:p>
          <a:p>
            <a:pPr marL="0" lvl="0" indent="0" algn="ctr" rtl="0">
              <a:lnSpc>
                <a:spcPct val="90000"/>
              </a:lnSpc>
              <a:spcBef>
                <a:spcPts val="1800"/>
              </a:spcBef>
              <a:spcAft>
                <a:spcPts val="0"/>
              </a:spcAft>
              <a:buSzPts val="2400"/>
              <a:buNone/>
            </a:pPr>
            <a:r>
              <a:rPr lang="de" sz="4000" b="1" i="1"/>
              <a:t>Wie wir gesehen haben, </a:t>
            </a:r>
            <a:r>
              <a:rPr lang="de" sz="4000"/>
              <a:t>wenn zwei Populationen unterschiedliche Prävalenzen aufweisen, dann können Equalized Odds und Predictive Parity nicht gleichzeitig richtig sein.</a:t>
            </a:r>
            <a:endParaRPr sz="4000"/>
          </a:p>
          <a:p>
            <a:pPr marL="0" lvl="0" indent="0" algn="ctr" rtl="0">
              <a:lnSpc>
                <a:spcPct val="90000"/>
              </a:lnSpc>
              <a:spcBef>
                <a:spcPts val="1800"/>
              </a:spcBef>
              <a:spcAft>
                <a:spcPts val="900"/>
              </a:spcAft>
              <a:buSzPts val="2400"/>
              <a:buNone/>
            </a:pPr>
            <a:endParaRPr sz="3600" b="1">
              <a:solidFill>
                <a:srgbClr val="002060"/>
              </a:solidFill>
            </a:endParaRPr>
          </a:p>
        </p:txBody>
      </p:sp>
      <p:sp>
        <p:nvSpPr>
          <p:cNvPr id="631" name="Google Shape;631;p42"/>
          <p:cNvSpPr txBox="1">
            <a:spLocks noGrp="1"/>
          </p:cNvSpPr>
          <p:nvPr>
            <p:ph type="title"/>
          </p:nvPr>
        </p:nvSpPr>
        <p:spPr>
          <a:xfrm>
            <a:off x="508000" y="623900"/>
            <a:ext cx="9630600" cy="633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000">
                <a:solidFill>
                  <a:srgbClr val="E7686A"/>
                </a:solidFill>
              </a:rPr>
              <a:t>Einheit 3: Vertrauenswürdige KI</a:t>
            </a:r>
            <a:endParaRPr/>
          </a:p>
        </p:txBody>
      </p:sp>
      <p:sp>
        <p:nvSpPr>
          <p:cNvPr id="632" name="Google Shape;632;p42"/>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Fairness-Metriken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43"/>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endParaRPr sz="6000" b="1">
              <a:solidFill>
                <a:srgbClr val="002060"/>
              </a:solidFill>
            </a:endParaRPr>
          </a:p>
          <a:p>
            <a:pPr marL="0" lvl="0" indent="0" algn="ctr" rtl="0">
              <a:lnSpc>
                <a:spcPct val="90000"/>
              </a:lnSpc>
              <a:spcBef>
                <a:spcPts val="1800"/>
              </a:spcBef>
              <a:spcAft>
                <a:spcPts val="0"/>
              </a:spcAft>
              <a:buSzPts val="2400"/>
              <a:buNone/>
            </a:pPr>
            <a:r>
              <a:rPr lang="de" sz="6000"/>
              <a:t>Welche Definition von fair ist also </a:t>
            </a:r>
            <a:r>
              <a:rPr lang="de" sz="6000" i="1"/>
              <a:t>fair </a:t>
            </a:r>
            <a:r>
              <a:rPr lang="de" sz="6000"/>
              <a:t>?</a:t>
            </a:r>
            <a:endParaRPr/>
          </a:p>
          <a:p>
            <a:pPr marL="0" lvl="0" indent="0" algn="ctr" rtl="0">
              <a:lnSpc>
                <a:spcPct val="90000"/>
              </a:lnSpc>
              <a:spcBef>
                <a:spcPts val="1800"/>
              </a:spcBef>
              <a:spcAft>
                <a:spcPts val="900"/>
              </a:spcAft>
              <a:buSzPts val="2400"/>
              <a:buNone/>
            </a:pPr>
            <a:endParaRPr sz="3600" b="1">
              <a:solidFill>
                <a:srgbClr val="002060"/>
              </a:solidFill>
            </a:endParaRPr>
          </a:p>
        </p:txBody>
      </p:sp>
      <p:sp>
        <p:nvSpPr>
          <p:cNvPr id="639" name="Google Shape;639;p43"/>
          <p:cNvSpPr txBox="1">
            <a:spLocks noGrp="1"/>
          </p:cNvSpPr>
          <p:nvPr>
            <p:ph type="title"/>
          </p:nvPr>
        </p:nvSpPr>
        <p:spPr>
          <a:xfrm>
            <a:off x="508000" y="623900"/>
            <a:ext cx="8304300" cy="633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000">
                <a:solidFill>
                  <a:srgbClr val="E7686A"/>
                </a:solidFill>
              </a:rPr>
              <a:t>Einheit 3: Vertrauenswürdige KI</a:t>
            </a:r>
            <a:endParaRPr/>
          </a:p>
        </p:txBody>
      </p:sp>
      <p:sp>
        <p:nvSpPr>
          <p:cNvPr id="640" name="Google Shape;640;p43"/>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Fairness-Metriken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44"/>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r>
              <a:rPr lang="de" sz="4000" b="1">
                <a:solidFill>
                  <a:srgbClr val="002060"/>
                </a:solidFill>
              </a:rPr>
              <a:t>Das Problem ...</a:t>
            </a:r>
            <a:endParaRPr/>
          </a:p>
          <a:p>
            <a:pPr marL="0" lvl="0" indent="0" algn="ctr" rtl="0">
              <a:lnSpc>
                <a:spcPct val="90000"/>
              </a:lnSpc>
              <a:spcBef>
                <a:spcPts val="1800"/>
              </a:spcBef>
              <a:spcAft>
                <a:spcPts val="0"/>
              </a:spcAft>
              <a:buSzPts val="2400"/>
              <a:buNone/>
            </a:pPr>
            <a:r>
              <a:rPr lang="de" sz="4000"/>
              <a:t>Die Gesamtrückfallquote bei schwarzen Angeklagten ist höher als bei weißen Angeklagten (52 Prozent gegenüber 39 Prozent).</a:t>
            </a:r>
            <a:endParaRPr/>
          </a:p>
          <a:p>
            <a:pPr marL="0" lvl="0" indent="0" algn="ctr" rtl="0">
              <a:lnSpc>
                <a:spcPct val="90000"/>
              </a:lnSpc>
              <a:spcBef>
                <a:spcPts val="1800"/>
              </a:spcBef>
              <a:spcAft>
                <a:spcPts val="0"/>
              </a:spcAft>
              <a:buSzPts val="2400"/>
              <a:buNone/>
            </a:pPr>
            <a:r>
              <a:rPr lang="de" sz="4000" b="1">
                <a:solidFill>
                  <a:srgbClr val="002060"/>
                </a:solidFill>
              </a:rPr>
              <a:t>... ist ein systemisches Vorurteil</a:t>
            </a:r>
            <a:endParaRPr sz="4400" b="1">
              <a:solidFill>
                <a:srgbClr val="002060"/>
              </a:solidFill>
            </a:endParaRPr>
          </a:p>
          <a:p>
            <a:pPr marL="0" lvl="0" indent="0" algn="l" rtl="0">
              <a:lnSpc>
                <a:spcPct val="90000"/>
              </a:lnSpc>
              <a:spcBef>
                <a:spcPts val="1800"/>
              </a:spcBef>
              <a:spcAft>
                <a:spcPts val="900"/>
              </a:spcAft>
              <a:buSzPts val="2400"/>
              <a:buNone/>
            </a:pPr>
            <a:r>
              <a:rPr lang="de" sz="4000">
                <a:solidFill>
                  <a:srgbClr val="002060"/>
                </a:solidFill>
              </a:rPr>
              <a:t>Es kann gefährlich sein, automatisierte Systeme einzusetzen, um Entscheidungen in gesellschaftlichen Kontexten zu treffen oder zu unterstützen, in denen Vorurteile tief verwurzelt sind.</a:t>
            </a:r>
            <a:endParaRPr sz="4000">
              <a:solidFill>
                <a:srgbClr val="002060"/>
              </a:solidFill>
            </a:endParaRPr>
          </a:p>
        </p:txBody>
      </p:sp>
      <p:sp>
        <p:nvSpPr>
          <p:cNvPr id="647" name="Google Shape;647;p44"/>
          <p:cNvSpPr txBox="1">
            <a:spLocks noGrp="1"/>
          </p:cNvSpPr>
          <p:nvPr>
            <p:ph type="title"/>
          </p:nvPr>
        </p:nvSpPr>
        <p:spPr>
          <a:xfrm>
            <a:off x="508000" y="623889"/>
            <a:ext cx="5130800" cy="8620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000">
                <a:solidFill>
                  <a:srgbClr val="E7686A"/>
                </a:solidFill>
              </a:rPr>
              <a:t>Einheit 3: Vertrauenswürdige KI</a:t>
            </a:r>
            <a:endParaRPr/>
          </a:p>
        </p:txBody>
      </p:sp>
      <p:sp>
        <p:nvSpPr>
          <p:cNvPr id="648" name="Google Shape;648;p44"/>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Fairness-Metriken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5"/>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l" rtl="0">
              <a:lnSpc>
                <a:spcPct val="90000"/>
              </a:lnSpc>
              <a:spcBef>
                <a:spcPts val="900"/>
              </a:spcBef>
              <a:spcAft>
                <a:spcPts val="0"/>
              </a:spcAft>
              <a:buSzPts val="2400"/>
              <a:buNone/>
            </a:pPr>
            <a:endParaRPr sz="4000">
              <a:solidFill>
                <a:srgbClr val="002060"/>
              </a:solidFill>
            </a:endParaRPr>
          </a:p>
          <a:p>
            <a:pPr marL="0" lvl="0" indent="0" algn="l" rtl="0">
              <a:lnSpc>
                <a:spcPct val="90000"/>
              </a:lnSpc>
              <a:spcBef>
                <a:spcPts val="1800"/>
              </a:spcBef>
              <a:spcAft>
                <a:spcPts val="0"/>
              </a:spcAft>
              <a:buSzPts val="2400"/>
              <a:buNone/>
            </a:pPr>
            <a:r>
              <a:rPr lang="de" sz="4000" dirty="0">
                <a:solidFill>
                  <a:srgbClr val="002060"/>
                </a:solidFill>
              </a:rPr>
              <a:t>Die Einbeziehung verschiedenster Interessensgruppen und diversen </a:t>
            </a:r>
            <a:r>
              <a:rPr lang="de" sz="4000" dirty="0" err="1">
                <a:solidFill>
                  <a:srgbClr val="002060"/>
                </a:solidFill>
              </a:rPr>
              <a:t>Expert:innen</a:t>
            </a:r>
            <a:r>
              <a:rPr lang="de" sz="4000" dirty="0">
                <a:solidFill>
                  <a:srgbClr val="002060"/>
                </a:solidFill>
              </a:rPr>
              <a:t> in die Entscheidungsfindung, welche Fairness-Metrik zu berücksichtigen ist, ist von erheblicher Bedeutung.</a:t>
            </a:r>
            <a:endParaRPr sz="4000" dirty="0">
              <a:solidFill>
                <a:srgbClr val="002060"/>
              </a:solidFill>
            </a:endParaRPr>
          </a:p>
          <a:p>
            <a:pPr marL="0" lvl="0" indent="0" algn="l" rtl="0">
              <a:lnSpc>
                <a:spcPct val="90000"/>
              </a:lnSpc>
              <a:spcBef>
                <a:spcPts val="1800"/>
              </a:spcBef>
              <a:spcAft>
                <a:spcPts val="0"/>
              </a:spcAft>
              <a:buSzPts val="2400"/>
              <a:buNone/>
            </a:pPr>
            <a:endParaRPr sz="4000">
              <a:solidFill>
                <a:srgbClr val="002060"/>
              </a:solidFill>
            </a:endParaRPr>
          </a:p>
          <a:p>
            <a:pPr marL="0" lvl="0" indent="0" algn="l" rtl="0">
              <a:lnSpc>
                <a:spcPct val="90000"/>
              </a:lnSpc>
              <a:spcBef>
                <a:spcPts val="1800"/>
              </a:spcBef>
              <a:spcAft>
                <a:spcPts val="900"/>
              </a:spcAft>
              <a:buSzPts val="2400"/>
              <a:buNone/>
            </a:pPr>
            <a:r>
              <a:rPr lang="de" sz="4000" dirty="0">
                <a:solidFill>
                  <a:srgbClr val="002060"/>
                </a:solidFill>
              </a:rPr>
              <a:t>Und denk schließlich daran, dass Data Science nicht immer der richtige Ansatz ist ...</a:t>
            </a:r>
            <a:endParaRPr sz="4000" dirty="0">
              <a:solidFill>
                <a:srgbClr val="002060"/>
              </a:solidFill>
            </a:endParaRPr>
          </a:p>
        </p:txBody>
      </p:sp>
      <p:sp>
        <p:nvSpPr>
          <p:cNvPr id="655" name="Google Shape;655;p45"/>
          <p:cNvSpPr txBox="1">
            <a:spLocks noGrp="1"/>
          </p:cNvSpPr>
          <p:nvPr>
            <p:ph type="title"/>
          </p:nvPr>
        </p:nvSpPr>
        <p:spPr>
          <a:xfrm>
            <a:off x="508000" y="623900"/>
            <a:ext cx="10556100" cy="861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de" sz="4000">
                <a:solidFill>
                  <a:srgbClr val="E7686A"/>
                </a:solidFill>
              </a:rPr>
              <a:t>Einheit 3: Vertrauenswürdige KI</a:t>
            </a:r>
            <a:endParaRPr/>
          </a:p>
        </p:txBody>
      </p:sp>
      <p:sp>
        <p:nvSpPr>
          <p:cNvPr id="656" name="Google Shape;656;p45"/>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Fairness-Metriken</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46"/>
          <p:cNvSpPr txBox="1"/>
          <p:nvPr/>
        </p:nvSpPr>
        <p:spPr>
          <a:xfrm>
            <a:off x="1447800" y="1573291"/>
            <a:ext cx="6019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000" b="1">
                <a:solidFill>
                  <a:srgbClr val="E7686A"/>
                </a:solidFill>
                <a:latin typeface="Calibri"/>
                <a:ea typeface="Calibri"/>
                <a:cs typeface="Calibri"/>
                <a:sym typeface="Calibri"/>
              </a:rPr>
              <a:t>Zusammenfassen</a:t>
            </a:r>
            <a:endParaRPr/>
          </a:p>
        </p:txBody>
      </p:sp>
      <p:grpSp>
        <p:nvGrpSpPr>
          <p:cNvPr id="662" name="Google Shape;662;p46"/>
          <p:cNvGrpSpPr/>
          <p:nvPr/>
        </p:nvGrpSpPr>
        <p:grpSpPr>
          <a:xfrm>
            <a:off x="4457700" y="5193986"/>
            <a:ext cx="2880000" cy="3664800"/>
            <a:chOff x="4952225" y="6578009"/>
            <a:chExt cx="3994782" cy="4768098"/>
          </a:xfrm>
        </p:grpSpPr>
        <p:sp>
          <p:nvSpPr>
            <p:cNvPr id="663" name="Google Shape;663;p46"/>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664" name="Google Shape;664;p46"/>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665" name="Google Shape;665;p46"/>
          <p:cNvGrpSpPr/>
          <p:nvPr/>
        </p:nvGrpSpPr>
        <p:grpSpPr>
          <a:xfrm>
            <a:off x="8566149" y="5193986"/>
            <a:ext cx="2880000" cy="3664800"/>
            <a:chOff x="4952225" y="6578009"/>
            <a:chExt cx="3994782" cy="4768098"/>
          </a:xfrm>
        </p:grpSpPr>
        <p:sp>
          <p:nvSpPr>
            <p:cNvPr id="666" name="Google Shape;666;p46"/>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667" name="Google Shape;667;p46"/>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668" name="Google Shape;668;p46"/>
          <p:cNvGrpSpPr/>
          <p:nvPr/>
        </p:nvGrpSpPr>
        <p:grpSpPr>
          <a:xfrm>
            <a:off x="10603988" y="2464549"/>
            <a:ext cx="2880000" cy="3664800"/>
            <a:chOff x="7661040" y="2804681"/>
            <a:chExt cx="3994782" cy="4824044"/>
          </a:xfrm>
        </p:grpSpPr>
        <p:sp>
          <p:nvSpPr>
            <p:cNvPr id="669" name="Google Shape;669;p46"/>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670" name="Google Shape;670;p46"/>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671" name="Google Shape;671;p46"/>
          <p:cNvGrpSpPr/>
          <p:nvPr/>
        </p:nvGrpSpPr>
        <p:grpSpPr>
          <a:xfrm>
            <a:off x="6495540" y="2464549"/>
            <a:ext cx="2880000" cy="3663092"/>
            <a:chOff x="7661040" y="2804681"/>
            <a:chExt cx="3994782" cy="4824044"/>
          </a:xfrm>
        </p:grpSpPr>
        <p:sp>
          <p:nvSpPr>
            <p:cNvPr id="672" name="Google Shape;672;p46"/>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673" name="Google Shape;673;p46"/>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674" name="Google Shape;674;p46"/>
          <p:cNvGrpSpPr/>
          <p:nvPr/>
        </p:nvGrpSpPr>
        <p:grpSpPr>
          <a:xfrm>
            <a:off x="2313513" y="2506391"/>
            <a:ext cx="2880000" cy="3664800"/>
            <a:chOff x="7661040" y="2804681"/>
            <a:chExt cx="3994782" cy="4824044"/>
          </a:xfrm>
        </p:grpSpPr>
        <p:sp>
          <p:nvSpPr>
            <p:cNvPr id="675" name="Google Shape;675;p46"/>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676" name="Google Shape;676;p46"/>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677" name="Google Shape;677;p46"/>
          <p:cNvSpPr txBox="1"/>
          <p:nvPr/>
        </p:nvSpPr>
        <p:spPr>
          <a:xfrm>
            <a:off x="2459728" y="3880946"/>
            <a:ext cx="2653200" cy="1323399"/>
          </a:xfrm>
          <a:prstGeom prst="rect">
            <a:avLst/>
          </a:prstGeom>
          <a:noFill/>
          <a:ln>
            <a:noFill/>
          </a:ln>
        </p:spPr>
        <p:txBody>
          <a:bodyPr spcFirstLastPara="1" wrap="square" lIns="91425" tIns="45700" rIns="91425" bIns="45700" anchor="t" anchorCtr="0">
            <a:spAutoFit/>
          </a:bodyPr>
          <a:lstStyle/>
          <a:p>
            <a:pPr algn="ctr"/>
            <a:r>
              <a:rPr lang="de" sz="2000" dirty="0">
                <a:solidFill>
                  <a:schemeClr val="dk1"/>
                </a:solidFill>
                <a:latin typeface="Calibri"/>
                <a:ea typeface="Calibri"/>
                <a:cs typeface="Calibri"/>
                <a:sym typeface="Calibri"/>
              </a:rPr>
              <a:t>Data Science kann in vielen Anwendungen eine positive soziale Wirkung erzielen</a:t>
            </a:r>
            <a:endParaRPr lang="de" sz="2000" dirty="0">
              <a:solidFill>
                <a:schemeClr val="dk1"/>
              </a:solidFill>
              <a:latin typeface="Calibri"/>
              <a:ea typeface="Calibri"/>
              <a:cs typeface="Calibri"/>
            </a:endParaRPr>
          </a:p>
        </p:txBody>
      </p:sp>
      <p:sp>
        <p:nvSpPr>
          <p:cNvPr id="678" name="Google Shape;678;p46"/>
          <p:cNvSpPr txBox="1"/>
          <p:nvPr/>
        </p:nvSpPr>
        <p:spPr>
          <a:xfrm>
            <a:off x="4473950" y="6040235"/>
            <a:ext cx="2814732"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2000">
                <a:solidFill>
                  <a:schemeClr val="dk1"/>
                </a:solidFill>
                <a:latin typeface="Calibri"/>
                <a:ea typeface="Calibri"/>
                <a:cs typeface="Calibri"/>
                <a:sym typeface="Calibri"/>
              </a:rPr>
              <a:t>Beispielsweise ist Data Science nützlich, um die menschenrechtlichen Auswirkungen sozialer Medien zu untersuchen</a:t>
            </a:r>
            <a:endParaRPr sz="2000">
              <a:solidFill>
                <a:schemeClr val="dk1"/>
              </a:solidFill>
              <a:latin typeface="Calibri"/>
              <a:ea typeface="Calibri"/>
              <a:cs typeface="Calibri"/>
              <a:sym typeface="Calibri"/>
            </a:endParaRPr>
          </a:p>
        </p:txBody>
      </p:sp>
      <p:sp>
        <p:nvSpPr>
          <p:cNvPr id="679" name="Google Shape;679;p46"/>
          <p:cNvSpPr txBox="1"/>
          <p:nvPr/>
        </p:nvSpPr>
        <p:spPr>
          <a:xfrm>
            <a:off x="6531777" y="3880946"/>
            <a:ext cx="2812575" cy="1631175"/>
          </a:xfrm>
          <a:prstGeom prst="rect">
            <a:avLst/>
          </a:prstGeom>
          <a:noFill/>
          <a:ln>
            <a:noFill/>
          </a:ln>
        </p:spPr>
        <p:txBody>
          <a:bodyPr spcFirstLastPara="1" wrap="square" lIns="91425" tIns="45700" rIns="91425" bIns="45700" anchor="t" anchorCtr="0">
            <a:spAutoFit/>
          </a:bodyPr>
          <a:lstStyle/>
          <a:p>
            <a:pPr algn="ctr"/>
            <a:r>
              <a:rPr lang="de" sz="2000" dirty="0">
                <a:solidFill>
                  <a:schemeClr val="dk1"/>
                </a:solidFill>
                <a:latin typeface="Calibri"/>
                <a:ea typeface="Calibri"/>
                <a:cs typeface="Calibri"/>
                <a:sym typeface="Calibri"/>
              </a:rPr>
              <a:t>Data Science- und KI-Anwendungen bergen auch Risiken für Gesundheit, Sicherheit und Menschenrechte</a:t>
            </a:r>
            <a:endParaRPr sz="2000" dirty="0">
              <a:solidFill>
                <a:schemeClr val="dk1"/>
              </a:solidFill>
              <a:latin typeface="Calibri"/>
              <a:ea typeface="Calibri"/>
              <a:cs typeface="Calibri"/>
              <a:sym typeface="Calibri"/>
            </a:endParaRPr>
          </a:p>
        </p:txBody>
      </p:sp>
      <p:sp>
        <p:nvSpPr>
          <p:cNvPr id="680" name="Google Shape;680;p46"/>
          <p:cNvSpPr txBox="1"/>
          <p:nvPr/>
        </p:nvSpPr>
        <p:spPr>
          <a:xfrm>
            <a:off x="8670614" y="5074666"/>
            <a:ext cx="2654100" cy="2862900"/>
          </a:xfrm>
          <a:prstGeom prst="rect">
            <a:avLst/>
          </a:prstGeom>
          <a:noFill/>
          <a:ln>
            <a:noFill/>
          </a:ln>
        </p:spPr>
        <p:txBody>
          <a:bodyPr spcFirstLastPara="1" wrap="square" lIns="91425" tIns="45700" rIns="91425" bIns="45700" anchor="t" anchorCtr="0">
            <a:spAutoFit/>
          </a:bodyPr>
          <a:lstStyle/>
          <a:p>
            <a:pPr algn="ctr"/>
            <a:r>
              <a:rPr lang="de" sz="2000">
                <a:solidFill>
                  <a:schemeClr val="dk1"/>
                </a:solidFill>
                <a:latin typeface="Calibri"/>
                <a:ea typeface="Calibri"/>
                <a:cs typeface="Calibri"/>
                <a:sym typeface="Calibri"/>
              </a:rPr>
              <a:t>Bias und </a:t>
            </a:r>
            <a:r>
              <a:rPr lang="de" sz="2000" dirty="0">
                <a:solidFill>
                  <a:schemeClr val="dk1"/>
                </a:solidFill>
                <a:latin typeface="Calibri"/>
                <a:ea typeface="Calibri"/>
                <a:cs typeface="Calibri"/>
                <a:sym typeface="Calibri"/>
              </a:rPr>
              <a:t>Diskriminierung, Datenschutzbedenken und schädliche Umweltauswirkungen sind nur einige der möglichen Auswirkungen.</a:t>
            </a:r>
            <a:endParaRPr sz="20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p:txBody>
      </p:sp>
      <p:sp>
        <p:nvSpPr>
          <p:cNvPr id="681" name="Google Shape;681;p46"/>
          <p:cNvSpPr txBox="1"/>
          <p:nvPr/>
        </p:nvSpPr>
        <p:spPr>
          <a:xfrm>
            <a:off x="12842262" y="5342191"/>
            <a:ext cx="2511300" cy="224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2000">
                <a:solidFill>
                  <a:schemeClr val="dk1"/>
                </a:solidFill>
                <a:latin typeface="Calibri"/>
                <a:ea typeface="Calibri"/>
                <a:cs typeface="Calibri"/>
                <a:sym typeface="Calibri"/>
              </a:rPr>
              <a:t>Der Aufbau vertrauenswürdiger KI-Anwendungen erfordert eine intensive interdisziplinäre Zusammenarbeit</a:t>
            </a:r>
            <a:endParaRPr sz="2000">
              <a:solidFill>
                <a:schemeClr val="dk1"/>
              </a:solidFill>
              <a:latin typeface="Calibri"/>
              <a:ea typeface="Calibri"/>
              <a:cs typeface="Calibri"/>
              <a:sym typeface="Calibri"/>
            </a:endParaRPr>
          </a:p>
        </p:txBody>
      </p:sp>
      <p:sp>
        <p:nvSpPr>
          <p:cNvPr id="682" name="Google Shape;682;p46"/>
          <p:cNvSpPr/>
          <p:nvPr/>
        </p:nvSpPr>
        <p:spPr>
          <a:xfrm>
            <a:off x="11458189" y="2527652"/>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3" name="Google Shape;683;p46"/>
          <p:cNvSpPr/>
          <p:nvPr/>
        </p:nvSpPr>
        <p:spPr>
          <a:xfrm>
            <a:off x="9539142" y="7844767"/>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4" name="Google Shape;684;p46"/>
          <p:cNvSpPr/>
          <p:nvPr/>
        </p:nvSpPr>
        <p:spPr>
          <a:xfrm>
            <a:off x="7467600" y="2671975"/>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5" name="Google Shape;685;p46"/>
          <p:cNvSpPr/>
          <p:nvPr/>
        </p:nvSpPr>
        <p:spPr>
          <a:xfrm>
            <a:off x="3348816" y="2671975"/>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6" name="Google Shape;686;p46"/>
          <p:cNvSpPr/>
          <p:nvPr/>
        </p:nvSpPr>
        <p:spPr>
          <a:xfrm>
            <a:off x="5493003" y="7762245"/>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87" name="Google Shape;687;p46"/>
          <p:cNvGrpSpPr/>
          <p:nvPr/>
        </p:nvGrpSpPr>
        <p:grpSpPr>
          <a:xfrm>
            <a:off x="12658134" y="5224566"/>
            <a:ext cx="2880000" cy="3664800"/>
            <a:chOff x="4952225" y="6578009"/>
            <a:chExt cx="3994782" cy="4768098"/>
          </a:xfrm>
        </p:grpSpPr>
        <p:sp>
          <p:nvSpPr>
            <p:cNvPr id="688" name="Google Shape;688;p46"/>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689" name="Google Shape;689;p46"/>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690" name="Google Shape;690;p46"/>
          <p:cNvSpPr/>
          <p:nvPr/>
        </p:nvSpPr>
        <p:spPr>
          <a:xfrm>
            <a:off x="13524983" y="7671915"/>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1" name="Google Shape;691;p46"/>
          <p:cNvSpPr txBox="1"/>
          <p:nvPr/>
        </p:nvSpPr>
        <p:spPr>
          <a:xfrm>
            <a:off x="10630748" y="3828281"/>
            <a:ext cx="2826477"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2000">
                <a:solidFill>
                  <a:schemeClr val="dk1"/>
                </a:solidFill>
                <a:latin typeface="Calibri"/>
                <a:ea typeface="Calibri"/>
                <a:cs typeface="Calibri"/>
                <a:sym typeface="Calibri"/>
              </a:rPr>
              <a:t>Die Fairness der Ergebnisse in Data Science- und KI-Anwendungen kann auf viele verschiedene Arten gemessen werden.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47"/>
          <p:cNvSpPr txBox="1"/>
          <p:nvPr/>
        </p:nvSpPr>
        <p:spPr>
          <a:xfrm>
            <a:off x="1447800" y="1573291"/>
            <a:ext cx="6019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000" b="1">
                <a:solidFill>
                  <a:srgbClr val="E7686A"/>
                </a:solidFill>
                <a:latin typeface="Calibri"/>
                <a:ea typeface="Calibri"/>
                <a:cs typeface="Calibri"/>
                <a:sym typeface="Calibri"/>
              </a:rPr>
              <a:t>Selbsteinschätzungstest</a:t>
            </a:r>
            <a:endParaRPr/>
          </a:p>
        </p:txBody>
      </p:sp>
      <p:sp>
        <p:nvSpPr>
          <p:cNvPr id="697" name="Google Shape;697;p47"/>
          <p:cNvSpPr txBox="1"/>
          <p:nvPr/>
        </p:nvSpPr>
        <p:spPr>
          <a:xfrm>
            <a:off x="1447800" y="3009900"/>
            <a:ext cx="5181600" cy="5262939"/>
          </a:xfrm>
          <a:prstGeom prst="rect">
            <a:avLst/>
          </a:prstGeom>
          <a:noFill/>
          <a:ln>
            <a:noFill/>
          </a:ln>
        </p:spPr>
        <p:txBody>
          <a:bodyPr spcFirstLastPara="1" wrap="square" lIns="91425" tIns="45700" rIns="91425" bIns="45700" anchor="t" anchorCtr="0">
            <a:spAutoFit/>
          </a:bodyPr>
          <a:lstStyle/>
          <a:p>
            <a:pPr marL="514350" indent="-514350">
              <a:buClr>
                <a:srgbClr val="238791"/>
              </a:buClr>
              <a:buSzPts val="2800"/>
              <a:buFont typeface="Calibri"/>
              <a:buAutoNum type="arabicPeriod"/>
            </a:pPr>
            <a:r>
              <a:rPr lang="de" sz="2800" b="1" dirty="0">
                <a:solidFill>
                  <a:srgbClr val="238791"/>
                </a:solidFill>
                <a:latin typeface="Calibri"/>
                <a:ea typeface="Calibri"/>
                <a:cs typeface="Calibri"/>
                <a:sym typeface="Calibri"/>
              </a:rPr>
              <a:t>Nenne drei verschiedene Beispiele für den Einsatz von Data Science für soziale Zwecke</a:t>
            </a:r>
            <a:endParaRPr sz="2800" b="1" dirty="0">
              <a:solidFill>
                <a:srgbClr val="23879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de" sz="2800" dirty="0">
                <a:solidFill>
                  <a:schemeClr val="dk1"/>
                </a:solidFill>
                <a:latin typeface="Calibri"/>
                <a:ea typeface="Calibri"/>
                <a:cs typeface="Calibri"/>
                <a:sym typeface="Calibri"/>
              </a:rPr>
              <a:t>A adaptives Laden</a:t>
            </a:r>
            <a:endParaRPr sz="2800" dirty="0">
              <a:solidFill>
                <a:schemeClr val="dk1"/>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Noto Sans Symbols"/>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de" sz="2800" dirty="0">
                <a:solidFill>
                  <a:schemeClr val="dk1"/>
                </a:solidFill>
                <a:latin typeface="Calibri"/>
                <a:ea typeface="Calibri"/>
                <a:cs typeface="Calibri"/>
                <a:sym typeface="Calibri"/>
              </a:rPr>
              <a:t>B Skills-</a:t>
            </a:r>
            <a:r>
              <a:rPr lang="de" sz="2800" dirty="0" err="1">
                <a:solidFill>
                  <a:schemeClr val="dk1"/>
                </a:solidFill>
                <a:latin typeface="Calibri"/>
                <a:ea typeface="Calibri"/>
                <a:cs typeface="Calibri"/>
                <a:sym typeface="Calibri"/>
              </a:rPr>
              <a:t>Matching</a:t>
            </a:r>
            <a:endParaRPr sz="2800" dirty="0" err="1">
              <a:solidFill>
                <a:schemeClr val="dk1"/>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Noto Sans Symbols"/>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de" sz="2800" dirty="0">
                <a:solidFill>
                  <a:schemeClr val="dk1"/>
                </a:solidFill>
                <a:latin typeface="Calibri"/>
                <a:ea typeface="Calibri"/>
                <a:cs typeface="Calibri"/>
                <a:sym typeface="Calibri"/>
              </a:rPr>
              <a:t>C Überwachung sozialer Medien auf menschenrechtliche Auswirkungen</a:t>
            </a:r>
            <a:endParaRPr sz="2400" dirty="0">
              <a:solidFill>
                <a:schemeClr val="dk1"/>
              </a:solidFill>
              <a:latin typeface="Calibri"/>
              <a:ea typeface="Calibri"/>
              <a:cs typeface="Calibri"/>
              <a:sym typeface="Calibri"/>
            </a:endParaRPr>
          </a:p>
        </p:txBody>
      </p:sp>
      <p:sp>
        <p:nvSpPr>
          <p:cNvPr id="698" name="Google Shape;698;p47"/>
          <p:cNvSpPr txBox="1"/>
          <p:nvPr/>
        </p:nvSpPr>
        <p:spPr>
          <a:xfrm>
            <a:off x="7015766" y="3009900"/>
            <a:ext cx="4871400" cy="4402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1E737C"/>
                </a:solidFill>
                <a:latin typeface="Calibri"/>
                <a:ea typeface="Calibri"/>
                <a:cs typeface="Calibri"/>
                <a:sym typeface="Calibri"/>
              </a:rPr>
              <a:t>2. Welche der folgenden Aussagen gehört nicht zu den Anforderungen vertrauenswürdiger KI?</a:t>
            </a:r>
            <a:endParaRPr sz="2800" b="1">
              <a:solidFill>
                <a:srgbClr val="1E737C"/>
              </a:solidFill>
              <a:latin typeface="Calibri"/>
              <a:ea typeface="Calibri"/>
              <a:cs typeface="Calibri"/>
              <a:sym typeface="Calibri"/>
            </a:endParaRPr>
          </a:p>
          <a:p>
            <a:pPr marL="0" marR="0" lvl="0" indent="0" algn="l" rtl="0">
              <a:spcBef>
                <a:spcPts val="0"/>
              </a:spcBef>
              <a:spcAft>
                <a:spcPts val="0"/>
              </a:spcAft>
              <a:buNone/>
            </a:pPr>
            <a:endParaRPr sz="2800" b="1">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de" sz="2800">
                <a:solidFill>
                  <a:schemeClr val="dk1"/>
                </a:solidFill>
                <a:latin typeface="Calibri"/>
                <a:ea typeface="Calibri"/>
                <a:cs typeface="Calibri"/>
                <a:sym typeface="Calibri"/>
              </a:rPr>
              <a:t>A Robustheit</a:t>
            </a:r>
            <a:endParaRPr sz="2800">
              <a:solidFill>
                <a:schemeClr val="dk1"/>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Noto Sans Symbols"/>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de" sz="2800">
                <a:solidFill>
                  <a:schemeClr val="dk1"/>
                </a:solidFill>
                <a:latin typeface="Calibri"/>
                <a:ea typeface="Calibri"/>
                <a:cs typeface="Calibri"/>
                <a:sym typeface="Calibri"/>
              </a:rPr>
              <a:t>B Reproduzierbarkeit</a:t>
            </a:r>
            <a:endParaRPr sz="2800">
              <a:solidFill>
                <a:schemeClr val="dk1"/>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Noto Sans Symbols"/>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de" sz="2800">
                <a:solidFill>
                  <a:schemeClr val="dk1"/>
                </a:solidFill>
                <a:latin typeface="Calibri"/>
                <a:ea typeface="Calibri"/>
                <a:cs typeface="Calibri"/>
                <a:sym typeface="Calibri"/>
              </a:rPr>
              <a:t>C Transparenz</a:t>
            </a:r>
            <a:endParaRPr sz="2400">
              <a:solidFill>
                <a:schemeClr val="dk1"/>
              </a:solidFill>
              <a:latin typeface="Calibri"/>
              <a:ea typeface="Calibri"/>
              <a:cs typeface="Calibri"/>
              <a:sym typeface="Calibri"/>
            </a:endParaRPr>
          </a:p>
        </p:txBody>
      </p:sp>
      <p:sp>
        <p:nvSpPr>
          <p:cNvPr id="699" name="Google Shape;699;p47"/>
          <p:cNvSpPr txBox="1"/>
          <p:nvPr/>
        </p:nvSpPr>
        <p:spPr>
          <a:xfrm>
            <a:off x="12420600" y="3009900"/>
            <a:ext cx="4343400" cy="526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1E737C"/>
                </a:solidFill>
                <a:latin typeface="Calibri"/>
                <a:ea typeface="Calibri"/>
                <a:cs typeface="Calibri"/>
                <a:sym typeface="Calibri"/>
              </a:rPr>
              <a:t>3. Die Fairness-Metrik Equalized Odds erfordert </a:t>
            </a:r>
            <a:endParaRPr sz="2800" b="1">
              <a:solidFill>
                <a:srgbClr val="1E737C"/>
              </a:solidFill>
              <a:latin typeface="Calibri"/>
              <a:ea typeface="Calibri"/>
              <a:cs typeface="Calibri"/>
              <a:sym typeface="Calibri"/>
            </a:endParaRPr>
          </a:p>
          <a:p>
            <a:pPr marL="0" marR="0" lvl="0" indent="0" algn="l" rtl="0">
              <a:spcBef>
                <a:spcPts val="0"/>
              </a:spcBef>
              <a:spcAft>
                <a:spcPts val="0"/>
              </a:spcAft>
              <a:buNone/>
            </a:pPr>
            <a:endParaRPr sz="2800" b="1">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de" sz="2800">
                <a:solidFill>
                  <a:schemeClr val="dk1"/>
                </a:solidFill>
                <a:latin typeface="Calibri"/>
                <a:ea typeface="Calibri"/>
                <a:cs typeface="Calibri"/>
                <a:sym typeface="Calibri"/>
              </a:rPr>
              <a:t>A TPR ist für alle demografischen Gruppen gleich</a:t>
            </a:r>
            <a:endParaRPr sz="2800">
              <a:solidFill>
                <a:schemeClr val="dk1"/>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Noto Sans Symbols"/>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de" sz="2800">
                <a:solidFill>
                  <a:schemeClr val="dk1"/>
                </a:solidFill>
                <a:latin typeface="Calibri"/>
                <a:ea typeface="Calibri"/>
                <a:cs typeface="Calibri"/>
                <a:sym typeface="Calibri"/>
              </a:rPr>
              <a:t>B FPR ist für alle demografischen Gruppen gleich</a:t>
            </a:r>
            <a:endParaRPr sz="2800">
              <a:solidFill>
                <a:schemeClr val="dk1"/>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Noto Sans Symbols"/>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de" sz="2800">
                <a:solidFill>
                  <a:schemeClr val="dk1"/>
                </a:solidFill>
                <a:latin typeface="Calibri"/>
                <a:ea typeface="Calibri"/>
                <a:cs typeface="Calibri"/>
                <a:sym typeface="Calibri"/>
              </a:rPr>
              <a:t>C Alle oben genannten</a:t>
            </a:r>
            <a:endParaRPr sz="24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48"/>
          <p:cNvSpPr txBox="1"/>
          <p:nvPr/>
        </p:nvSpPr>
        <p:spPr>
          <a:xfrm>
            <a:off x="7258050" y="6591300"/>
            <a:ext cx="37719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6000" b="1">
                <a:solidFill>
                  <a:srgbClr val="E7686A"/>
                </a:solidFill>
                <a:latin typeface="Calibri"/>
                <a:ea typeface="Calibri"/>
                <a:cs typeface="Calibri"/>
                <a:sym typeface="Calibri"/>
              </a:rPr>
              <a:t>Vielen Dank!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5"/>
          <p:cNvSpPr txBox="1"/>
          <p:nvPr/>
        </p:nvSpPr>
        <p:spPr>
          <a:xfrm>
            <a:off x="1447800" y="1411525"/>
            <a:ext cx="143511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1: Nutzung von Data Science für soziale Zwecke</a:t>
            </a:r>
            <a:endParaRPr sz="4400" b="1">
              <a:solidFill>
                <a:srgbClr val="E7686A"/>
              </a:solidFill>
              <a:latin typeface="Calibri"/>
              <a:ea typeface="Calibri"/>
              <a:cs typeface="Calibri"/>
              <a:sym typeface="Calibri"/>
            </a:endParaRPr>
          </a:p>
        </p:txBody>
      </p:sp>
      <p:sp>
        <p:nvSpPr>
          <p:cNvPr id="180" name="Google Shape;180;p5"/>
          <p:cNvSpPr txBox="1"/>
          <p:nvPr/>
        </p:nvSpPr>
        <p:spPr>
          <a:xfrm>
            <a:off x="1447800" y="2552700"/>
            <a:ext cx="15399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1: Überblick über mögliche </a:t>
            </a:r>
            <a:r>
              <a:rPr lang="de" sz="2800" b="1" i="1">
                <a:solidFill>
                  <a:srgbClr val="238791"/>
                </a:solidFill>
                <a:latin typeface="Calibri"/>
                <a:ea typeface="Calibri"/>
                <a:cs typeface="Calibri"/>
                <a:sym typeface="Calibri"/>
              </a:rPr>
              <a:t>Data Science Anwendungen für gute </a:t>
            </a:r>
            <a:r>
              <a:rPr lang="de" sz="2800" b="1">
                <a:solidFill>
                  <a:srgbClr val="238791"/>
                </a:solidFill>
                <a:latin typeface="Calibri"/>
                <a:ea typeface="Calibri"/>
                <a:cs typeface="Calibri"/>
                <a:sym typeface="Calibri"/>
              </a:rPr>
              <a:t>Zwecke</a:t>
            </a:r>
            <a:endParaRPr/>
          </a:p>
        </p:txBody>
      </p:sp>
      <p:sp>
        <p:nvSpPr>
          <p:cNvPr id="181" name="Google Shape;181;p5"/>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a:solidFill>
                  <a:schemeClr val="dk1"/>
                </a:solidFill>
                <a:latin typeface="Calibri"/>
                <a:ea typeface="Calibri"/>
                <a:cs typeface="Calibri"/>
                <a:sym typeface="Calibri"/>
              </a:rPr>
              <a:t>Branchenbeispiele</a:t>
            </a:r>
            <a:endParaRPr/>
          </a:p>
        </p:txBody>
      </p:sp>
      <p:sp>
        <p:nvSpPr>
          <p:cNvPr id="182" name="Google Shape;182;p5"/>
          <p:cNvSpPr txBox="1"/>
          <p:nvPr/>
        </p:nvSpPr>
        <p:spPr>
          <a:xfrm>
            <a:off x="1600200" y="4076700"/>
            <a:ext cx="15849600" cy="3970200"/>
          </a:xfrm>
          <a:prstGeom prst="rect">
            <a:avLst/>
          </a:prstGeom>
          <a:noFill/>
          <a:ln>
            <a:noFill/>
          </a:ln>
        </p:spPr>
        <p:txBody>
          <a:bodyPr spcFirstLastPara="1" wrap="square" lIns="91425" tIns="45700" rIns="91425" bIns="45700" anchor="t" anchorCtr="0">
            <a:spAutoFit/>
          </a:bodyPr>
          <a:lstStyle/>
          <a:p>
            <a:pPr marL="342900" indent="-342900">
              <a:lnSpc>
                <a:spcPct val="120000"/>
              </a:lnSpc>
              <a:buClr>
                <a:schemeClr val="dk1"/>
              </a:buClr>
              <a:buSzPts val="2400"/>
              <a:buFont typeface="Arial"/>
              <a:buChar char="•"/>
            </a:pPr>
            <a:r>
              <a:rPr lang="de" sz="2400" dirty="0">
                <a:solidFill>
                  <a:schemeClr val="dk1"/>
                </a:solidFill>
                <a:latin typeface="Calibri"/>
                <a:ea typeface="Calibri"/>
                <a:cs typeface="Calibri"/>
                <a:sym typeface="Calibri"/>
              </a:rPr>
              <a:t>Erkennen von Potentialen bestehender Fähigkeiten (Skills </a:t>
            </a:r>
            <a:r>
              <a:rPr lang="de" sz="2400" dirty="0" err="1">
                <a:solidFill>
                  <a:schemeClr val="dk1"/>
                </a:solidFill>
                <a:latin typeface="Calibri"/>
                <a:ea typeface="Calibri"/>
                <a:cs typeface="Calibri"/>
                <a:sym typeface="Calibri"/>
              </a:rPr>
              <a:t>Adjacencies</a:t>
            </a:r>
            <a:r>
              <a:rPr lang="de" sz="2400" dirty="0">
                <a:solidFill>
                  <a:schemeClr val="dk1"/>
                </a:solidFill>
                <a:latin typeface="Calibri"/>
                <a:ea typeface="Calibri"/>
                <a:cs typeface="Calibri"/>
                <a:sym typeface="Calibri"/>
              </a:rPr>
              <a:t>) und gezieltes Training fehlender Skills: </a:t>
            </a:r>
            <a:r>
              <a:rPr lang="de" sz="2400" dirty="0" err="1">
                <a:solidFill>
                  <a:schemeClr val="dk1"/>
                </a:solidFill>
                <a:latin typeface="Calibri"/>
                <a:ea typeface="Calibri"/>
                <a:cs typeface="Calibri"/>
                <a:sym typeface="Calibri"/>
              </a:rPr>
              <a:t>SkillsFuture</a:t>
            </a:r>
            <a:r>
              <a:rPr lang="de" sz="2400" dirty="0">
                <a:solidFill>
                  <a:schemeClr val="dk1"/>
                </a:solidFill>
                <a:latin typeface="Calibri"/>
                <a:ea typeface="Calibri"/>
                <a:cs typeface="Calibri"/>
                <a:sym typeface="Calibri"/>
              </a:rPr>
              <a:t> Singapore, </a:t>
            </a:r>
            <a:r>
              <a:rPr lang="de" sz="24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https://www.skillsfuture.gov.sg/AboutSkillsFuture</a:t>
            </a:r>
            <a:endParaRPr sz="240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900">
              <a:solidFill>
                <a:schemeClr val="dk1"/>
              </a:solidFill>
              <a:latin typeface="Calibri"/>
              <a:ea typeface="Calibri"/>
              <a:cs typeface="Calibri"/>
              <a:sym typeface="Calibri"/>
            </a:endParaRPr>
          </a:p>
          <a:p>
            <a:pPr marL="342900" marR="0" lvl="0" indent="-342900" algn="l" rtl="0">
              <a:lnSpc>
                <a:spcPct val="120000"/>
              </a:lnSpc>
              <a:spcBef>
                <a:spcPts val="0"/>
              </a:spcBef>
              <a:spcAft>
                <a:spcPts val="0"/>
              </a:spcAft>
              <a:buClr>
                <a:schemeClr val="dk1"/>
              </a:buClr>
              <a:buSzPts val="2400"/>
              <a:buFont typeface="Arial"/>
              <a:buChar char="•"/>
            </a:pPr>
            <a:r>
              <a:rPr lang="de" sz="2400" dirty="0">
                <a:solidFill>
                  <a:schemeClr val="dk1"/>
                </a:solidFill>
                <a:latin typeface="Calibri"/>
                <a:ea typeface="Calibri"/>
                <a:cs typeface="Calibri"/>
                <a:sym typeface="Calibri"/>
              </a:rPr>
              <a:t>KI &amp; digitale Zwillinge – Resilienz in der Lieferkette simulieren und üben: </a:t>
            </a:r>
            <a:r>
              <a:rPr lang="de" sz="24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https://www.technologyreview.com/2021/10/26/1038643/ai-reinforcement-learning-digital-twins-can-solve-supply-chain -knappheit-und-save-weihnachten/</a:t>
            </a:r>
            <a:endParaRPr sz="240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900">
              <a:solidFill>
                <a:schemeClr val="dk1"/>
              </a:solidFill>
              <a:latin typeface="Calibri"/>
              <a:ea typeface="Calibri"/>
              <a:cs typeface="Calibri"/>
              <a:sym typeface="Calibri"/>
            </a:endParaRPr>
          </a:p>
          <a:p>
            <a:pPr marL="342900" marR="0" lvl="0" indent="-342900" algn="l" rtl="0">
              <a:lnSpc>
                <a:spcPct val="120000"/>
              </a:lnSpc>
              <a:spcBef>
                <a:spcPts val="0"/>
              </a:spcBef>
              <a:spcAft>
                <a:spcPts val="0"/>
              </a:spcAft>
              <a:buClr>
                <a:schemeClr val="dk1"/>
              </a:buClr>
              <a:buSzPts val="2400"/>
              <a:buFont typeface="Arial"/>
              <a:buChar char="•"/>
            </a:pPr>
            <a:r>
              <a:rPr lang="de" sz="2400" dirty="0">
                <a:solidFill>
                  <a:schemeClr val="dk1"/>
                </a:solidFill>
                <a:latin typeface="Calibri"/>
                <a:ea typeface="Calibri"/>
                <a:cs typeface="Calibri"/>
                <a:sym typeface="Calibri"/>
              </a:rPr>
              <a:t>Reduzierung des Fußabdrucks von recyceltem Stahl: </a:t>
            </a:r>
            <a:r>
              <a:rPr lang="de" sz="2400" dirty="0" err="1">
                <a:solidFill>
                  <a:schemeClr val="dk1"/>
                </a:solidFill>
                <a:latin typeface="Calibri"/>
                <a:ea typeface="Calibri"/>
                <a:cs typeface="Calibri"/>
                <a:sym typeface="Calibri"/>
              </a:rPr>
              <a:t>Fero</a:t>
            </a:r>
            <a:r>
              <a:rPr lang="de" sz="2400" dirty="0">
                <a:solidFill>
                  <a:schemeClr val="dk1"/>
                </a:solidFill>
                <a:latin typeface="Calibri"/>
                <a:ea typeface="Calibri"/>
                <a:cs typeface="Calibri"/>
                <a:sym typeface="Calibri"/>
              </a:rPr>
              <a:t> Labs nutzt KI, um Stahlhersteller dabei zu unterstützen, die Verwendung von abgebauten Inhaltsstoffen um bis zu 34 % zu reduzieren, wodurch geschätzte 450.000 Tonnen CO2-Emissionen pro Jahr vermieden werden: </a:t>
            </a:r>
            <a:r>
              <a:rPr lang="de" sz="24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https://gpai.ai/projects/responsible- ai/umwelt/klimawandel-und-ai.pdf</a:t>
            </a:r>
            <a:endParaRPr sz="24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a:solidFill>
                  <a:schemeClr val="dk1"/>
                </a:solidFill>
                <a:latin typeface="Calibri"/>
                <a:ea typeface="Calibri"/>
                <a:cs typeface="Calibri"/>
                <a:sym typeface="Calibri"/>
              </a:rPr>
              <a:t>Weitere Branchenbeispiele</a:t>
            </a:r>
            <a:endParaRPr/>
          </a:p>
        </p:txBody>
      </p:sp>
      <p:sp>
        <p:nvSpPr>
          <p:cNvPr id="188" name="Google Shape;188;p6"/>
          <p:cNvSpPr txBox="1"/>
          <p:nvPr/>
        </p:nvSpPr>
        <p:spPr>
          <a:xfrm>
            <a:off x="1600200" y="4076700"/>
            <a:ext cx="14859000" cy="308392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20000"/>
              </a:lnSpc>
              <a:spcBef>
                <a:spcPts val="0"/>
              </a:spcBef>
              <a:spcAft>
                <a:spcPts val="0"/>
              </a:spcAft>
              <a:buClr>
                <a:schemeClr val="dk1"/>
              </a:buClr>
              <a:buSzPts val="2400"/>
              <a:buFont typeface="Arial"/>
              <a:buChar char="•"/>
            </a:pPr>
            <a:r>
              <a:rPr lang="de" sz="2400">
                <a:solidFill>
                  <a:schemeClr val="dk1"/>
                </a:solidFill>
                <a:latin typeface="Calibri"/>
                <a:ea typeface="Calibri"/>
                <a:cs typeface="Calibri"/>
                <a:sym typeface="Calibri"/>
              </a:rPr>
              <a:t>Adaptives Laden beseitigt Hindernisse für die Einführung von Elektrofahrzeugen. Bidirektionales Laden und Vehicle-to-Grid-Technologien erfordern intelligente Planungsalgorithmen. </a:t>
            </a:r>
            <a:r>
              <a:rPr lang="de"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https://ev.caltech.edu/info</a:t>
            </a:r>
            <a:endParaRPr sz="240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900">
              <a:solidFill>
                <a:schemeClr val="dk1"/>
              </a:solidFill>
              <a:latin typeface="Calibri"/>
              <a:ea typeface="Calibri"/>
              <a:cs typeface="Calibri"/>
              <a:sym typeface="Calibri"/>
            </a:endParaRPr>
          </a:p>
          <a:p>
            <a:pPr marL="342900" marR="0" lvl="0" indent="-342900" algn="l" rtl="0">
              <a:lnSpc>
                <a:spcPct val="120000"/>
              </a:lnSpc>
              <a:spcBef>
                <a:spcPts val="0"/>
              </a:spcBef>
              <a:spcAft>
                <a:spcPts val="0"/>
              </a:spcAft>
              <a:buClr>
                <a:schemeClr val="dk1"/>
              </a:buClr>
              <a:buSzPts val="2400"/>
              <a:buFont typeface="Arial"/>
              <a:buChar char="•"/>
            </a:pPr>
            <a:r>
              <a:rPr lang="de" sz="2400">
                <a:solidFill>
                  <a:schemeClr val="dk1"/>
                </a:solidFill>
                <a:latin typeface="Calibri"/>
                <a:ea typeface="Calibri"/>
                <a:cs typeface="Calibri"/>
                <a:sym typeface="Calibri"/>
              </a:rPr>
              <a:t>Einsatz von KI zur Erkennung von Zwangsarbeit in der Lieferkette: </a:t>
            </a:r>
            <a:r>
              <a:rPr lang="de"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https://www.altana.ai/blog/illuminating-xinjiang-forced-labor-ecosystem</a:t>
            </a:r>
            <a:endParaRPr sz="240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900">
              <a:solidFill>
                <a:schemeClr val="dk1"/>
              </a:solidFill>
              <a:latin typeface="Calibri"/>
              <a:ea typeface="Calibri"/>
              <a:cs typeface="Calibri"/>
              <a:sym typeface="Calibri"/>
            </a:endParaRPr>
          </a:p>
          <a:p>
            <a:pPr marL="342900" marR="0" lvl="0" indent="-342900" algn="l" rtl="0">
              <a:lnSpc>
                <a:spcPct val="120000"/>
              </a:lnSpc>
              <a:spcBef>
                <a:spcPts val="0"/>
              </a:spcBef>
              <a:spcAft>
                <a:spcPts val="0"/>
              </a:spcAft>
              <a:buClr>
                <a:schemeClr val="dk1"/>
              </a:buClr>
              <a:buSzPts val="2400"/>
              <a:buFont typeface="Arial"/>
              <a:buChar char="•"/>
            </a:pPr>
            <a:r>
              <a:rPr lang="de" sz="2400">
                <a:solidFill>
                  <a:schemeClr val="dk1"/>
                </a:solidFill>
                <a:latin typeface="Calibri"/>
                <a:ea typeface="Calibri"/>
                <a:cs typeface="Calibri"/>
                <a:sym typeface="Calibri"/>
              </a:rPr>
              <a:t>Maschinelles Lernen kann den Wert der Windenergie steigern: </a:t>
            </a:r>
            <a:r>
              <a:rPr lang="de"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https://www.deepmind.com/blog/machine-learning-can-boost-the-value-of-wind-energy</a:t>
            </a:r>
            <a:endParaRPr sz="2400">
              <a:solidFill>
                <a:schemeClr val="dk1"/>
              </a:solidFill>
              <a:latin typeface="Calibri"/>
              <a:ea typeface="Calibri"/>
              <a:cs typeface="Calibri"/>
              <a:sym typeface="Calibri"/>
            </a:endParaRPr>
          </a:p>
        </p:txBody>
      </p:sp>
      <p:sp>
        <p:nvSpPr>
          <p:cNvPr id="189" name="Google Shape;189;p6"/>
          <p:cNvSpPr txBox="1"/>
          <p:nvPr/>
        </p:nvSpPr>
        <p:spPr>
          <a:xfrm>
            <a:off x="1447800" y="1411525"/>
            <a:ext cx="143511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1: Nutzung von Data Science für soziale Zwecke</a:t>
            </a:r>
            <a:endParaRPr sz="4400" b="1">
              <a:solidFill>
                <a:srgbClr val="E7686A"/>
              </a:solidFill>
              <a:latin typeface="Calibri"/>
              <a:ea typeface="Calibri"/>
              <a:cs typeface="Calibri"/>
              <a:sym typeface="Calibri"/>
            </a:endParaRPr>
          </a:p>
        </p:txBody>
      </p:sp>
      <p:sp>
        <p:nvSpPr>
          <p:cNvPr id="190" name="Google Shape;190;p6"/>
          <p:cNvSpPr txBox="1"/>
          <p:nvPr/>
        </p:nvSpPr>
        <p:spPr>
          <a:xfrm>
            <a:off x="1447800" y="2552700"/>
            <a:ext cx="15399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1: Überblick über mögliche </a:t>
            </a:r>
            <a:r>
              <a:rPr lang="de" sz="2800" b="1" i="1">
                <a:solidFill>
                  <a:srgbClr val="238791"/>
                </a:solidFill>
                <a:latin typeface="Calibri"/>
                <a:ea typeface="Calibri"/>
                <a:cs typeface="Calibri"/>
                <a:sym typeface="Calibri"/>
              </a:rPr>
              <a:t>Data Science Anwendungen für gute </a:t>
            </a:r>
            <a:r>
              <a:rPr lang="de" sz="2800" b="1">
                <a:solidFill>
                  <a:srgbClr val="238791"/>
                </a:solidFill>
                <a:latin typeface="Calibri"/>
                <a:ea typeface="Calibri"/>
                <a:cs typeface="Calibri"/>
                <a:sym typeface="Calibri"/>
              </a:rPr>
              <a:t>Zwecke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7"/>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2: Anwendungsfall von Amnesty Italien</a:t>
            </a:r>
            <a:endParaRPr dirty="0"/>
          </a:p>
        </p:txBody>
      </p:sp>
      <p:sp>
        <p:nvSpPr>
          <p:cNvPr id="196" name="Google Shape;196;p7"/>
          <p:cNvSpPr txBox="1"/>
          <p:nvPr/>
        </p:nvSpPr>
        <p:spPr>
          <a:xfrm>
            <a:off x="1447800" y="3361372"/>
            <a:ext cx="12801600" cy="3539390"/>
          </a:xfrm>
          <a:prstGeom prst="rect">
            <a:avLst/>
          </a:prstGeom>
          <a:noFill/>
          <a:ln>
            <a:noFill/>
          </a:ln>
        </p:spPr>
        <p:txBody>
          <a:bodyPr spcFirstLastPara="1" wrap="square" lIns="91425" tIns="45700" rIns="91425" bIns="45700" anchor="t" anchorCtr="0">
            <a:spAutoFit/>
          </a:bodyPr>
          <a:lstStyle/>
          <a:p>
            <a:r>
              <a:rPr lang="de" sz="2800" b="1" dirty="0" err="1">
                <a:solidFill>
                  <a:srgbClr val="002060"/>
                </a:solidFill>
                <a:latin typeface="Calibri"/>
                <a:ea typeface="Calibri"/>
                <a:cs typeface="Calibri"/>
                <a:sym typeface="Calibri"/>
              </a:rPr>
              <a:t>Barometro</a:t>
            </a:r>
            <a:r>
              <a:rPr lang="de" sz="2800" b="1" dirty="0">
                <a:solidFill>
                  <a:srgbClr val="002060"/>
                </a:solidFill>
                <a:latin typeface="Calibri"/>
                <a:ea typeface="Calibri"/>
                <a:cs typeface="Calibri"/>
                <a:sym typeface="Calibri"/>
              </a:rPr>
              <a:t> </a:t>
            </a:r>
            <a:r>
              <a:rPr lang="de" sz="2800" b="1" dirty="0" err="1">
                <a:solidFill>
                  <a:srgbClr val="002060"/>
                </a:solidFill>
                <a:latin typeface="Calibri"/>
                <a:ea typeface="Calibri"/>
                <a:cs typeface="Calibri"/>
                <a:sym typeface="Calibri"/>
              </a:rPr>
              <a:t>dell'Odio</a:t>
            </a:r>
            <a:r>
              <a:rPr lang="de" sz="2800" b="1" dirty="0">
                <a:solidFill>
                  <a:srgbClr val="002060"/>
                </a:solidFill>
                <a:latin typeface="Calibri"/>
                <a:ea typeface="Calibri"/>
                <a:cs typeface="Calibri"/>
                <a:sym typeface="Calibri"/>
              </a:rPr>
              <a:t>: Jährliche Kampagnen zur Überwachung von Sozialen Medien seit 2018.</a:t>
            </a:r>
            <a:endParaRPr dirty="0"/>
          </a:p>
          <a:p>
            <a:pPr marL="411480" marR="0" lvl="2"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411480" lvl="2">
              <a:buClr>
                <a:schemeClr val="dk1"/>
              </a:buClr>
              <a:buSzPts val="2400"/>
            </a:pPr>
            <a:r>
              <a:rPr lang="de" sz="2400" b="0" i="0" u="none" strike="noStrike" cap="none" dirty="0">
                <a:solidFill>
                  <a:schemeClr val="dk1"/>
                </a:solidFill>
                <a:latin typeface="Calibri"/>
                <a:ea typeface="Calibri"/>
                <a:cs typeface="Calibri"/>
                <a:sym typeface="Calibri"/>
              </a:rPr>
              <a:t>Wie ist </a:t>
            </a:r>
            <a:r>
              <a:rPr lang="de" sz="2400" dirty="0">
                <a:solidFill>
                  <a:schemeClr val="dk1"/>
                </a:solidFill>
                <a:latin typeface="Calibri"/>
                <a:ea typeface="Calibri"/>
                <a:cs typeface="Calibri"/>
                <a:sym typeface="Calibri"/>
              </a:rPr>
              <a:t>die Stimmung des</a:t>
            </a:r>
            <a:r>
              <a:rPr lang="de" sz="2400" b="0" i="0" u="none" strike="noStrike" cap="none" dirty="0">
                <a:solidFill>
                  <a:schemeClr val="dk1"/>
                </a:solidFill>
                <a:latin typeface="Calibri"/>
                <a:ea typeface="Calibri"/>
                <a:cs typeface="Calibri"/>
                <a:sym typeface="Calibri"/>
              </a:rPr>
              <a:t> Online-Diskurs, insbesondere der politischen und menschenrechts-relevanten Diskussion? Inwiefern prägen Intoleranz und Diskriminierung die </a:t>
            </a:r>
            <a:r>
              <a:rPr lang="de" sz="2400" dirty="0">
                <a:solidFill>
                  <a:schemeClr val="dk1"/>
                </a:solidFill>
                <a:latin typeface="Calibri"/>
                <a:ea typeface="Calibri"/>
                <a:cs typeface="Calibri"/>
                <a:sym typeface="Calibri"/>
              </a:rPr>
              <a:t>Soziale-Medien-Landschaft</a:t>
            </a:r>
            <a:r>
              <a:rPr lang="de" sz="2400" b="0" i="0" u="none" strike="noStrike" cap="none" dirty="0">
                <a:solidFill>
                  <a:schemeClr val="dk1"/>
                </a:solidFill>
                <a:latin typeface="Calibri"/>
                <a:ea typeface="Calibri"/>
                <a:cs typeface="Calibri"/>
                <a:sym typeface="Calibri"/>
              </a:rPr>
              <a:t> und welche Auswirkungen haben sie auf benachteiligte Gruppen?</a:t>
            </a:r>
            <a:endParaRPr dirty="0">
              <a:solidFill>
                <a:schemeClr val="dk1"/>
              </a:solidFill>
            </a:endParaRPr>
          </a:p>
          <a:p>
            <a:pPr marL="411480" marR="0" lvl="2"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411480" marR="0" lvl="2" indent="0" algn="l" rtl="0">
              <a:spcBef>
                <a:spcPts val="0"/>
              </a:spcBef>
              <a:spcAft>
                <a:spcPts val="0"/>
              </a:spcAft>
              <a:buClr>
                <a:schemeClr val="dk1"/>
              </a:buClr>
              <a:buSzPts val="2400"/>
              <a:buFont typeface="Calibri"/>
              <a:buNone/>
            </a:pPr>
            <a:r>
              <a:rPr lang="de" sz="2400" b="0" i="0" u="none" strike="noStrike" cap="none" dirty="0">
                <a:solidFill>
                  <a:schemeClr val="dk1"/>
                </a:solidFill>
                <a:latin typeface="Calibri"/>
                <a:ea typeface="Calibri"/>
                <a:cs typeface="Calibri"/>
                <a:sym typeface="Calibri"/>
              </a:rPr>
              <a:t>Data Science im Dienste der menschenrechtlichen Folgenabschätzung (human </a:t>
            </a:r>
            <a:r>
              <a:rPr lang="de" sz="2400" b="0" i="0" u="none" strike="noStrike" cap="none" dirty="0" err="1">
                <a:solidFill>
                  <a:schemeClr val="dk1"/>
                </a:solidFill>
                <a:latin typeface="Calibri"/>
                <a:ea typeface="Calibri"/>
                <a:cs typeface="Calibri"/>
                <a:sym typeface="Calibri"/>
              </a:rPr>
              <a:t>rights</a:t>
            </a:r>
            <a:r>
              <a:rPr lang="de" sz="2400" b="0" i="0" u="none" strike="noStrike" cap="none" dirty="0">
                <a:solidFill>
                  <a:schemeClr val="dk1"/>
                </a:solidFill>
                <a:latin typeface="Calibri"/>
                <a:ea typeface="Calibri"/>
                <a:cs typeface="Calibri"/>
                <a:sym typeface="Calibri"/>
              </a:rPr>
              <a:t> </a:t>
            </a:r>
            <a:r>
              <a:rPr lang="de" sz="2400" b="0" i="0" u="none" strike="noStrike" cap="none" dirty="0" err="1">
                <a:solidFill>
                  <a:schemeClr val="dk1"/>
                </a:solidFill>
                <a:latin typeface="Calibri"/>
                <a:ea typeface="Calibri"/>
                <a:cs typeface="Calibri"/>
                <a:sym typeface="Calibri"/>
              </a:rPr>
              <a:t>impact</a:t>
            </a:r>
            <a:r>
              <a:rPr lang="de" sz="2400" b="0" i="0" u="none" strike="noStrike" cap="none" dirty="0">
                <a:solidFill>
                  <a:schemeClr val="dk1"/>
                </a:solidFill>
                <a:latin typeface="Calibri"/>
                <a:ea typeface="Calibri"/>
                <a:cs typeface="Calibri"/>
                <a:sym typeface="Calibri"/>
              </a:rPr>
              <a:t> </a:t>
            </a:r>
            <a:r>
              <a:rPr lang="de" sz="2400" b="0" i="0" u="none" strike="noStrike" cap="none" dirty="0" err="1">
                <a:solidFill>
                  <a:schemeClr val="dk1"/>
                </a:solidFill>
                <a:latin typeface="Calibri"/>
                <a:ea typeface="Calibri"/>
                <a:cs typeface="Calibri"/>
                <a:sym typeface="Calibri"/>
              </a:rPr>
              <a:t>assessment</a:t>
            </a:r>
            <a:r>
              <a:rPr lang="de" sz="2400" b="0" i="0" u="none" strike="noStrike" cap="none"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
        <p:nvSpPr>
          <p:cNvPr id="197" name="Google Shape;197;p7"/>
          <p:cNvSpPr txBox="1"/>
          <p:nvPr/>
        </p:nvSpPr>
        <p:spPr>
          <a:xfrm>
            <a:off x="1447800" y="1411525"/>
            <a:ext cx="143511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1: Nutzung von Data Science für soziale Zwecke</a:t>
            </a:r>
            <a:endParaRPr sz="4400" b="1">
              <a:solidFill>
                <a:srgbClr val="E7686A"/>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2: Anwendungsfall von Amnesty Italien</a:t>
            </a:r>
            <a:endParaRPr dirty="0"/>
          </a:p>
        </p:txBody>
      </p:sp>
      <p:sp>
        <p:nvSpPr>
          <p:cNvPr id="203" name="Google Shape;203;p8"/>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a:solidFill>
                  <a:schemeClr val="dk1"/>
                </a:solidFill>
                <a:latin typeface="Calibri"/>
                <a:ea typeface="Calibri"/>
                <a:cs typeface="Calibri"/>
                <a:sym typeface="Calibri"/>
              </a:rPr>
              <a:t>Modalitäten:</a:t>
            </a:r>
            <a:endParaRPr/>
          </a:p>
        </p:txBody>
      </p:sp>
      <p:sp>
        <p:nvSpPr>
          <p:cNvPr id="204" name="Google Shape;204;p8"/>
          <p:cNvSpPr txBox="1"/>
          <p:nvPr/>
        </p:nvSpPr>
        <p:spPr>
          <a:xfrm>
            <a:off x="1600200" y="4000500"/>
            <a:ext cx="14859000" cy="507827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400"/>
              <a:buFont typeface="Noto Sans Symbols"/>
              <a:buChar char="⮚"/>
            </a:pPr>
            <a:r>
              <a:rPr lang="de" sz="2400" dirty="0">
                <a:solidFill>
                  <a:schemeClr val="dk1"/>
                </a:solidFill>
                <a:latin typeface="Calibri"/>
                <a:ea typeface="Calibri"/>
                <a:cs typeface="Calibri"/>
                <a:sym typeface="Calibri"/>
              </a:rPr>
              <a:t>Öffentliche Inhalte, die über die Twitter- und Facebook-API heruntergeladen wurden</a:t>
            </a:r>
            <a:endParaRPr>
              <a:solidFill>
                <a:schemeClr val="dk1"/>
              </a:solidFill>
            </a:endParaRPr>
          </a:p>
          <a:p>
            <a:pPr marL="285750" marR="0" lvl="0" indent="-285750" algn="l" rtl="0">
              <a:lnSpc>
                <a:spcPct val="150000"/>
              </a:lnSpc>
              <a:spcBef>
                <a:spcPts val="0"/>
              </a:spcBef>
              <a:spcAft>
                <a:spcPts val="0"/>
              </a:spcAft>
              <a:buClr>
                <a:schemeClr val="dk1"/>
              </a:buClr>
              <a:buSzPts val="2400"/>
              <a:buFont typeface="Noto Sans Symbols"/>
              <a:buChar char="⮚"/>
            </a:pPr>
            <a:r>
              <a:rPr lang="de" sz="2400" dirty="0">
                <a:solidFill>
                  <a:schemeClr val="dk1"/>
                </a:solidFill>
                <a:latin typeface="Calibri"/>
                <a:ea typeface="Calibri"/>
                <a:cs typeface="Calibri"/>
                <a:sym typeface="Calibri"/>
              </a:rPr>
              <a:t>Gesammelt aus einer von Amnesty Italien festgelegten Liste öffentlicher Konten/Profile</a:t>
            </a:r>
            <a:endParaRPr>
              <a:solidFill>
                <a:schemeClr val="dk1"/>
              </a:solidFill>
            </a:endParaRPr>
          </a:p>
          <a:p>
            <a:pPr marL="285750" indent="-285750">
              <a:lnSpc>
                <a:spcPct val="150000"/>
              </a:lnSpc>
              <a:buClr>
                <a:schemeClr val="dk1"/>
              </a:buClr>
              <a:buSzPts val="2400"/>
              <a:buFont typeface="Noto Sans Symbols"/>
              <a:buChar char="⮚"/>
            </a:pPr>
            <a:r>
              <a:rPr lang="de" sz="2400" dirty="0">
                <a:solidFill>
                  <a:schemeClr val="dk1"/>
                </a:solidFill>
                <a:latin typeface="Calibri"/>
                <a:ea typeface="Calibri"/>
                <a:cs typeface="Calibri"/>
                <a:sym typeface="Calibri"/>
              </a:rPr>
              <a:t>4-8 Wochen Überwachung (Ausnahme: 2021 16 Wochen Überwachung)</a:t>
            </a:r>
            <a:endParaRPr>
              <a:solidFill>
                <a:schemeClr val="dk1"/>
              </a:solidFill>
            </a:endParaRPr>
          </a:p>
          <a:p>
            <a:pPr marL="285750" marR="0" lvl="0" indent="-285750" algn="l" rtl="0">
              <a:lnSpc>
                <a:spcPct val="150000"/>
              </a:lnSpc>
              <a:spcBef>
                <a:spcPts val="0"/>
              </a:spcBef>
              <a:spcAft>
                <a:spcPts val="0"/>
              </a:spcAft>
              <a:buClr>
                <a:schemeClr val="dk1"/>
              </a:buClr>
              <a:buSzPts val="2400"/>
              <a:buFont typeface="Noto Sans Symbols"/>
              <a:buChar char="⮚"/>
            </a:pPr>
            <a:r>
              <a:rPr lang="de" sz="2400" dirty="0">
                <a:solidFill>
                  <a:schemeClr val="dk1"/>
                </a:solidFill>
                <a:latin typeface="Calibri"/>
                <a:ea typeface="Calibri"/>
                <a:cs typeface="Calibri"/>
                <a:sym typeface="Calibri"/>
              </a:rPr>
              <a:t>Zufällige Auswahl von Kommentaren der aktivsten Konten</a:t>
            </a:r>
            <a:endParaRPr>
              <a:solidFill>
                <a:schemeClr val="dk1"/>
              </a:solidFill>
            </a:endParaRPr>
          </a:p>
          <a:p>
            <a:pPr marL="285750" marR="0" lvl="0" indent="-285750" algn="l" rtl="0">
              <a:lnSpc>
                <a:spcPct val="150000"/>
              </a:lnSpc>
              <a:spcBef>
                <a:spcPts val="0"/>
              </a:spcBef>
              <a:spcAft>
                <a:spcPts val="0"/>
              </a:spcAft>
              <a:buClr>
                <a:schemeClr val="dk1"/>
              </a:buClr>
              <a:buSzPts val="2400"/>
              <a:buFont typeface="Noto Sans Symbols"/>
              <a:buChar char="⮚"/>
            </a:pPr>
            <a:r>
              <a:rPr lang="de" sz="2400" dirty="0">
                <a:solidFill>
                  <a:schemeClr val="dk1"/>
                </a:solidFill>
                <a:latin typeface="Calibri"/>
                <a:ea typeface="Calibri"/>
                <a:cs typeface="Calibri"/>
                <a:sym typeface="Calibri"/>
              </a:rPr>
              <a:t>Zwischen 30.000 und 100.000 Kommentare wurden auf diese Weise ausgewählt</a:t>
            </a:r>
            <a:endParaRPr>
              <a:solidFill>
                <a:schemeClr val="dk1"/>
              </a:solidFill>
            </a:endParaRPr>
          </a:p>
          <a:p>
            <a:pPr marL="285750" marR="0" lvl="0" indent="-285750" algn="l" rtl="0">
              <a:lnSpc>
                <a:spcPct val="150000"/>
              </a:lnSpc>
              <a:spcBef>
                <a:spcPts val="0"/>
              </a:spcBef>
              <a:spcAft>
                <a:spcPts val="0"/>
              </a:spcAft>
              <a:buClr>
                <a:schemeClr val="dk1"/>
              </a:buClr>
              <a:buSzPts val="2400"/>
              <a:buFont typeface="Noto Sans Symbols"/>
              <a:buChar char="⮚"/>
            </a:pPr>
            <a:r>
              <a:rPr lang="de" sz="2400" dirty="0">
                <a:solidFill>
                  <a:schemeClr val="dk1"/>
                </a:solidFill>
                <a:latin typeface="Calibri"/>
                <a:ea typeface="Calibri"/>
                <a:cs typeface="Calibri"/>
                <a:sym typeface="Calibri"/>
              </a:rPr>
              <a:t>Manuelle Kennzeichnung durch 50 – 150 geschulte Amnesty-Freiwillige: Thema und Grad der Anstößigkeit</a:t>
            </a:r>
            <a:endParaRPr>
              <a:solidFill>
                <a:schemeClr val="dk1"/>
              </a:solidFill>
            </a:endParaRPr>
          </a:p>
          <a:p>
            <a:pPr marL="285750" indent="-285750">
              <a:lnSpc>
                <a:spcPct val="150000"/>
              </a:lnSpc>
              <a:buClr>
                <a:schemeClr val="dk1"/>
              </a:buClr>
              <a:buSzPts val="2400"/>
              <a:buFont typeface="Noto Sans Symbols"/>
              <a:buChar char="⮚"/>
            </a:pPr>
            <a:r>
              <a:rPr lang="de" sz="2400" dirty="0">
                <a:solidFill>
                  <a:schemeClr val="dk1"/>
                </a:solidFill>
                <a:latin typeface="Calibri"/>
                <a:ea typeface="Calibri"/>
                <a:cs typeface="Calibri"/>
                <a:sym typeface="Calibri"/>
              </a:rPr>
              <a:t>Gegenprüfung aller Kommentare (gleicher Kommentar von 2-3 Freiwilligen gekennzeichnet)</a:t>
            </a:r>
            <a:endParaRPr>
              <a:solidFill>
                <a:schemeClr val="dk1"/>
              </a:solidFill>
            </a:endParaRPr>
          </a:p>
          <a:p>
            <a:pPr marL="285750" indent="-285750">
              <a:lnSpc>
                <a:spcPct val="150000"/>
              </a:lnSpc>
              <a:buClr>
                <a:schemeClr val="dk1"/>
              </a:buClr>
              <a:buSzPts val="2400"/>
              <a:buFont typeface="Noto Sans Symbols"/>
              <a:buChar char="⮚"/>
            </a:pPr>
            <a:r>
              <a:rPr lang="de" sz="2400" dirty="0">
                <a:solidFill>
                  <a:schemeClr val="dk1"/>
                </a:solidFill>
                <a:latin typeface="Calibri"/>
                <a:ea typeface="Calibri"/>
                <a:cs typeface="Calibri"/>
                <a:sym typeface="Calibri"/>
              </a:rPr>
              <a:t>Auflösung inkonsistenter Kennzeichnung &amp; Bestimmung von Ziel und Art des Delikts durch Amnesty-Experten („ </a:t>
            </a:r>
            <a:r>
              <a:rPr lang="de" sz="2400" dirty="0" err="1">
                <a:solidFill>
                  <a:schemeClr val="dk1"/>
                </a:solidFill>
                <a:latin typeface="Calibri"/>
                <a:ea typeface="Calibri"/>
                <a:cs typeface="Calibri"/>
                <a:sym typeface="Calibri"/>
              </a:rPr>
              <a:t>Tavolo</a:t>
            </a:r>
            <a:r>
              <a:rPr lang="de" sz="2400" dirty="0">
                <a:solidFill>
                  <a:schemeClr val="dk1"/>
                </a:solidFill>
                <a:latin typeface="Calibri"/>
                <a:ea typeface="Calibri"/>
                <a:cs typeface="Calibri"/>
                <a:sym typeface="Calibri"/>
              </a:rPr>
              <a:t> </a:t>
            </a:r>
            <a:r>
              <a:rPr lang="de" sz="2400" dirty="0" err="1">
                <a:solidFill>
                  <a:schemeClr val="dk1"/>
                </a:solidFill>
                <a:latin typeface="Calibri"/>
                <a:ea typeface="Calibri"/>
                <a:cs typeface="Calibri"/>
                <a:sym typeface="Calibri"/>
              </a:rPr>
              <a:t>dell'Odio</a:t>
            </a:r>
            <a:r>
              <a:rPr lang="de" sz="2400" dirty="0">
                <a:solidFill>
                  <a:schemeClr val="dk1"/>
                </a:solidFill>
                <a:latin typeface="Calibri"/>
                <a:ea typeface="Calibri"/>
                <a:cs typeface="Calibri"/>
                <a:sym typeface="Calibri"/>
              </a:rPr>
              <a:t> “)</a:t>
            </a:r>
            <a:endParaRPr dirty="0">
              <a:solidFill>
                <a:schemeClr val="dk1"/>
              </a:solidFill>
            </a:endParaRPr>
          </a:p>
        </p:txBody>
      </p:sp>
      <p:sp>
        <p:nvSpPr>
          <p:cNvPr id="205" name="Google Shape;205;p8"/>
          <p:cNvSpPr txBox="1"/>
          <p:nvPr/>
        </p:nvSpPr>
        <p:spPr>
          <a:xfrm>
            <a:off x="1447800" y="1411525"/>
            <a:ext cx="143511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1: Nutzung von Data Science für soziale Zwecke</a:t>
            </a:r>
            <a:endParaRPr sz="4400" b="1">
              <a:solidFill>
                <a:srgbClr val="E7686A"/>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2: Anwendungsfall von Amnesty Italien</a:t>
            </a:r>
            <a:endParaRPr lang="de" sz="2800" b="1" dirty="0">
              <a:solidFill>
                <a:srgbClr val="238791"/>
              </a:solidFill>
              <a:latin typeface="Calibri"/>
              <a:ea typeface="Calibri"/>
              <a:cs typeface="Calibri"/>
            </a:endParaRPr>
          </a:p>
        </p:txBody>
      </p:sp>
      <p:sp>
        <p:nvSpPr>
          <p:cNvPr id="211" name="Google Shape;211;p9"/>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b="1" i="1">
                <a:solidFill>
                  <a:srgbClr val="FDBD40"/>
                </a:solidFill>
                <a:latin typeface="Calibri"/>
                <a:ea typeface="Calibri"/>
                <a:cs typeface="Calibri"/>
                <a:sym typeface="Calibri"/>
              </a:rPr>
              <a:t>Beispiel: Wahlen zum Europäischen Parlament 2019</a:t>
            </a:r>
            <a:endParaRPr/>
          </a:p>
        </p:txBody>
      </p:sp>
      <p:sp>
        <p:nvSpPr>
          <p:cNvPr id="212" name="Google Shape;212;p9"/>
          <p:cNvSpPr txBox="1"/>
          <p:nvPr/>
        </p:nvSpPr>
        <p:spPr>
          <a:xfrm>
            <a:off x="1600200" y="4076700"/>
            <a:ext cx="1487730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de" sz="2400" dirty="0">
                <a:solidFill>
                  <a:schemeClr val="dk1"/>
                </a:solidFill>
                <a:latin typeface="Calibri"/>
                <a:ea typeface="Calibri"/>
                <a:cs typeface="Calibri"/>
                <a:sym typeface="Calibri"/>
              </a:rPr>
              <a:t>Die öffentlichen Twitter- und Facebook-Profile von 461 </a:t>
            </a:r>
            <a:r>
              <a:rPr lang="de" sz="2400" dirty="0" err="1">
                <a:solidFill>
                  <a:schemeClr val="dk1"/>
                </a:solidFill>
                <a:latin typeface="Calibri"/>
                <a:ea typeface="Calibri"/>
                <a:cs typeface="Calibri"/>
                <a:sym typeface="Calibri"/>
              </a:rPr>
              <a:t>Kandidat:innen</a:t>
            </a:r>
            <a:r>
              <a:rPr lang="de" sz="2400" dirty="0">
                <a:solidFill>
                  <a:schemeClr val="dk1"/>
                </a:solidFill>
                <a:latin typeface="Calibri"/>
                <a:ea typeface="Calibri"/>
                <a:cs typeface="Calibri"/>
                <a:sym typeface="Calibri"/>
              </a:rPr>
              <a:t> sowie der Parteiführung wurden überwacht.</a:t>
            </a:r>
            <a:endParaRPr dirty="0">
              <a:solidFill>
                <a:schemeClr val="dk1"/>
              </a:solidFill>
            </a:endParaRPr>
          </a:p>
          <a:p>
            <a:pPr marL="0" marR="0" lvl="0" indent="0" algn="l" rtl="0">
              <a:lnSpc>
                <a:spcPct val="150000"/>
              </a:lnSpc>
              <a:spcBef>
                <a:spcPts val="0"/>
              </a:spcBef>
              <a:spcAft>
                <a:spcPts val="0"/>
              </a:spcAft>
              <a:buNone/>
            </a:pPr>
            <a:endParaRPr sz="24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400"/>
              <a:buFont typeface="Noto Sans Symbols"/>
              <a:buChar char="⮚"/>
            </a:pPr>
            <a:r>
              <a:rPr lang="de" sz="2400" dirty="0">
                <a:solidFill>
                  <a:schemeClr val="dk1"/>
                </a:solidFill>
                <a:latin typeface="Calibri"/>
                <a:ea typeface="Calibri"/>
                <a:cs typeface="Calibri"/>
                <a:sym typeface="Calibri"/>
              </a:rPr>
              <a:t>6 Wochen (15. April bis 24. Mai 2019)</a:t>
            </a:r>
            <a:endParaRPr dirty="0">
              <a:solidFill>
                <a:schemeClr val="dk1"/>
              </a:solidFill>
            </a:endParaRPr>
          </a:p>
          <a:p>
            <a:pPr marL="285750" marR="0" lvl="0" indent="-285750" algn="l" rtl="0">
              <a:lnSpc>
                <a:spcPct val="150000"/>
              </a:lnSpc>
              <a:spcBef>
                <a:spcPts val="0"/>
              </a:spcBef>
              <a:spcAft>
                <a:spcPts val="0"/>
              </a:spcAft>
              <a:buClr>
                <a:schemeClr val="dk1"/>
              </a:buClr>
              <a:buSzPts val="2400"/>
              <a:buFont typeface="Noto Sans Symbols"/>
              <a:buChar char="⮚"/>
            </a:pPr>
            <a:r>
              <a:rPr lang="de" sz="2400" dirty="0">
                <a:solidFill>
                  <a:schemeClr val="dk1"/>
                </a:solidFill>
                <a:latin typeface="Calibri"/>
                <a:ea typeface="Calibri"/>
                <a:cs typeface="Calibri"/>
                <a:sym typeface="Calibri"/>
              </a:rPr>
              <a:t>Über 27.000 Beiträge und 4 Millionen Kommentare wurden gesammelt</a:t>
            </a:r>
            <a:endParaRPr dirty="0">
              <a:solidFill>
                <a:schemeClr val="dk1"/>
              </a:solidFill>
            </a:endParaRPr>
          </a:p>
        </p:txBody>
      </p:sp>
      <p:sp>
        <p:nvSpPr>
          <p:cNvPr id="213" name="Google Shape;213;p9"/>
          <p:cNvSpPr txBox="1"/>
          <p:nvPr/>
        </p:nvSpPr>
        <p:spPr>
          <a:xfrm>
            <a:off x="1447800" y="1411525"/>
            <a:ext cx="143511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1: Nutzung von Data Science für soziale Zwecke</a:t>
            </a:r>
            <a:endParaRPr sz="4400" b="1">
              <a:solidFill>
                <a:srgbClr val="E7686A"/>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efbe09-657a-4a33-af1f-6926acd14423">
      <Terms xmlns="http://schemas.microsoft.com/office/infopath/2007/PartnerControls"/>
    </lcf76f155ced4ddcb4097134ff3c332f>
    <TaxCatchAll xmlns="67cf6156-b4f3-4cc3-8804-83f001e9d3c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BA70C69BED3724697D2FD679F55D5AA" ma:contentTypeVersion="15" ma:contentTypeDescription="Ein neues Dokument erstellen." ma:contentTypeScope="" ma:versionID="8b9b4db190f9a730e404a89a9b75cc12">
  <xsd:schema xmlns:xsd="http://www.w3.org/2001/XMLSchema" xmlns:xs="http://www.w3.org/2001/XMLSchema" xmlns:p="http://schemas.microsoft.com/office/2006/metadata/properties" xmlns:ns2="86efbe09-657a-4a33-af1f-6926acd14423" xmlns:ns3="67cf6156-b4f3-4cc3-8804-83f001e9d3c3" targetNamespace="http://schemas.microsoft.com/office/2006/metadata/properties" ma:root="true" ma:fieldsID="61516090d7d98cbdf1de6639780cf410" ns2:_="" ns3:_="">
    <xsd:import namespace="86efbe09-657a-4a33-af1f-6926acd14423"/>
    <xsd:import namespace="67cf6156-b4f3-4cc3-8804-83f001e9d3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fbe09-657a-4a33-af1f-6926acd14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31856e1-5c54-4057-b86b-2b55a59a68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cf6156-b4f3-4cc3-8804-83f001e9d3c3"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e2029df-5bb2-40ff-91f7-c449ef362c54}" ma:internalName="TaxCatchAll" ma:showField="CatchAllData" ma:web="67cf6156-b4f3-4cc3-8804-83f001e9d3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71762A-E216-48FC-8AA3-4869554C4B9D}">
  <ds:schemaRefs>
    <ds:schemaRef ds:uri="http://schemas.microsoft.com/sharepoint/v3/contenttype/forms"/>
  </ds:schemaRefs>
</ds:datastoreItem>
</file>

<file path=customXml/itemProps2.xml><?xml version="1.0" encoding="utf-8"?>
<ds:datastoreItem xmlns:ds="http://schemas.openxmlformats.org/officeDocument/2006/customXml" ds:itemID="{1EB7A227-212B-4094-AC77-44ADBB4165D4}">
  <ds:schemaRefs>
    <ds:schemaRef ds:uri="http://schemas.microsoft.com/office/2006/metadata/properties"/>
    <ds:schemaRef ds:uri="http://schemas.microsoft.com/office/infopath/2007/PartnerControls"/>
    <ds:schemaRef ds:uri="86efbe09-657a-4a33-af1f-6926acd14423"/>
    <ds:schemaRef ds:uri="67cf6156-b4f3-4cc3-8804-83f001e9d3c3"/>
  </ds:schemaRefs>
</ds:datastoreItem>
</file>

<file path=customXml/itemProps3.xml><?xml version="1.0" encoding="utf-8"?>
<ds:datastoreItem xmlns:ds="http://schemas.openxmlformats.org/officeDocument/2006/customXml" ds:itemID="{72C93382-AF75-43AF-9A3C-3B6C8FADA5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efbe09-657a-4a33-af1f-6926acd14423"/>
    <ds:schemaRef ds:uri="67cf6156-b4f3-4cc3-8804-83f001e9d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47</Slides>
  <Notes>47</Notes>
  <HiddenSlides>0</HiddenSlide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Ach nein...</vt:lpstr>
      <vt:lpstr>Ethik – Leitlinien</vt:lpstr>
      <vt:lpstr>Ethik – Leitlinien oder Ethik - Färberei?</vt:lpstr>
      <vt:lpstr>... Ach nein...</vt:lpstr>
      <vt:lpstr>PowerPoint Presentation</vt:lpstr>
      <vt:lpstr>PowerPoint Presentation</vt:lpstr>
      <vt:lpstr>Einheit 3: Vertrauenswürdige KI</vt:lpstr>
      <vt:lpstr>Einheit 3: Vertrauenswürdige KI</vt:lpstr>
      <vt:lpstr>Einheit 3: Vertrauenswürdige KI</vt:lpstr>
      <vt:lpstr>Einheit 3: Vertrauenswürdige KI</vt:lpstr>
      <vt:lpstr>Einheit 3: Vertrauenswürdige KI</vt:lpstr>
      <vt:lpstr>Einheit 3: Vertrauenswürdige KI</vt:lpstr>
      <vt:lpstr>Einheit 3: Vertrauenswürdige KI</vt:lpstr>
      <vt:lpstr>Einheit 3: Vertrauenswürdige KI</vt:lpstr>
      <vt:lpstr>Einheit 3: Vertrauenswürdige KI</vt:lpstr>
      <vt:lpstr>Einheit 3: Vertrauenswürdige KI</vt:lpstr>
      <vt:lpstr>Einheit 3: Vertrauenswürdige KI</vt:lpstr>
      <vt:lpstr>Einheit 3: Vertrauenswürdige KI</vt:lpstr>
      <vt:lpstr>Einheit 3: Vertrauenswürdige KI</vt:lpstr>
      <vt:lpstr>Einheit 3: Vertrauenswürdige KI</vt:lpstr>
      <vt:lpstr>Einheit 3: Vertrauenswürdige KI</vt:lpstr>
      <vt:lpstr>Einheit 3: Vertrauenswürdige KI</vt:lpstr>
      <vt:lpstr>Einheit 3: Vertrauenswürdige KI</vt:lpstr>
      <vt:lpstr>Einheit 3: Vertrauenswürdige KI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Monia Coppola</dc:creator>
  <cp:revision>262</cp:revision>
  <dcterms:created xsi:type="dcterms:W3CDTF">2022-05-03T15:33:59Z</dcterms:created>
  <dcterms:modified xsi:type="dcterms:W3CDTF">2023-07-10T17:17:22Z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y fmtid="{D5CDD505-2E9C-101B-9397-08002B2CF9AE}" pid="5" name="ContentTypeId">
    <vt:lpwstr>0x0101008BA70C69BED3724697D2FD679F55D5AA</vt:lpwstr>
  </property>
  <property fmtid="{D5CDD505-2E9C-101B-9397-08002B2CF9AE}" pid="6" name="Order">
    <vt:r8>15700</vt:r8>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_ExtendedDescription">
    <vt:lpwstr/>
  </property>
  <property fmtid="{D5CDD505-2E9C-101B-9397-08002B2CF9AE}" pid="12" name="MediaServiceImageTags">
    <vt:lpwstr/>
  </property>
</Properties>
</file>