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jpeg"/>
  <Override PartName="/ppt/media/image8.jpg" ContentType="image/jpeg"/>
  <Override PartName="/ppt/media/image9.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9" r:id="rId3"/>
  </p:sldMasterIdLst>
  <p:notesMasterIdLst>
    <p:notesMasterId r:id="rId45"/>
  </p:notesMasterIdLst>
  <p:sldIdLst>
    <p:sldId id="258" r:id="rId4"/>
    <p:sldId id="316" r:id="rId5"/>
    <p:sldId id="317" r:id="rId6"/>
    <p:sldId id="259" r:id="rId7"/>
    <p:sldId id="265" r:id="rId8"/>
    <p:sldId id="277" r:id="rId9"/>
    <p:sldId id="282" r:id="rId10"/>
    <p:sldId id="278" r:id="rId11"/>
    <p:sldId id="283" r:id="rId12"/>
    <p:sldId id="290" r:id="rId13"/>
    <p:sldId id="284" r:id="rId14"/>
    <p:sldId id="286" r:id="rId15"/>
    <p:sldId id="287" r:id="rId16"/>
    <p:sldId id="288" r:id="rId17"/>
    <p:sldId id="289" r:id="rId18"/>
    <p:sldId id="315" r:id="rId19"/>
    <p:sldId id="293" r:id="rId20"/>
    <p:sldId id="308" r:id="rId21"/>
    <p:sldId id="294" r:id="rId22"/>
    <p:sldId id="295" r:id="rId23"/>
    <p:sldId id="297" r:id="rId24"/>
    <p:sldId id="312" r:id="rId25"/>
    <p:sldId id="298" r:id="rId26"/>
    <p:sldId id="313" r:id="rId27"/>
    <p:sldId id="268" r:id="rId28"/>
    <p:sldId id="314" r:id="rId29"/>
    <p:sldId id="309" r:id="rId30"/>
    <p:sldId id="310" r:id="rId31"/>
    <p:sldId id="311" r:id="rId32"/>
    <p:sldId id="291" r:id="rId33"/>
    <p:sldId id="300" r:id="rId34"/>
    <p:sldId id="306" r:id="rId35"/>
    <p:sldId id="307" r:id="rId36"/>
    <p:sldId id="301" r:id="rId37"/>
    <p:sldId id="302" r:id="rId38"/>
    <p:sldId id="303" r:id="rId39"/>
    <p:sldId id="304" r:id="rId40"/>
    <p:sldId id="305" r:id="rId41"/>
    <p:sldId id="275" r:id="rId42"/>
    <p:sldId id="273" r:id="rId43"/>
    <p:sldId id="262" r:id="rId4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37C"/>
    <a:srgbClr val="FDBD40"/>
    <a:srgbClr val="238791"/>
    <a:srgbClr val="E8676A"/>
    <a:srgbClr val="E7686A"/>
    <a:srgbClr val="697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48" d="100"/>
          <a:sy n="48" d="100"/>
        </p:scale>
        <p:origin x="420" y="3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B2F072B-4E87-460B-895B-650AE48D8584}" type="datetimeFigureOut">
              <a:rPr lang="en-US" smtClean="0"/>
              <a:t>2/18/2023</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DD01DA14-BF8C-4059-8C2C-6E1D1463622D}" type="slidenum">
              <a:rPr lang="en-US" smtClean="0"/>
              <a:t>‹#›</a:t>
            </a:fld>
            <a:endParaRPr lang="en-US"/>
          </a:p>
        </p:txBody>
      </p:sp>
    </p:spTree>
    <p:extLst>
      <p:ext uri="{BB962C8B-B14F-4D97-AF65-F5344CB8AC3E}">
        <p14:creationId xmlns:p14="http://schemas.microsoft.com/office/powerpoint/2010/main" val="381974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42e8526e54_0_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42e8526e54_0_3: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 name="Google Shape;39;g42e8526e54_0_3: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extLst>
      <p:ext uri="{BB962C8B-B14F-4D97-AF65-F5344CB8AC3E}">
        <p14:creationId xmlns:p14="http://schemas.microsoft.com/office/powerpoint/2010/main" val="3164679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1B628-36FE-4E47-A791-13CBDC72C1CB}" type="slidenum">
              <a:rPr lang="en-US" smtClean="0"/>
              <a:t>36</a:t>
            </a:fld>
            <a:endParaRPr lang="en-US"/>
          </a:p>
        </p:txBody>
      </p:sp>
    </p:spTree>
    <p:extLst>
      <p:ext uri="{BB962C8B-B14F-4D97-AF65-F5344CB8AC3E}">
        <p14:creationId xmlns:p14="http://schemas.microsoft.com/office/powerpoint/2010/main" val="361936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1B628-36FE-4E47-A791-13CBDC72C1CB}" type="slidenum">
              <a:rPr lang="en-US" smtClean="0"/>
              <a:t>37</a:t>
            </a:fld>
            <a:endParaRPr lang="en-US"/>
          </a:p>
        </p:txBody>
      </p:sp>
    </p:spTree>
    <p:extLst>
      <p:ext uri="{BB962C8B-B14F-4D97-AF65-F5344CB8AC3E}">
        <p14:creationId xmlns:p14="http://schemas.microsoft.com/office/powerpoint/2010/main" val="369235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42e8526e54_0_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42e8526e54_0_3: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 name="Google Shape;39;g42e8526e54_0_3: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extLst>
      <p:ext uri="{BB962C8B-B14F-4D97-AF65-F5344CB8AC3E}">
        <p14:creationId xmlns:p14="http://schemas.microsoft.com/office/powerpoint/2010/main" val="26977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42e8526e54_0_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42e8526e54_0_9: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 name="Google Shape;46;g42e8526e54_0_9: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extLst>
      <p:ext uri="{BB962C8B-B14F-4D97-AF65-F5344CB8AC3E}">
        <p14:creationId xmlns:p14="http://schemas.microsoft.com/office/powerpoint/2010/main" val="239112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A5B8111-A0EE-46D4-93DF-8AB96CCFBC0E}" type="slidenum">
              <a:rPr lang="en-US" sz="1400" b="0" strike="noStrike" spc="-1" smtClean="0">
                <a:latin typeface="Times New Roman"/>
              </a:rPr>
              <a:t>27</a:t>
            </a:fld>
            <a:endParaRPr lang="en-US" sz="1400" b="0" strike="noStrike" spc="-1">
              <a:latin typeface="Times New Roman"/>
            </a:endParaRPr>
          </a:p>
        </p:txBody>
      </p:sp>
    </p:spTree>
    <p:extLst>
      <p:ext uri="{BB962C8B-B14F-4D97-AF65-F5344CB8AC3E}">
        <p14:creationId xmlns:p14="http://schemas.microsoft.com/office/powerpoint/2010/main" val="150266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A5B8111-A0EE-46D4-93DF-8AB96CCFBC0E}" type="slidenum">
              <a:rPr lang="en-US" sz="1400" b="0" strike="noStrike" spc="-1" smtClean="0">
                <a:latin typeface="Times New Roman"/>
              </a:rPr>
              <a:t>28</a:t>
            </a:fld>
            <a:endParaRPr lang="en-US" sz="1400" b="0" strike="noStrike" spc="-1">
              <a:latin typeface="Times New Roman"/>
            </a:endParaRPr>
          </a:p>
        </p:txBody>
      </p:sp>
    </p:spTree>
    <p:extLst>
      <p:ext uri="{BB962C8B-B14F-4D97-AF65-F5344CB8AC3E}">
        <p14:creationId xmlns:p14="http://schemas.microsoft.com/office/powerpoint/2010/main" val="383597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A5B8111-A0EE-46D4-93DF-8AB96CCFBC0E}"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56796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A5B8111-A0EE-46D4-93DF-8AB96CCFBC0E}" type="slidenum">
              <a:rPr lang="en-US" sz="1400" b="0" strike="noStrike" spc="-1" smtClean="0">
                <a:latin typeface="Times New Roman"/>
              </a:rPr>
              <a:t>30</a:t>
            </a:fld>
            <a:endParaRPr lang="en-US" sz="1400" b="0" strike="noStrike" spc="-1">
              <a:latin typeface="Times New Roman"/>
            </a:endParaRPr>
          </a:p>
        </p:txBody>
      </p:sp>
    </p:spTree>
    <p:extLst>
      <p:ext uri="{BB962C8B-B14F-4D97-AF65-F5344CB8AC3E}">
        <p14:creationId xmlns:p14="http://schemas.microsoft.com/office/powerpoint/2010/main" val="390344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1B628-36FE-4E47-A791-13CBDC72C1CB}" type="slidenum">
              <a:rPr lang="en-US" smtClean="0"/>
              <a:t>34</a:t>
            </a:fld>
            <a:endParaRPr lang="en-US"/>
          </a:p>
        </p:txBody>
      </p:sp>
    </p:spTree>
    <p:extLst>
      <p:ext uri="{BB962C8B-B14F-4D97-AF65-F5344CB8AC3E}">
        <p14:creationId xmlns:p14="http://schemas.microsoft.com/office/powerpoint/2010/main" val="248940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1B628-36FE-4E47-A791-13CBDC72C1CB}" type="slidenum">
              <a:rPr lang="en-US" smtClean="0"/>
              <a:t>35</a:t>
            </a:fld>
            <a:endParaRPr lang="en-US"/>
          </a:p>
        </p:txBody>
      </p:sp>
    </p:spTree>
    <p:extLst>
      <p:ext uri="{BB962C8B-B14F-4D97-AF65-F5344CB8AC3E}">
        <p14:creationId xmlns:p14="http://schemas.microsoft.com/office/powerpoint/2010/main" val="348040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6E277B-3B42-E4D1-B6A8-D724EB41D0B0}"/>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552ECCD-C0CA-93DB-151D-9581D1F5D82F}"/>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386486E2-D614-591E-B732-55E098029375}"/>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7F0958C8-5AD5-7968-F14A-57C823D36F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D36875A1-4E83-D05B-BD13-B52DD04DB824}"/>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0F75999A-F334-86AE-8EDD-EBC8A9A254F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8" name="Marcador de pie de página 7">
            <a:extLst>
              <a:ext uri="{FF2B5EF4-FFF2-40B4-BE49-F238E27FC236}">
                <a16:creationId xmlns:a16="http://schemas.microsoft.com/office/drawing/2014/main" xmlns="" id="{85E8ACF4-12E9-F6E7-34B8-95778505C17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xmlns="" id="{75EE5675-1314-BF12-FD7D-55D17789920E}"/>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30247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DE8C4E-13E0-55E6-0EBA-C4246DC4044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7CB973EB-B3BF-842B-EB0E-C1A8E529C07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4" name="Marcador de pie de página 3">
            <a:extLst>
              <a:ext uri="{FF2B5EF4-FFF2-40B4-BE49-F238E27FC236}">
                <a16:creationId xmlns:a16="http://schemas.microsoft.com/office/drawing/2014/main" xmlns="" id="{456AFE9B-4108-5EBE-F167-5CE993ECBFF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xmlns="" id="{2DF1E4D6-ABD8-8A8B-631F-5B12792878D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253220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064C83C-4D93-15FB-524E-D13FECDDA741}"/>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3" name="Marcador de pie de página 2">
            <a:extLst>
              <a:ext uri="{FF2B5EF4-FFF2-40B4-BE49-F238E27FC236}">
                <a16:creationId xmlns:a16="http://schemas.microsoft.com/office/drawing/2014/main" xmlns="" id="{F863E5DC-7CCB-206F-C702-B3AF98751D3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xmlns="" id="{B2954E89-459B-7734-DD24-1DC7BCEF2F4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1034177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73E929-57BE-3B1B-0D0D-772F684CF6E2}"/>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B0326571-F15E-0E7E-091F-AE85410BF368}"/>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EAB602F4-5B77-6701-7AE4-44F61BC315E3}"/>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0D31B4A-CD75-3FA1-AE0E-AC69CFBDDAC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6" name="Marcador de pie de página 5">
            <a:extLst>
              <a:ext uri="{FF2B5EF4-FFF2-40B4-BE49-F238E27FC236}">
                <a16:creationId xmlns:a16="http://schemas.microsoft.com/office/drawing/2014/main" xmlns="" id="{9696BC9A-DA43-654D-00CA-E0DCB883DDE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xmlns="" id="{B39DA356-0527-E3EF-20E8-77F2EE427C0A}"/>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335071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EBB2A0-1F99-4774-130B-DE435622296A}"/>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966F0D2-122F-2C80-3361-36097EED23F3}"/>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8C97EF99-F8FC-1686-50A7-FC93F299B1D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1C49A95-6AE0-BE64-BAEB-437CE62325F6}"/>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6" name="Marcador de pie de página 5">
            <a:extLst>
              <a:ext uri="{FF2B5EF4-FFF2-40B4-BE49-F238E27FC236}">
                <a16:creationId xmlns:a16="http://schemas.microsoft.com/office/drawing/2014/main" xmlns="" id="{53206811-1782-0544-6A71-815DAF92B9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xmlns="" id="{0C35AC3D-2FC2-28BC-E6C9-F2E49B7B5936}"/>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377222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392E2F-5791-BBDA-5B71-30E2CEB5C23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5E8CF477-1A8A-EC9D-2CD9-CCB8974FE202}"/>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FC911FE-1B5C-9C27-00BE-7F2861BF4359}"/>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5" name="Marcador de pie de página 4">
            <a:extLst>
              <a:ext uri="{FF2B5EF4-FFF2-40B4-BE49-F238E27FC236}">
                <a16:creationId xmlns:a16="http://schemas.microsoft.com/office/drawing/2014/main" xmlns="" id="{DC12B8E4-BA5C-4E23-039A-E664908E6DD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xmlns="" id="{8E1BABD4-9480-4A03-1684-C22CF30C5B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219522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5A2ECEE-B169-17F0-F43C-842F42441CD1}"/>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7814F84-C46C-1D79-415C-C0784E2EFF1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130ED9D-41A2-AA0F-D943-39A44D49E5EF}"/>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5" name="Marcador de pie de página 4">
            <a:extLst>
              <a:ext uri="{FF2B5EF4-FFF2-40B4-BE49-F238E27FC236}">
                <a16:creationId xmlns:a16="http://schemas.microsoft.com/office/drawing/2014/main" xmlns="" id="{BCB69718-7114-6B06-E813-5A238201995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xmlns="" id="{83164EEF-0569-7BCD-A4B1-DDE8123A2D7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415892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folie">
  <p:cSld name="Textfolie">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508000" y="2305050"/>
            <a:ext cx="17221200" cy="7341177"/>
          </a:xfrm>
          <a:prstGeom prst="rect">
            <a:avLst/>
          </a:prstGeom>
          <a:noFill/>
          <a:ln>
            <a:noFill/>
          </a:ln>
        </p:spPr>
        <p:txBody>
          <a:bodyPr spcFirstLastPara="1" wrap="square" lIns="91425" tIns="45700" rIns="91425" bIns="45700" anchor="t" anchorCtr="0"/>
          <a:lstStyle>
            <a:lvl1pPr marL="685800" marR="0" lvl="0" indent="-571500" algn="l" rtl="0">
              <a:spcBef>
                <a:spcPts val="0"/>
              </a:spcBef>
              <a:spcAft>
                <a:spcPts val="0"/>
              </a:spcAft>
              <a:buClr>
                <a:schemeClr val="dk1"/>
              </a:buClr>
              <a:buSzPts val="2400"/>
              <a:buFont typeface="Arial"/>
              <a:buChar char="•"/>
              <a:defRPr sz="3000" b="0" i="0" u="none" strike="noStrike" cap="none">
                <a:solidFill>
                  <a:schemeClr val="dk1"/>
                </a:solidFill>
                <a:latin typeface="Calibri"/>
                <a:ea typeface="Calibri"/>
                <a:cs typeface="Calibri"/>
                <a:sym typeface="Calibri"/>
              </a:defRPr>
            </a:lvl1pPr>
            <a:lvl2pPr marL="1371600" marR="0" lvl="1" indent="-514350" algn="l" rtl="0">
              <a:spcBef>
                <a:spcPts val="900"/>
              </a:spcBef>
              <a:spcAft>
                <a:spcPts val="0"/>
              </a:spcAft>
              <a:buClr>
                <a:schemeClr val="dk1"/>
              </a:buClr>
              <a:buSzPts val="1800"/>
              <a:buFont typeface="Courier New"/>
              <a:buChar char="o"/>
              <a:defRPr sz="2700" b="0" i="0" u="none" strike="noStrike" cap="none">
                <a:solidFill>
                  <a:schemeClr val="dk1"/>
                </a:solidFill>
                <a:latin typeface="Calibri"/>
                <a:ea typeface="Calibri"/>
                <a:cs typeface="Calibri"/>
                <a:sym typeface="Calibri"/>
              </a:defRPr>
            </a:lvl2pPr>
            <a:lvl3pPr marL="2057400" marR="0" lvl="2" indent="-495300" algn="l" rtl="0">
              <a:spcBef>
                <a:spcPts val="900"/>
              </a:spcBef>
              <a:spcAft>
                <a:spcPts val="0"/>
              </a:spcAft>
              <a:buClr>
                <a:schemeClr val="dk1"/>
              </a:buClr>
              <a:buSzPts val="1600"/>
              <a:buFont typeface="Noto Sans Symbols"/>
              <a:buChar char="−"/>
              <a:defRPr sz="2400" b="0" i="0" u="none" strike="noStrike" cap="none">
                <a:solidFill>
                  <a:schemeClr val="dk1"/>
                </a:solidFill>
                <a:latin typeface="Calibri"/>
                <a:ea typeface="Calibri"/>
                <a:cs typeface="Calibri"/>
                <a:sym typeface="Calibri"/>
              </a:defRPr>
            </a:lvl3pPr>
            <a:lvl4pPr marL="2743200" marR="0" lvl="3" indent="-495300" algn="l" rtl="0">
              <a:spcBef>
                <a:spcPts val="900"/>
              </a:spcBef>
              <a:spcAft>
                <a:spcPts val="0"/>
              </a:spcAft>
              <a:buClr>
                <a:schemeClr val="dk1"/>
              </a:buClr>
              <a:buSzPts val="1600"/>
              <a:buFont typeface="Merriweather Sans"/>
              <a:buChar char="-"/>
              <a:defRPr sz="2400" b="0" i="0" u="none" strike="noStrike" cap="none">
                <a:solidFill>
                  <a:schemeClr val="dk1"/>
                </a:solidFill>
                <a:latin typeface="Calibri"/>
                <a:ea typeface="Calibri"/>
                <a:cs typeface="Calibri"/>
                <a:sym typeface="Calibri"/>
              </a:defRPr>
            </a:lvl4pPr>
            <a:lvl5pPr marL="3429000" marR="0" lvl="4" indent="-495300" algn="l" rtl="0">
              <a:spcBef>
                <a:spcPts val="480"/>
              </a:spcBef>
              <a:spcAft>
                <a:spcPts val="0"/>
              </a:spcAft>
              <a:buClr>
                <a:schemeClr val="dk1"/>
              </a:buClr>
              <a:buSzPts val="1600"/>
              <a:buFont typeface="Arial"/>
              <a:buChar char="»"/>
              <a:defRPr sz="2400" b="0" i="0" u="none" strike="noStrike" cap="none">
                <a:solidFill>
                  <a:schemeClr val="dk1"/>
                </a:solidFill>
                <a:latin typeface="Calibri"/>
                <a:ea typeface="Calibri"/>
                <a:cs typeface="Calibri"/>
                <a:sym typeface="Calibri"/>
              </a:defRPr>
            </a:lvl5pPr>
            <a:lvl6pPr marL="4114800" marR="0" lvl="5" indent="-533400" algn="l" rtl="0">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6pPr>
            <a:lvl7pPr marL="4800600" marR="0" lvl="6" indent="-533400" algn="l" rtl="0">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7pPr>
            <a:lvl8pPr marL="5486400" marR="0" lvl="7" indent="-533400" algn="l" rtl="0">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8pPr>
            <a:lvl9pPr marL="6172200" marR="0" lvl="8" indent="-533400" algn="l" rtl="0">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title"/>
          </p:nvPr>
        </p:nvSpPr>
        <p:spPr>
          <a:xfrm>
            <a:off x="508000" y="623888"/>
            <a:ext cx="17221200" cy="1376363"/>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2800"/>
              <a:buFont typeface="Calibri"/>
              <a:buNone/>
              <a:defRPr sz="4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700"/>
            </a:lvl2pPr>
            <a:lvl3pPr lvl="2">
              <a:spcBef>
                <a:spcPts val="0"/>
              </a:spcBef>
              <a:spcAft>
                <a:spcPts val="0"/>
              </a:spcAft>
              <a:buSzPts val="1400"/>
              <a:buNone/>
              <a:defRPr sz="2700"/>
            </a:lvl3pPr>
            <a:lvl4pPr lvl="3">
              <a:spcBef>
                <a:spcPts val="0"/>
              </a:spcBef>
              <a:spcAft>
                <a:spcPts val="0"/>
              </a:spcAft>
              <a:buSzPts val="1400"/>
              <a:buNone/>
              <a:defRPr sz="2700"/>
            </a:lvl4pPr>
            <a:lvl5pPr lvl="4">
              <a:spcBef>
                <a:spcPts val="0"/>
              </a:spcBef>
              <a:spcAft>
                <a:spcPts val="0"/>
              </a:spcAft>
              <a:buSzPts val="1400"/>
              <a:buNone/>
              <a:defRPr sz="2700"/>
            </a:lvl5pPr>
            <a:lvl6pPr lvl="5">
              <a:spcBef>
                <a:spcPts val="0"/>
              </a:spcBef>
              <a:spcAft>
                <a:spcPts val="0"/>
              </a:spcAft>
              <a:buSzPts val="1400"/>
              <a:buNone/>
              <a:defRPr sz="2700"/>
            </a:lvl6pPr>
            <a:lvl7pPr lvl="6">
              <a:spcBef>
                <a:spcPts val="0"/>
              </a:spcBef>
              <a:spcAft>
                <a:spcPts val="0"/>
              </a:spcAft>
              <a:buSzPts val="1400"/>
              <a:buNone/>
              <a:defRPr sz="2700"/>
            </a:lvl7pPr>
            <a:lvl8pPr lvl="7">
              <a:spcBef>
                <a:spcPts val="0"/>
              </a:spcBef>
              <a:spcAft>
                <a:spcPts val="0"/>
              </a:spcAft>
              <a:buSzPts val="1400"/>
              <a:buNone/>
              <a:defRPr sz="2700"/>
            </a:lvl8pPr>
            <a:lvl9pPr lvl="8">
              <a:spcBef>
                <a:spcPts val="0"/>
              </a:spcBef>
              <a:spcAft>
                <a:spcPts val="0"/>
              </a:spcAft>
              <a:buSzPts val="1400"/>
              <a:buNone/>
              <a:defRPr sz="2700"/>
            </a:lvl9pPr>
          </a:lstStyle>
          <a:p>
            <a:endParaRPr/>
          </a:p>
        </p:txBody>
      </p:sp>
      <p:sp>
        <p:nvSpPr>
          <p:cNvPr id="17" name="Google Shape;17;p3"/>
          <p:cNvSpPr/>
          <p:nvPr/>
        </p:nvSpPr>
        <p:spPr>
          <a:xfrm>
            <a:off x="16960851" y="9682163"/>
            <a:ext cx="768350" cy="300038"/>
          </a:xfrm>
          <a:custGeom>
            <a:avLst/>
            <a:gdLst/>
            <a:ahLst/>
            <a:cxnLst/>
            <a:rect l="l" t="t" r="r" b="b"/>
            <a:pathLst>
              <a:path w="21600" h="21600" extrusionOk="0">
                <a:moveTo>
                  <a:pt x="0" y="0"/>
                </a:moveTo>
                <a:lnTo>
                  <a:pt x="21600" y="0"/>
                </a:lnTo>
                <a:lnTo>
                  <a:pt x="21600" y="21599"/>
                </a:lnTo>
                <a:lnTo>
                  <a:pt x="0" y="21599"/>
                </a:lnTo>
                <a:close/>
              </a:path>
            </a:pathLst>
          </a:custGeom>
          <a:noFill/>
          <a:ln>
            <a:noFill/>
          </a:ln>
        </p:spPr>
        <p:txBody>
          <a:bodyPr spcFirstLastPara="1" wrap="square" lIns="57150" tIns="57150" rIns="57150" bIns="57150" anchor="ctr" anchorCtr="0">
            <a:noAutofit/>
          </a:bodyPr>
          <a:lstStyle/>
          <a:p>
            <a:pPr marL="0" marR="0" lvl="0" indent="0" algn="r" rtl="0">
              <a:spcBef>
                <a:spcPts val="0"/>
              </a:spcBef>
              <a:spcAft>
                <a:spcPts val="0"/>
              </a:spcAft>
              <a:buClr>
                <a:srgbClr val="9A9A9A"/>
              </a:buClr>
              <a:buSzPts val="1200"/>
              <a:buFont typeface="Calibri"/>
              <a:buNone/>
            </a:pPr>
            <a:fld id="{00000000-1234-1234-1234-123412341234}" type="slidenum">
              <a:rPr lang="de-DE" sz="1800" b="0" i="0" u="none" strike="noStrike" cap="none">
                <a:solidFill>
                  <a:srgbClr val="9A9A9A"/>
                </a:solidFill>
                <a:latin typeface="Calibri"/>
                <a:ea typeface="Calibri"/>
                <a:cs typeface="Calibri"/>
                <a:sym typeface="Calibri"/>
              </a:rPr>
              <a:pPr marL="0" marR="0" lvl="0" indent="0" algn="r" rtl="0">
                <a:spcBef>
                  <a:spcPts val="0"/>
                </a:spcBef>
                <a:spcAft>
                  <a:spcPts val="0"/>
                </a:spcAft>
                <a:buClr>
                  <a:srgbClr val="9A9A9A"/>
                </a:buClr>
                <a:buSzPts val="1200"/>
                <a:buFont typeface="Calibri"/>
                <a:buNone/>
              </a:pPr>
              <a:t>‹#›</a:t>
            </a:fld>
            <a:endParaRPr sz="27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3114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2687841-21F2-40B8-A212-EE49E8EBE549}"/>
              </a:ext>
            </a:extLst>
          </p:cNvPr>
          <p:cNvSpPr>
            <a:spLocks noGrp="1"/>
          </p:cNvSpPr>
          <p:nvPr>
            <p:ph type="ctrTitle"/>
          </p:nvPr>
        </p:nvSpPr>
        <p:spPr>
          <a:xfrm>
            <a:off x="2286000" y="1683545"/>
            <a:ext cx="13716000" cy="3581400"/>
          </a:xfrm>
        </p:spPr>
        <p:txBody>
          <a:bodyPr anchor="b"/>
          <a:lstStyle>
            <a:lvl1pPr algn="ctr">
              <a:defRPr sz="9000"/>
            </a:lvl1pPr>
          </a:lstStyle>
          <a:p>
            <a:r>
              <a:rPr lang="de-DE"/>
              <a:t>Mastertitelformat bearbeiten</a:t>
            </a:r>
            <a:endParaRPr lang="de-AT"/>
          </a:p>
        </p:txBody>
      </p:sp>
      <p:sp>
        <p:nvSpPr>
          <p:cNvPr id="3" name="Untertitel 2">
            <a:extLst>
              <a:ext uri="{FF2B5EF4-FFF2-40B4-BE49-F238E27FC236}">
                <a16:creationId xmlns:a16="http://schemas.microsoft.com/office/drawing/2014/main" xmlns="" id="{E421727F-9D76-4C74-A602-B92558F12E0C}"/>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xmlns="" id="{5ABADDB8-CB50-4EE1-8FC5-CE1AA962BA9F}"/>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5" name="Fußzeilenplatzhalter 4">
            <a:extLst>
              <a:ext uri="{FF2B5EF4-FFF2-40B4-BE49-F238E27FC236}">
                <a16:creationId xmlns:a16="http://schemas.microsoft.com/office/drawing/2014/main" xmlns="" id="{8E155759-6F3B-4716-B640-47299AA80EE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2FCFFCB8-B20B-4E92-BA3E-4C8A82032919}"/>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3279179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F5F76BC-533B-4E87-8FB1-80EB2A2517A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xmlns="" id="{336B2EF6-C5C4-4865-B32C-FED8B947F2E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E03682CB-681F-4577-9C5D-CA650CF775FB}"/>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5" name="Fußzeilenplatzhalter 4">
            <a:extLst>
              <a:ext uri="{FF2B5EF4-FFF2-40B4-BE49-F238E27FC236}">
                <a16:creationId xmlns:a16="http://schemas.microsoft.com/office/drawing/2014/main" xmlns="" id="{89D4842F-081E-4F2A-976F-898989D2875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659E8FBF-6A9B-45DD-9459-FE4C225854CE}"/>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79738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59C11CB-9B1F-4901-A938-EF68AD76B6C9}"/>
              </a:ext>
            </a:extLst>
          </p:cNvPr>
          <p:cNvSpPr>
            <a:spLocks noGrp="1"/>
          </p:cNvSpPr>
          <p:nvPr>
            <p:ph type="title"/>
          </p:nvPr>
        </p:nvSpPr>
        <p:spPr>
          <a:xfrm>
            <a:off x="1247775" y="2564608"/>
            <a:ext cx="15773400" cy="4279106"/>
          </a:xfrm>
        </p:spPr>
        <p:txBody>
          <a:bodyPr anchor="b"/>
          <a:lstStyle>
            <a:lvl1pPr>
              <a:defRPr sz="9000"/>
            </a:lvl1pPr>
          </a:lstStyle>
          <a:p>
            <a:r>
              <a:rPr lang="de-DE"/>
              <a:t>Mastertitelformat bearbeiten</a:t>
            </a:r>
            <a:endParaRPr lang="de-AT"/>
          </a:p>
        </p:txBody>
      </p:sp>
      <p:sp>
        <p:nvSpPr>
          <p:cNvPr id="3" name="Textplatzhalter 2">
            <a:extLst>
              <a:ext uri="{FF2B5EF4-FFF2-40B4-BE49-F238E27FC236}">
                <a16:creationId xmlns:a16="http://schemas.microsoft.com/office/drawing/2014/main" xmlns="" id="{7F1A75CD-88E5-41B4-8368-BA96488A0C7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B4871F1D-A30F-4676-A8FA-4BBE349B7F32}"/>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5" name="Fußzeilenplatzhalter 4">
            <a:extLst>
              <a:ext uri="{FF2B5EF4-FFF2-40B4-BE49-F238E27FC236}">
                <a16:creationId xmlns:a16="http://schemas.microsoft.com/office/drawing/2014/main" xmlns="" id="{107EFD7D-9941-414C-BDEB-85AA805BAFE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538C0B75-3A42-4BAC-A107-BBBEA058B938}"/>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210312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C3F2328-C35B-411E-885D-4D4CFE34CE6F}"/>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xmlns="" id="{C5038166-0F3F-4329-8F11-2DE2A82C4728}"/>
              </a:ext>
            </a:extLst>
          </p:cNvPr>
          <p:cNvSpPr>
            <a:spLocks noGrp="1"/>
          </p:cNvSpPr>
          <p:nvPr>
            <p:ph sz="half" idx="1"/>
          </p:nvPr>
        </p:nvSpPr>
        <p:spPr>
          <a:xfrm>
            <a:off x="1257300" y="2738438"/>
            <a:ext cx="7772400" cy="65270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xmlns="" id="{3FA2FCF0-DABC-4E55-B94A-AD59A722856C}"/>
              </a:ext>
            </a:extLst>
          </p:cNvPr>
          <p:cNvSpPr>
            <a:spLocks noGrp="1"/>
          </p:cNvSpPr>
          <p:nvPr>
            <p:ph sz="half" idx="2"/>
          </p:nvPr>
        </p:nvSpPr>
        <p:spPr>
          <a:xfrm>
            <a:off x="9258300" y="2738438"/>
            <a:ext cx="7772400" cy="65270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xmlns="" id="{1159358C-5392-49FA-895A-EF972CBA2A12}"/>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6" name="Fußzeilenplatzhalter 5">
            <a:extLst>
              <a:ext uri="{FF2B5EF4-FFF2-40B4-BE49-F238E27FC236}">
                <a16:creationId xmlns:a16="http://schemas.microsoft.com/office/drawing/2014/main" xmlns="" id="{35EC5FB1-80F4-42D6-ADE5-A6866B7C0B4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964FA1B3-3261-4D7C-A49F-079992F328EC}"/>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849446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40D7EB-5C89-4837-A04E-6C11DDF7823D}"/>
              </a:ext>
            </a:extLst>
          </p:cNvPr>
          <p:cNvSpPr>
            <a:spLocks noGrp="1"/>
          </p:cNvSpPr>
          <p:nvPr>
            <p:ph type="title"/>
          </p:nvPr>
        </p:nvSpPr>
        <p:spPr>
          <a:xfrm>
            <a:off x="1259682" y="547688"/>
            <a:ext cx="15773400" cy="1988345"/>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BECF79E5-765B-4204-A825-D2C26F165C7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e-DE"/>
              <a:t>Mastertextformat bearbeiten</a:t>
            </a:r>
          </a:p>
        </p:txBody>
      </p:sp>
      <p:sp>
        <p:nvSpPr>
          <p:cNvPr id="4" name="Inhaltsplatzhalter 3">
            <a:extLst>
              <a:ext uri="{FF2B5EF4-FFF2-40B4-BE49-F238E27FC236}">
                <a16:creationId xmlns:a16="http://schemas.microsoft.com/office/drawing/2014/main" xmlns="" id="{10840FB8-524E-4CF9-9358-11076B1520ED}"/>
              </a:ext>
            </a:extLst>
          </p:cNvPr>
          <p:cNvSpPr>
            <a:spLocks noGrp="1"/>
          </p:cNvSpPr>
          <p:nvPr>
            <p:ph sz="half" idx="2"/>
          </p:nvPr>
        </p:nvSpPr>
        <p:spPr>
          <a:xfrm>
            <a:off x="1259683" y="3757613"/>
            <a:ext cx="7736681" cy="55268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xmlns="" id="{FC4B6589-1517-4446-8BFC-4CED82454AF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e-DE"/>
              <a:t>Mastertextformat bearbeiten</a:t>
            </a:r>
          </a:p>
        </p:txBody>
      </p:sp>
      <p:sp>
        <p:nvSpPr>
          <p:cNvPr id="6" name="Inhaltsplatzhalter 5">
            <a:extLst>
              <a:ext uri="{FF2B5EF4-FFF2-40B4-BE49-F238E27FC236}">
                <a16:creationId xmlns:a16="http://schemas.microsoft.com/office/drawing/2014/main" xmlns="" id="{42FB3BE6-4402-4E3C-A1B2-0C8779C7BC6B}"/>
              </a:ext>
            </a:extLst>
          </p:cNvPr>
          <p:cNvSpPr>
            <a:spLocks noGrp="1"/>
          </p:cNvSpPr>
          <p:nvPr>
            <p:ph sz="quarter" idx="4"/>
          </p:nvPr>
        </p:nvSpPr>
        <p:spPr>
          <a:xfrm>
            <a:off x="9258300" y="3757613"/>
            <a:ext cx="7774782" cy="55268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xmlns="" id="{DE072476-EC1C-4FA7-90E6-1F868B0A38D3}"/>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8" name="Fußzeilenplatzhalter 7">
            <a:extLst>
              <a:ext uri="{FF2B5EF4-FFF2-40B4-BE49-F238E27FC236}">
                <a16:creationId xmlns:a16="http://schemas.microsoft.com/office/drawing/2014/main" xmlns="" id="{3847719D-D132-4E41-B12B-4157AE532028}"/>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6A4D5299-7266-4637-86F0-A353B25AE99E}"/>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17215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D805AC9-6878-4E13-AB76-3C430DF9EBE3}"/>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xmlns="" id="{14BAD089-FDB5-4BDF-9874-BBA43619B2A0}"/>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4" name="Fußzeilenplatzhalter 3">
            <a:extLst>
              <a:ext uri="{FF2B5EF4-FFF2-40B4-BE49-F238E27FC236}">
                <a16:creationId xmlns:a16="http://schemas.microsoft.com/office/drawing/2014/main" xmlns="" id="{ED53AAE5-68EE-4B77-9B8A-C36968544A72}"/>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E0FA83DF-E737-4389-AF4C-67F669F0EFF2}"/>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2593229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4D326A42-0AAB-4D7D-B1C6-78B93D1A1212}"/>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3" name="Fußzeilenplatzhalter 2">
            <a:extLst>
              <a:ext uri="{FF2B5EF4-FFF2-40B4-BE49-F238E27FC236}">
                <a16:creationId xmlns:a16="http://schemas.microsoft.com/office/drawing/2014/main" xmlns="" id="{6647BB11-D2DD-4AED-B149-9D1AB0C9C7D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94772235-8140-4EA6-AD7B-D8E6DD4C26D5}"/>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2566493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429B0AE-D5DA-493E-B8FE-AC94C0C2F659}"/>
              </a:ext>
            </a:extLst>
          </p:cNvPr>
          <p:cNvSpPr>
            <a:spLocks noGrp="1"/>
          </p:cNvSpPr>
          <p:nvPr>
            <p:ph type="title"/>
          </p:nvPr>
        </p:nvSpPr>
        <p:spPr>
          <a:xfrm>
            <a:off x="1259683" y="685800"/>
            <a:ext cx="5898356" cy="2400300"/>
          </a:xfrm>
        </p:spPr>
        <p:txBody>
          <a:bodyPr anchor="b"/>
          <a:lstStyle>
            <a:lvl1pPr>
              <a:defRPr sz="4800"/>
            </a:lvl1pPr>
          </a:lstStyle>
          <a:p>
            <a:r>
              <a:rPr lang="de-DE"/>
              <a:t>Mastertitelformat bearbeiten</a:t>
            </a:r>
            <a:endParaRPr lang="de-AT"/>
          </a:p>
        </p:txBody>
      </p:sp>
      <p:sp>
        <p:nvSpPr>
          <p:cNvPr id="3" name="Inhaltsplatzhalter 2">
            <a:extLst>
              <a:ext uri="{FF2B5EF4-FFF2-40B4-BE49-F238E27FC236}">
                <a16:creationId xmlns:a16="http://schemas.microsoft.com/office/drawing/2014/main" xmlns="" id="{9350509E-F414-41EA-8176-E646BDDA4FC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xmlns="" id="{75DD700C-0456-459A-936C-D38ACBDB2C5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de-DE"/>
              <a:t>Mastertextformat bearbeiten</a:t>
            </a:r>
          </a:p>
        </p:txBody>
      </p:sp>
      <p:sp>
        <p:nvSpPr>
          <p:cNvPr id="5" name="Datumsplatzhalter 4">
            <a:extLst>
              <a:ext uri="{FF2B5EF4-FFF2-40B4-BE49-F238E27FC236}">
                <a16:creationId xmlns:a16="http://schemas.microsoft.com/office/drawing/2014/main" xmlns="" id="{B97088DE-0513-4008-AF9D-9BF247290737}"/>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6" name="Fußzeilenplatzhalter 5">
            <a:extLst>
              <a:ext uri="{FF2B5EF4-FFF2-40B4-BE49-F238E27FC236}">
                <a16:creationId xmlns:a16="http://schemas.microsoft.com/office/drawing/2014/main" xmlns="" id="{AC0DB565-D1FA-42F8-BA9B-E52445B69B9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DD132448-8073-4526-87B6-819AF88DD22A}"/>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4226933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261C735-187F-4D6B-8BDF-124BE9C6F9AC}"/>
              </a:ext>
            </a:extLst>
          </p:cNvPr>
          <p:cNvSpPr>
            <a:spLocks noGrp="1"/>
          </p:cNvSpPr>
          <p:nvPr>
            <p:ph type="title"/>
          </p:nvPr>
        </p:nvSpPr>
        <p:spPr>
          <a:xfrm>
            <a:off x="1259683" y="685800"/>
            <a:ext cx="5898356" cy="2400300"/>
          </a:xfrm>
        </p:spPr>
        <p:txBody>
          <a:bodyPr anchor="b"/>
          <a:lstStyle>
            <a:lvl1pPr>
              <a:defRPr sz="4800"/>
            </a:lvl1pPr>
          </a:lstStyle>
          <a:p>
            <a:r>
              <a:rPr lang="de-DE"/>
              <a:t>Mastertitelformat bearbeiten</a:t>
            </a:r>
            <a:endParaRPr lang="de-AT"/>
          </a:p>
        </p:txBody>
      </p:sp>
      <p:sp>
        <p:nvSpPr>
          <p:cNvPr id="3" name="Bildplatzhalter 2">
            <a:extLst>
              <a:ext uri="{FF2B5EF4-FFF2-40B4-BE49-F238E27FC236}">
                <a16:creationId xmlns:a16="http://schemas.microsoft.com/office/drawing/2014/main" xmlns="" id="{4D6E2477-8618-4CC9-A971-F4E2F05139D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de-AT"/>
          </a:p>
        </p:txBody>
      </p:sp>
      <p:sp>
        <p:nvSpPr>
          <p:cNvPr id="4" name="Textplatzhalter 3">
            <a:extLst>
              <a:ext uri="{FF2B5EF4-FFF2-40B4-BE49-F238E27FC236}">
                <a16:creationId xmlns:a16="http://schemas.microsoft.com/office/drawing/2014/main" xmlns="" id="{6676152E-73A7-4FC3-93DC-0FDAFC8ABCF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de-DE"/>
              <a:t>Mastertextformat bearbeiten</a:t>
            </a:r>
          </a:p>
        </p:txBody>
      </p:sp>
      <p:sp>
        <p:nvSpPr>
          <p:cNvPr id="5" name="Datumsplatzhalter 4">
            <a:extLst>
              <a:ext uri="{FF2B5EF4-FFF2-40B4-BE49-F238E27FC236}">
                <a16:creationId xmlns:a16="http://schemas.microsoft.com/office/drawing/2014/main" xmlns="" id="{031B9C5A-56ED-431B-91BE-4FD9943EB15F}"/>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6" name="Fußzeilenplatzhalter 5">
            <a:extLst>
              <a:ext uri="{FF2B5EF4-FFF2-40B4-BE49-F238E27FC236}">
                <a16:creationId xmlns:a16="http://schemas.microsoft.com/office/drawing/2014/main" xmlns="" id="{5D313F1A-556F-4DB0-9BE0-9F365A841D2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73529FEC-5EAC-40CF-AEE6-AC5ABA121F3D}"/>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1827141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6C32096-4E72-44C3-9A1C-8128572BEB31}"/>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xmlns="" id="{7878268B-F11F-4749-9C8C-E008068FE2D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49646169-7A48-4D77-B03F-08714FE5CF69}"/>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5" name="Fußzeilenplatzhalter 4">
            <a:extLst>
              <a:ext uri="{FF2B5EF4-FFF2-40B4-BE49-F238E27FC236}">
                <a16:creationId xmlns:a16="http://schemas.microsoft.com/office/drawing/2014/main" xmlns="" id="{9B7A6423-48F0-4E2A-A150-8596202126C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5ACE0C35-C82E-45E4-A242-BB0BB228E3C2}"/>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3966007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216C3DCE-D9A2-4842-8555-059062A832CC}"/>
              </a:ext>
            </a:extLst>
          </p:cNvPr>
          <p:cNvSpPr>
            <a:spLocks noGrp="1"/>
          </p:cNvSpPr>
          <p:nvPr>
            <p:ph type="title" orient="vert"/>
          </p:nvPr>
        </p:nvSpPr>
        <p:spPr>
          <a:xfrm>
            <a:off x="13087350" y="547688"/>
            <a:ext cx="3943350" cy="8717757"/>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xmlns="" id="{3FABC2B2-0961-4727-97E9-76647F3C3205}"/>
              </a:ext>
            </a:extLst>
          </p:cNvPr>
          <p:cNvSpPr>
            <a:spLocks noGrp="1"/>
          </p:cNvSpPr>
          <p:nvPr>
            <p:ph type="body" orient="vert" idx="1"/>
          </p:nvPr>
        </p:nvSpPr>
        <p:spPr>
          <a:xfrm>
            <a:off x="1257300" y="547688"/>
            <a:ext cx="11601450" cy="871775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00E54EB5-E1B9-437E-B35B-57ADE58A79EC}"/>
              </a:ext>
            </a:extLst>
          </p:cNvPr>
          <p:cNvSpPr>
            <a:spLocks noGrp="1"/>
          </p:cNvSpPr>
          <p:nvPr>
            <p:ph type="dt" sz="half" idx="10"/>
          </p:nvPr>
        </p:nvSpPr>
        <p:spPr/>
        <p:txBody>
          <a:bodyPr/>
          <a:lstStyle/>
          <a:p>
            <a:fld id="{FD568604-920D-4E7F-9CF6-47047A40EB63}" type="datetimeFigureOut">
              <a:rPr lang="de-AT" smtClean="0"/>
              <a:t>18.02.2023</a:t>
            </a:fld>
            <a:endParaRPr lang="de-AT"/>
          </a:p>
        </p:txBody>
      </p:sp>
      <p:sp>
        <p:nvSpPr>
          <p:cNvPr id="5" name="Fußzeilenplatzhalter 4">
            <a:extLst>
              <a:ext uri="{FF2B5EF4-FFF2-40B4-BE49-F238E27FC236}">
                <a16:creationId xmlns:a16="http://schemas.microsoft.com/office/drawing/2014/main" xmlns="" id="{8588E1A2-F8F0-4DB7-9CBD-6516FFB32B1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1FFDF2CA-99B4-4C2B-88F3-21DAB3B57187}"/>
              </a:ext>
            </a:extLst>
          </p:cNvPr>
          <p:cNvSpPr>
            <a:spLocks noGrp="1"/>
          </p:cNvSpPr>
          <p:nvPr>
            <p:ph type="sldNum" sz="quarter" idx="12"/>
          </p:nvPr>
        </p:nvSpPr>
        <p:spPr/>
        <p:txBody>
          <a:bodyPr/>
          <a:lstStyle/>
          <a:p>
            <a:fld id="{60F42937-92D0-4F25-AEBA-5A9243F653D6}" type="slidenum">
              <a:rPr lang="de-AT" smtClean="0"/>
              <a:t>‹#›</a:t>
            </a:fld>
            <a:endParaRPr lang="de-AT"/>
          </a:p>
        </p:txBody>
      </p:sp>
    </p:spTree>
    <p:extLst>
      <p:ext uri="{BB962C8B-B14F-4D97-AF65-F5344CB8AC3E}">
        <p14:creationId xmlns:p14="http://schemas.microsoft.com/office/powerpoint/2010/main" val="254680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39072C-7E47-B70E-B79E-10E0F2EA6FC5}"/>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61434A50-EB7E-272A-7A77-276077D9210F}"/>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DE3EBBF7-0D82-F25A-82B9-EE7FFE2DA312}"/>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5" name="Marcador de pie de página 4">
            <a:extLst>
              <a:ext uri="{FF2B5EF4-FFF2-40B4-BE49-F238E27FC236}">
                <a16:creationId xmlns:a16="http://schemas.microsoft.com/office/drawing/2014/main" xmlns="" id="{1A8BF46F-BB9A-D741-571A-4CC74EE9E80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xmlns="" id="{4C0EB782-AE44-A5D9-FDF4-9E510D87E809}"/>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171097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9043A1-E8C1-010B-5D09-581CE51E25B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FE1B9B1-F63C-4DF2-3D12-A83AC454D3B8}"/>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5A3D775-921A-50C6-8661-8D81AE2AB737}"/>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5" name="Marcador de pie de página 4">
            <a:extLst>
              <a:ext uri="{FF2B5EF4-FFF2-40B4-BE49-F238E27FC236}">
                <a16:creationId xmlns:a16="http://schemas.microsoft.com/office/drawing/2014/main" xmlns="" id="{3093E7B2-15B0-09E0-C6FC-15F08AEBE0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xmlns="" id="{14D349D4-0FFD-62D9-4865-6D7908E5F4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88689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D7E738-47FE-95EE-70B2-4463D108385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95EC36A-F222-EC6F-9B4D-7271CF5760A8}"/>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052C40F4-E00B-4D7E-6D84-858834C9CBC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5" name="Marcador de pie de página 4">
            <a:extLst>
              <a:ext uri="{FF2B5EF4-FFF2-40B4-BE49-F238E27FC236}">
                <a16:creationId xmlns:a16="http://schemas.microsoft.com/office/drawing/2014/main" xmlns="" id="{285D561B-6E85-340F-4100-0E9C69E8927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xmlns="" id="{337B0910-8394-57CF-84B2-EEC8A0C03A83}"/>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10473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E6F903-EF2D-E7C5-47C0-6F46DA775711}"/>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5151A5A-85BC-410F-42C5-7BF6AA5BC14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AF0FA94C-9271-126F-650E-261B491CA64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3E9EBFF4-D20E-792C-9CFC-B0C408AF47F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18/02/2023</a:t>
            </a:fld>
            <a:endParaRPr lang="es-ES"/>
          </a:p>
        </p:txBody>
      </p:sp>
      <p:sp>
        <p:nvSpPr>
          <p:cNvPr id="6" name="Marcador de pie de página 5">
            <a:extLst>
              <a:ext uri="{FF2B5EF4-FFF2-40B4-BE49-F238E27FC236}">
                <a16:creationId xmlns:a16="http://schemas.microsoft.com/office/drawing/2014/main" xmlns="" id="{A7C9D12F-3E17-2406-5A3F-9F2870F09F2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xmlns="" id="{3889552A-DD63-D594-ABDB-AEBE8FA53B5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a:t>
            </a:fld>
            <a:endParaRPr lang="es-ES"/>
          </a:p>
        </p:txBody>
      </p:sp>
    </p:spTree>
    <p:extLst>
      <p:ext uri="{BB962C8B-B14F-4D97-AF65-F5344CB8AC3E}">
        <p14:creationId xmlns:p14="http://schemas.microsoft.com/office/powerpoint/2010/main" val="25790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xmlns="" id="{DA802E67-0748-2D2E-3F14-D254668597AB}"/>
              </a:ext>
            </a:extLst>
          </p:cNvPr>
          <p:cNvPicPr/>
          <p:nvPr userDrawn="1"/>
        </p:nvPicPr>
        <p:blipFill>
          <a:blip r:embed="rId7" cstate="print"/>
          <a:stretch>
            <a:fillRect/>
          </a:stretch>
        </p:blipFill>
        <p:spPr>
          <a:xfrm>
            <a:off x="1447800" y="9243313"/>
            <a:ext cx="3200399" cy="676274"/>
          </a:xfrm>
          <a:prstGeom prst="rect">
            <a:avLst/>
          </a:prstGeom>
        </p:spPr>
      </p:pic>
      <p:sp>
        <p:nvSpPr>
          <p:cNvPr id="8" name="object 3">
            <a:extLst>
              <a:ext uri="{FF2B5EF4-FFF2-40B4-BE49-F238E27FC236}">
                <a16:creationId xmlns:a16="http://schemas.microsoft.com/office/drawing/2014/main" xmlns="" id="{5755C00D-77FE-8975-9CB6-FD3EDDCC4CA5}"/>
              </a:ext>
            </a:extLst>
          </p:cNvPr>
          <p:cNvSpPr/>
          <p:nvPr userDrawn="1"/>
        </p:nvSpPr>
        <p:spPr>
          <a:xfrm>
            <a:off x="177057"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xmlns="" id="{EBE1FC0C-33F3-5F92-1FEB-C1B4B5FFD70F}"/>
              </a:ext>
            </a:extLst>
          </p:cNvPr>
          <p:cNvSpPr/>
          <p:nvPr userDrawn="1"/>
        </p:nvSpPr>
        <p:spPr>
          <a:xfrm>
            <a:off x="177057"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xmlns="" id="{1B192276-58A7-C71B-1D87-8FB1F92F3D4C}"/>
              </a:ext>
            </a:extLst>
          </p:cNvPr>
          <p:cNvSpPr/>
          <p:nvPr userDrawn="1"/>
        </p:nvSpPr>
        <p:spPr>
          <a:xfrm>
            <a:off x="187762"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xmlns="" id="{DAEB0637-26CA-5155-2AD9-42AF2609ACA7}"/>
              </a:ext>
            </a:extLst>
          </p:cNvPr>
          <p:cNvSpPr/>
          <p:nvPr userDrawn="1"/>
        </p:nvSpPr>
        <p:spPr>
          <a:xfrm>
            <a:off x="177057"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xmlns="" id="{7F78179B-2511-C03D-E662-07AEAA86E42E}"/>
              </a:ext>
            </a:extLst>
          </p:cNvPr>
          <p:cNvSpPr/>
          <p:nvPr userDrawn="1"/>
        </p:nvSpPr>
        <p:spPr>
          <a:xfrm>
            <a:off x="177057"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xmlns="" id="{CC585EAD-8078-9E92-9493-90F92CCB61BA}"/>
              </a:ext>
            </a:extLst>
          </p:cNvPr>
          <p:cNvSpPr/>
          <p:nvPr userDrawn="1"/>
        </p:nvSpPr>
        <p:spPr>
          <a:xfrm>
            <a:off x="187762"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xmlns="" id="{7CE332CB-41FC-4074-C19E-3BDEBC4E8238}"/>
              </a:ext>
            </a:extLst>
          </p:cNvPr>
          <p:cNvSpPr/>
          <p:nvPr userDrawn="1"/>
        </p:nvSpPr>
        <p:spPr>
          <a:xfrm>
            <a:off x="177057"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xmlns="" id="{1D63B0BA-2CA7-5508-D507-274C4C17A6DE}"/>
              </a:ext>
            </a:extLst>
          </p:cNvPr>
          <p:cNvSpPr/>
          <p:nvPr userDrawn="1"/>
        </p:nvSpPr>
        <p:spPr>
          <a:xfrm>
            <a:off x="177057"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xmlns="" id="{52C5D37E-F8EC-5272-D7A3-E0C30F6F0EB8}"/>
              </a:ext>
            </a:extLst>
          </p:cNvPr>
          <p:cNvSpPr/>
          <p:nvPr userDrawn="1"/>
        </p:nvSpPr>
        <p:spPr>
          <a:xfrm>
            <a:off x="187762"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xmlns="" id="{9E76F77F-6692-1CA4-98F5-4693E6F4FC13}"/>
              </a:ext>
            </a:extLst>
          </p:cNvPr>
          <p:cNvSpPr/>
          <p:nvPr userDrawn="1"/>
        </p:nvSpPr>
        <p:spPr>
          <a:xfrm>
            <a:off x="177057"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xmlns="" id="{3BE22DC0-2D1B-079D-F944-4A177816C953}"/>
              </a:ext>
            </a:extLst>
          </p:cNvPr>
          <p:cNvSpPr/>
          <p:nvPr userDrawn="1"/>
        </p:nvSpPr>
        <p:spPr>
          <a:xfrm>
            <a:off x="177057"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xmlns="" id="{EA425F25-F69F-8F5B-D60F-974156588B30}"/>
              </a:ext>
            </a:extLst>
          </p:cNvPr>
          <p:cNvPicPr/>
          <p:nvPr userDrawn="1"/>
        </p:nvPicPr>
        <p:blipFill>
          <a:blip r:embed="rId8" cstate="print"/>
          <a:stretch>
            <a:fillRect/>
          </a:stretch>
        </p:blipFill>
        <p:spPr>
          <a:xfrm>
            <a:off x="5797230" y="2851504"/>
            <a:ext cx="6741318" cy="2179240"/>
          </a:xfrm>
          <a:prstGeom prst="rect">
            <a:avLst/>
          </a:prstGeom>
        </p:spPr>
      </p:pic>
      <p:sp>
        <p:nvSpPr>
          <p:cNvPr id="20" name="object 15">
            <a:extLst>
              <a:ext uri="{FF2B5EF4-FFF2-40B4-BE49-F238E27FC236}">
                <a16:creationId xmlns:a16="http://schemas.microsoft.com/office/drawing/2014/main" xmlns="" id="{1A6B726B-5748-34C8-5362-2B72670AA269}"/>
              </a:ext>
            </a:extLst>
          </p:cNvPr>
          <p:cNvSpPr txBox="1"/>
          <p:nvPr userDrawn="1"/>
        </p:nvSpPr>
        <p:spPr>
          <a:xfrm>
            <a:off x="7539626" y="5470518"/>
            <a:ext cx="3209290" cy="377825"/>
          </a:xfrm>
          <a:prstGeom prst="rect">
            <a:avLst/>
          </a:prstGeom>
        </p:spPr>
        <p:txBody>
          <a:bodyPr vert="horz" wrap="square" lIns="0" tIns="13335" rIns="0" bIns="0" rtlCol="0">
            <a:spAutoFit/>
          </a:bodyPr>
          <a:lstStyle/>
          <a:p>
            <a:pPr marL="12700">
              <a:lnSpc>
                <a:spcPct val="100000"/>
              </a:lnSpc>
              <a:spcBef>
                <a:spcPts val="105"/>
              </a:spcBef>
            </a:pPr>
            <a:r>
              <a:rPr sz="2300" spc="140" dirty="0">
                <a:solidFill>
                  <a:srgbClr val="6B7C86"/>
                </a:solidFill>
                <a:latin typeface="Microsoft Sans Serif"/>
                <a:cs typeface="Microsoft Sans Serif"/>
              </a:rPr>
              <a:t>da</a:t>
            </a:r>
            <a:r>
              <a:rPr sz="2300" spc="165" dirty="0">
                <a:solidFill>
                  <a:srgbClr val="6B7C86"/>
                </a:solidFill>
                <a:latin typeface="Microsoft Sans Serif"/>
                <a:cs typeface="Microsoft Sans Serif"/>
              </a:rPr>
              <a:t>t</a:t>
            </a:r>
            <a:r>
              <a:rPr sz="2300" spc="140" dirty="0">
                <a:solidFill>
                  <a:srgbClr val="6B7C86"/>
                </a:solidFill>
                <a:latin typeface="Microsoft Sans Serif"/>
                <a:cs typeface="Microsoft Sans Serif"/>
              </a:rPr>
              <a:t>a</a:t>
            </a:r>
            <a:r>
              <a:rPr sz="2300" spc="15" dirty="0">
                <a:solidFill>
                  <a:srgbClr val="6B7C86"/>
                </a:solidFill>
                <a:latin typeface="Microsoft Sans Serif"/>
                <a:cs typeface="Microsoft Sans Serif"/>
              </a:rPr>
              <a:t>s</a:t>
            </a:r>
            <a:r>
              <a:rPr sz="2300" spc="120" dirty="0">
                <a:solidFill>
                  <a:srgbClr val="6B7C86"/>
                </a:solidFill>
                <a:latin typeface="Microsoft Sans Serif"/>
                <a:cs typeface="Microsoft Sans Serif"/>
              </a:rPr>
              <a:t>ci</a:t>
            </a:r>
            <a:r>
              <a:rPr sz="2300" spc="40" dirty="0">
                <a:solidFill>
                  <a:srgbClr val="6B7C86"/>
                </a:solidFill>
                <a:latin typeface="Microsoft Sans Serif"/>
                <a:cs typeface="Microsoft Sans Serif"/>
              </a:rPr>
              <a:t>e</a:t>
            </a:r>
            <a:r>
              <a:rPr sz="2300" dirty="0">
                <a:solidFill>
                  <a:srgbClr val="6B7C86"/>
                </a:solidFill>
                <a:latin typeface="Microsoft Sans Serif"/>
                <a:cs typeface="Microsoft Sans Serif"/>
              </a:rPr>
              <a:t>n</a:t>
            </a:r>
            <a:r>
              <a:rPr sz="2300" spc="120" dirty="0">
                <a:solidFill>
                  <a:srgbClr val="6B7C86"/>
                </a:solidFill>
                <a:latin typeface="Microsoft Sans Serif"/>
                <a:cs typeface="Microsoft Sans Serif"/>
              </a:rPr>
              <a:t>c</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a:t>
            </a:r>
            <a:r>
              <a:rPr sz="2300" spc="140" dirty="0">
                <a:solidFill>
                  <a:srgbClr val="6B7C86"/>
                </a:solidFill>
                <a:latin typeface="Microsoft Sans Serif"/>
                <a:cs typeface="Microsoft Sans Serif"/>
              </a:rPr>
              <a:t>p</a:t>
            </a:r>
            <a:r>
              <a:rPr sz="2300" spc="110" dirty="0">
                <a:solidFill>
                  <a:srgbClr val="6B7C86"/>
                </a:solidFill>
                <a:latin typeface="Microsoft Sans Serif"/>
                <a:cs typeface="Microsoft Sans Serif"/>
              </a:rPr>
              <a:t>r</a:t>
            </a:r>
            <a:r>
              <a:rPr sz="2300" spc="40" dirty="0">
                <a:solidFill>
                  <a:srgbClr val="6B7C86"/>
                </a:solidFill>
                <a:latin typeface="Microsoft Sans Serif"/>
                <a:cs typeface="Microsoft Sans Serif"/>
              </a:rPr>
              <a:t>o</a:t>
            </a:r>
            <a:r>
              <a:rPr sz="2300" spc="120" dirty="0">
                <a:solidFill>
                  <a:srgbClr val="6B7C86"/>
                </a:solidFill>
                <a:latin typeface="Microsoft Sans Serif"/>
                <a:cs typeface="Microsoft Sans Serif"/>
              </a:rPr>
              <a:t>j</a:t>
            </a:r>
            <a:r>
              <a:rPr sz="2300" spc="40" dirty="0">
                <a:solidFill>
                  <a:srgbClr val="6B7C86"/>
                </a:solidFill>
                <a:latin typeface="Microsoft Sans Serif"/>
                <a:cs typeface="Microsoft Sans Serif"/>
              </a:rPr>
              <a:t>e</a:t>
            </a:r>
            <a:r>
              <a:rPr sz="2300" spc="120" dirty="0">
                <a:solidFill>
                  <a:srgbClr val="6B7C86"/>
                </a:solidFill>
                <a:latin typeface="Microsoft Sans Serif"/>
                <a:cs typeface="Microsoft Sans Serif"/>
              </a:rPr>
              <a:t>c</a:t>
            </a:r>
            <a:r>
              <a:rPr sz="2300" spc="165" dirty="0">
                <a:solidFill>
                  <a:srgbClr val="6B7C86"/>
                </a:solidFill>
                <a:latin typeface="Microsoft Sans Serif"/>
                <a:cs typeface="Microsoft Sans Serif"/>
              </a:rPr>
              <a:t>t</a:t>
            </a:r>
            <a:r>
              <a:rPr sz="2300" spc="5" dirty="0">
                <a:solidFill>
                  <a:srgbClr val="6B7C86"/>
                </a:solidFill>
                <a:latin typeface="Microsoft Sans Serif"/>
                <a:cs typeface="Microsoft Sans Serif"/>
              </a:rPr>
              <a:t>.</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u</a:t>
            </a:r>
            <a:endParaRPr sz="2300">
              <a:latin typeface="Microsoft Sans Serif"/>
              <a:cs typeface="Microsoft Sans Serif"/>
            </a:endParaRPr>
          </a:p>
        </p:txBody>
      </p:sp>
      <p:sp>
        <p:nvSpPr>
          <p:cNvPr id="21" name="object 16">
            <a:extLst>
              <a:ext uri="{FF2B5EF4-FFF2-40B4-BE49-F238E27FC236}">
                <a16:creationId xmlns:a16="http://schemas.microsoft.com/office/drawing/2014/main" xmlns="" id="{8736A787-F2E2-0249-2B92-70DCD11FEB45}"/>
              </a:ext>
            </a:extLst>
          </p:cNvPr>
          <p:cNvSpPr/>
          <p:nvPr userDrawn="1"/>
        </p:nvSpPr>
        <p:spPr>
          <a:xfrm>
            <a:off x="17798045"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2" name="object 17">
            <a:extLst>
              <a:ext uri="{FF2B5EF4-FFF2-40B4-BE49-F238E27FC236}">
                <a16:creationId xmlns:a16="http://schemas.microsoft.com/office/drawing/2014/main" xmlns="" id="{3BECE133-F238-3E75-6586-6852EBBD7035}"/>
              </a:ext>
            </a:extLst>
          </p:cNvPr>
          <p:cNvSpPr/>
          <p:nvPr userDrawn="1"/>
        </p:nvSpPr>
        <p:spPr>
          <a:xfrm>
            <a:off x="17798045"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3" name="object 18">
            <a:extLst>
              <a:ext uri="{FF2B5EF4-FFF2-40B4-BE49-F238E27FC236}">
                <a16:creationId xmlns:a16="http://schemas.microsoft.com/office/drawing/2014/main" xmlns="" id="{EE7DBF95-E8F0-4EC7-A357-B813D6F3C116}"/>
              </a:ext>
            </a:extLst>
          </p:cNvPr>
          <p:cNvSpPr/>
          <p:nvPr userDrawn="1"/>
        </p:nvSpPr>
        <p:spPr>
          <a:xfrm>
            <a:off x="17808748"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4" name="object 19">
            <a:extLst>
              <a:ext uri="{FF2B5EF4-FFF2-40B4-BE49-F238E27FC236}">
                <a16:creationId xmlns:a16="http://schemas.microsoft.com/office/drawing/2014/main" xmlns="" id="{E7440B94-250D-7087-FA48-06DA05C26E53}"/>
              </a:ext>
            </a:extLst>
          </p:cNvPr>
          <p:cNvSpPr/>
          <p:nvPr userDrawn="1"/>
        </p:nvSpPr>
        <p:spPr>
          <a:xfrm>
            <a:off x="17798045"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5" name="object 20">
            <a:extLst>
              <a:ext uri="{FF2B5EF4-FFF2-40B4-BE49-F238E27FC236}">
                <a16:creationId xmlns:a16="http://schemas.microsoft.com/office/drawing/2014/main" xmlns="" id="{20FD4E03-045B-FC83-C335-A346D34EFA0F}"/>
              </a:ext>
            </a:extLst>
          </p:cNvPr>
          <p:cNvSpPr/>
          <p:nvPr userDrawn="1"/>
        </p:nvSpPr>
        <p:spPr>
          <a:xfrm>
            <a:off x="17798045"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6" name="object 21">
            <a:extLst>
              <a:ext uri="{FF2B5EF4-FFF2-40B4-BE49-F238E27FC236}">
                <a16:creationId xmlns:a16="http://schemas.microsoft.com/office/drawing/2014/main" xmlns="" id="{1F30AA6A-BFF5-5D93-DEDE-1DBB94413FCB}"/>
              </a:ext>
            </a:extLst>
          </p:cNvPr>
          <p:cNvSpPr/>
          <p:nvPr userDrawn="1"/>
        </p:nvSpPr>
        <p:spPr>
          <a:xfrm>
            <a:off x="17808748"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7" name="object 22">
            <a:extLst>
              <a:ext uri="{FF2B5EF4-FFF2-40B4-BE49-F238E27FC236}">
                <a16:creationId xmlns:a16="http://schemas.microsoft.com/office/drawing/2014/main" xmlns="" id="{8FDD1866-CD25-5BF8-347D-1393AB11A60D}"/>
              </a:ext>
            </a:extLst>
          </p:cNvPr>
          <p:cNvSpPr/>
          <p:nvPr userDrawn="1"/>
        </p:nvSpPr>
        <p:spPr>
          <a:xfrm>
            <a:off x="17798045"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8" name="object 23">
            <a:extLst>
              <a:ext uri="{FF2B5EF4-FFF2-40B4-BE49-F238E27FC236}">
                <a16:creationId xmlns:a16="http://schemas.microsoft.com/office/drawing/2014/main" xmlns="" id="{005E8A9B-D108-6CE4-D957-81B06AFEF150}"/>
              </a:ext>
            </a:extLst>
          </p:cNvPr>
          <p:cNvSpPr/>
          <p:nvPr userDrawn="1"/>
        </p:nvSpPr>
        <p:spPr>
          <a:xfrm>
            <a:off x="17798045"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9" name="object 24">
            <a:extLst>
              <a:ext uri="{FF2B5EF4-FFF2-40B4-BE49-F238E27FC236}">
                <a16:creationId xmlns:a16="http://schemas.microsoft.com/office/drawing/2014/main" xmlns="" id="{89CDC558-A324-5641-734B-5642CF178DE7}"/>
              </a:ext>
            </a:extLst>
          </p:cNvPr>
          <p:cNvSpPr/>
          <p:nvPr userDrawn="1"/>
        </p:nvSpPr>
        <p:spPr>
          <a:xfrm>
            <a:off x="17808748"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30" name="object 25">
            <a:extLst>
              <a:ext uri="{FF2B5EF4-FFF2-40B4-BE49-F238E27FC236}">
                <a16:creationId xmlns:a16="http://schemas.microsoft.com/office/drawing/2014/main" xmlns="" id="{8D9E1383-427A-61BD-B71A-8E2CB4E63645}"/>
              </a:ext>
            </a:extLst>
          </p:cNvPr>
          <p:cNvSpPr/>
          <p:nvPr userDrawn="1"/>
        </p:nvSpPr>
        <p:spPr>
          <a:xfrm>
            <a:off x="17798045"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31" name="object 26">
            <a:extLst>
              <a:ext uri="{FF2B5EF4-FFF2-40B4-BE49-F238E27FC236}">
                <a16:creationId xmlns:a16="http://schemas.microsoft.com/office/drawing/2014/main" xmlns="" id="{76CF06EF-2545-5250-3E4D-538961D386AA}"/>
              </a:ext>
            </a:extLst>
          </p:cNvPr>
          <p:cNvSpPr/>
          <p:nvPr userDrawn="1"/>
        </p:nvSpPr>
        <p:spPr>
          <a:xfrm>
            <a:off x="17798045"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4" name="CuadroTexto 3">
            <a:extLst>
              <a:ext uri="{FF2B5EF4-FFF2-40B4-BE49-F238E27FC236}">
                <a16:creationId xmlns:a16="http://schemas.microsoft.com/office/drawing/2014/main" xmlns="" id="{F5FA4E65-FCA8-8E2F-B048-324F8F6C7CF4}"/>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xmlns="" id="{145D299E-C2A7-E77F-BA72-256A7D6F00CA}"/>
              </a:ext>
            </a:extLst>
          </p:cNvPr>
          <p:cNvSpPr/>
          <p:nvPr userDrawn="1"/>
        </p:nvSpPr>
        <p:spPr>
          <a:xfrm>
            <a:off x="177057" y="9847729"/>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xmlns="" id="{BCFB7F2E-F53E-AF00-C8C3-80160DE71268}"/>
              </a:ext>
            </a:extLst>
          </p:cNvPr>
          <p:cNvSpPr/>
          <p:nvPr userDrawn="1"/>
        </p:nvSpPr>
        <p:spPr>
          <a:xfrm>
            <a:off x="177057" y="8847488"/>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xmlns="" id="{92CBDF82-C7B5-0A47-2560-A379483FE578}"/>
              </a:ext>
            </a:extLst>
          </p:cNvPr>
          <p:cNvSpPr/>
          <p:nvPr userDrawn="1"/>
        </p:nvSpPr>
        <p:spPr>
          <a:xfrm>
            <a:off x="187762" y="7596451"/>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xmlns="" id="{042BE1D7-E3DE-C108-4982-24B42CC0AA72}"/>
              </a:ext>
            </a:extLst>
          </p:cNvPr>
          <p:cNvSpPr/>
          <p:nvPr userDrawn="1"/>
        </p:nvSpPr>
        <p:spPr>
          <a:xfrm>
            <a:off x="177057" y="691965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xmlns="" id="{7C813F35-825C-1848-A863-909B5F67695E}"/>
              </a:ext>
            </a:extLst>
          </p:cNvPr>
          <p:cNvSpPr/>
          <p:nvPr userDrawn="1"/>
        </p:nvSpPr>
        <p:spPr>
          <a:xfrm>
            <a:off x="177057" y="591941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xmlns="" id="{7B73987F-E123-E0AE-C30F-371187A1FAED}"/>
              </a:ext>
            </a:extLst>
          </p:cNvPr>
          <p:cNvSpPr/>
          <p:nvPr userDrawn="1"/>
        </p:nvSpPr>
        <p:spPr>
          <a:xfrm>
            <a:off x="187762" y="466837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xmlns="" id="{13061DD6-597E-619A-36CD-4FF266D92162}"/>
              </a:ext>
            </a:extLst>
          </p:cNvPr>
          <p:cNvSpPr/>
          <p:nvPr userDrawn="1"/>
        </p:nvSpPr>
        <p:spPr>
          <a:xfrm>
            <a:off x="177057" y="399157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xmlns="" id="{8F7BE249-6208-51C4-635A-8D78696B18FD}"/>
              </a:ext>
            </a:extLst>
          </p:cNvPr>
          <p:cNvSpPr/>
          <p:nvPr userDrawn="1"/>
        </p:nvSpPr>
        <p:spPr>
          <a:xfrm>
            <a:off x="177057" y="299133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xmlns="" id="{E5319B48-C21F-A8FD-67E3-54791D42BE86}"/>
              </a:ext>
            </a:extLst>
          </p:cNvPr>
          <p:cNvSpPr/>
          <p:nvPr userDrawn="1"/>
        </p:nvSpPr>
        <p:spPr>
          <a:xfrm>
            <a:off x="187762" y="174029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xmlns="" id="{357373C2-E0E3-30A7-BE50-012578B465F6}"/>
              </a:ext>
            </a:extLst>
          </p:cNvPr>
          <p:cNvSpPr/>
          <p:nvPr userDrawn="1"/>
        </p:nvSpPr>
        <p:spPr>
          <a:xfrm>
            <a:off x="177057" y="1063501"/>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xmlns="" id="{0DD394F5-C0D3-3C38-7058-99BEC22A8532}"/>
              </a:ext>
            </a:extLst>
          </p:cNvPr>
          <p:cNvSpPr/>
          <p:nvPr userDrawn="1"/>
        </p:nvSpPr>
        <p:spPr>
          <a:xfrm>
            <a:off x="177057" y="6326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xmlns="" id="{0504D18A-FD5D-32CE-C2CD-F46C2DCC578F}"/>
              </a:ext>
            </a:extLst>
          </p:cNvPr>
          <p:cNvPicPr/>
          <p:nvPr userDrawn="1"/>
        </p:nvPicPr>
        <p:blipFill>
          <a:blip r:embed="rId14" cstate="print"/>
          <a:stretch>
            <a:fillRect/>
          </a:stretch>
        </p:blipFill>
        <p:spPr>
          <a:xfrm>
            <a:off x="15011400" y="419100"/>
            <a:ext cx="2891670" cy="932139"/>
          </a:xfrm>
          <a:prstGeom prst="rect">
            <a:avLst/>
          </a:prstGeom>
        </p:spPr>
      </p:pic>
      <p:sp>
        <p:nvSpPr>
          <p:cNvPr id="23" name="CuadroTexto 22">
            <a:extLst>
              <a:ext uri="{FF2B5EF4-FFF2-40B4-BE49-F238E27FC236}">
                <a16:creationId xmlns:a16="http://schemas.microsoft.com/office/drawing/2014/main" xmlns="" id="{0B0702A4-442D-D72A-E87B-19EDD47A47ED}"/>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pic>
        <p:nvPicPr>
          <p:cNvPr id="24" name="object 2">
            <a:extLst>
              <a:ext uri="{FF2B5EF4-FFF2-40B4-BE49-F238E27FC236}">
                <a16:creationId xmlns:a16="http://schemas.microsoft.com/office/drawing/2014/main" xmlns="" id="{00B21A7A-BB50-16CD-B1C1-7D57EEA53685}"/>
              </a:ext>
            </a:extLst>
          </p:cNvPr>
          <p:cNvPicPr/>
          <p:nvPr userDrawn="1"/>
        </p:nvPicPr>
        <p:blipFill>
          <a:blip r:embed="rId15" cstate="print"/>
          <a:stretch>
            <a:fillRect/>
          </a:stretch>
        </p:blipFill>
        <p:spPr>
          <a:xfrm>
            <a:off x="1447800" y="9243313"/>
            <a:ext cx="3200399" cy="676274"/>
          </a:xfrm>
          <a:prstGeom prst="rect">
            <a:avLst/>
          </a:prstGeom>
        </p:spPr>
      </p:pic>
    </p:spTree>
    <p:extLst>
      <p:ext uri="{BB962C8B-B14F-4D97-AF65-F5344CB8AC3E}">
        <p14:creationId xmlns:p14="http://schemas.microsoft.com/office/powerpoint/2010/main" val="17153390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AAAE318B-B7B2-498A-8B7A-6A4F287E4AB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5B4C32A1-0DDC-4BC9-A5EC-E15792EA9C0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938FC1E9-18F5-4BA2-802D-ED5AD989001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D568604-920D-4E7F-9CF6-47047A40EB63}" type="datetimeFigureOut">
              <a:rPr lang="de-AT" smtClean="0"/>
              <a:t>18.02.2023</a:t>
            </a:fld>
            <a:endParaRPr lang="de-AT"/>
          </a:p>
        </p:txBody>
      </p:sp>
      <p:sp>
        <p:nvSpPr>
          <p:cNvPr id="5" name="Fußzeilenplatzhalter 4">
            <a:extLst>
              <a:ext uri="{FF2B5EF4-FFF2-40B4-BE49-F238E27FC236}">
                <a16:creationId xmlns:a16="http://schemas.microsoft.com/office/drawing/2014/main" xmlns="" id="{2A623D2F-1868-4B9E-B1C2-7C6200AF335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xmlns="" id="{5879AD9A-D2C3-4312-89EE-4A883C0B419E}"/>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0F42937-92D0-4F25-AEBA-5A9243F653D6}" type="slidenum">
              <a:rPr lang="de-AT" smtClean="0"/>
              <a:t>‹#›</a:t>
            </a:fld>
            <a:endParaRPr lang="de-AT"/>
          </a:p>
        </p:txBody>
      </p:sp>
    </p:spTree>
    <p:extLst>
      <p:ext uri="{BB962C8B-B14F-4D97-AF65-F5344CB8AC3E}">
        <p14:creationId xmlns:p14="http://schemas.microsoft.com/office/powerpoint/2010/main" val="15162197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de-D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E44E27C2-649F-F2B8-B7E1-2956CAAC7E77}"/>
              </a:ext>
            </a:extLst>
          </p:cNvPr>
          <p:cNvSpPr txBox="1"/>
          <p:nvPr/>
        </p:nvSpPr>
        <p:spPr>
          <a:xfrm>
            <a:off x="1733550" y="6591300"/>
            <a:ext cx="14820900" cy="1384995"/>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n-US" sz="4800" b="1" spc="-114" dirty="0">
                <a:solidFill>
                  <a:srgbClr val="E7686A"/>
                </a:solidFill>
                <a:ea typeface="Microsoft Sans Serif" panose="020B0604020202020204" pitchFamily="34" charset="0"/>
                <a:cs typeface="Microsoft Sans Serif" panose="020B0604020202020204" pitchFamily="34" charset="0"/>
              </a:rPr>
              <a:t>Introduction to Machine Learning</a:t>
            </a:r>
          </a:p>
          <a:p>
            <a:pPr lvl="0" algn="ctr">
              <a:spcBef>
                <a:spcPts val="5"/>
              </a:spcBef>
              <a:tabLst>
                <a:tab pos="1205230" algn="l"/>
                <a:tab pos="1926589" algn="l"/>
                <a:tab pos="2915920" algn="l"/>
                <a:tab pos="3444875" algn="l"/>
                <a:tab pos="4383405" algn="l"/>
                <a:tab pos="6796405" algn="l"/>
              </a:tabLst>
              <a:defRPr/>
            </a:pPr>
            <a:r>
              <a:rPr lang="en-US" sz="3600" b="1" spc="-114" dirty="0">
                <a:solidFill>
                  <a:srgbClr val="E7686A"/>
                </a:solidFill>
                <a:ea typeface="Microsoft Sans Serif" panose="020B0604020202020204" pitchFamily="34" charset="0"/>
                <a:cs typeface="Microsoft Sans Serif" panose="020B0604020202020204" pitchFamily="34" charset="0"/>
              </a:rPr>
              <a:t>By Women in AI Austria</a:t>
            </a:r>
            <a:endParaRPr lang="en-US" sz="3200" b="1" spc="-114" dirty="0">
              <a:solidFill>
                <a:srgbClr val="E7686A"/>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023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9906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 AI, ML, DL, and Data </a:t>
            </a:r>
            <a:r>
              <a:rPr lang="es-ES" sz="4400" b="1" dirty="0" err="1">
                <a:solidFill>
                  <a:srgbClr val="E7686A"/>
                </a:solidFill>
                <a:ea typeface="Microsoft Sans Serif" panose="020B0604020202020204" pitchFamily="34" charset="0"/>
                <a:cs typeface="Microsoft Sans Serif" panose="020B0604020202020204" pitchFamily="34" charset="0"/>
              </a:rPr>
              <a:t>Science</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Definitions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990600" y="3848101"/>
            <a:ext cx="15544800" cy="3624069"/>
          </a:xfrm>
          <a:prstGeom prst="rect">
            <a:avLst/>
          </a:prstGeom>
          <a:noFill/>
        </p:spPr>
        <p:txBody>
          <a:bodyPr wrap="square" rtlCol="0">
            <a:spAutoFit/>
          </a:bodyPr>
          <a:lstStyle/>
          <a:p>
            <a:pPr marL="1371600" indent="-476250">
              <a:spcBef>
                <a:spcPts val="900"/>
              </a:spcBef>
              <a:buClr>
                <a:srgbClr val="3C78D8"/>
              </a:buClr>
              <a:buSzPts val="1400"/>
              <a:buChar char="➢"/>
            </a:pPr>
            <a:r>
              <a:rPr lang="en-US" sz="2400" b="1" i="1" dirty="0">
                <a:solidFill>
                  <a:srgbClr val="3C78D8"/>
                </a:solidFill>
              </a:rPr>
              <a:t>AI: Artificial Intelligence </a:t>
            </a:r>
          </a:p>
          <a:p>
            <a:pPr marL="1352550" lvl="1">
              <a:spcBef>
                <a:spcPts val="900"/>
              </a:spcBef>
              <a:buClr>
                <a:srgbClr val="3C78D8"/>
              </a:buClr>
              <a:buSzPts val="1400"/>
            </a:pPr>
            <a:r>
              <a:rPr lang="en-US" sz="2400" i="1" dirty="0">
                <a:solidFill>
                  <a:srgbClr val="3C78D8"/>
                </a:solidFill>
              </a:rPr>
              <a:t>A computer system that can perform tasks normally requiring human intelligence</a:t>
            </a:r>
          </a:p>
          <a:p>
            <a:pPr marL="2286000" lvl="2" indent="-476250">
              <a:spcBef>
                <a:spcPts val="900"/>
              </a:spcBef>
              <a:buClr>
                <a:srgbClr val="3C78D8"/>
              </a:buClr>
              <a:buSzPts val="1400"/>
              <a:buChar char="➢"/>
            </a:pPr>
            <a:r>
              <a:rPr lang="en-US" sz="2400" b="1" i="1" dirty="0">
                <a:solidFill>
                  <a:srgbClr val="3C78D8"/>
                </a:solidFill>
              </a:rPr>
              <a:t>ML: Machine Learning</a:t>
            </a:r>
          </a:p>
          <a:p>
            <a:pPr marL="2266950" lvl="3">
              <a:spcBef>
                <a:spcPts val="900"/>
              </a:spcBef>
              <a:buClr>
                <a:srgbClr val="3C78D8"/>
              </a:buClr>
              <a:buSzPts val="1400"/>
            </a:pPr>
            <a:r>
              <a:rPr lang="en-US" sz="2400" i="1" dirty="0">
                <a:solidFill>
                  <a:srgbClr val="3C78D8"/>
                </a:solidFill>
              </a:rPr>
              <a:t>Instead of programming every step, a machine is programmed to find patterns, and “learns” based on examples.  There is a large area of overlap with Statistics.</a:t>
            </a:r>
          </a:p>
          <a:p>
            <a:pPr marL="3200400" lvl="4" indent="-476250">
              <a:spcBef>
                <a:spcPts val="900"/>
              </a:spcBef>
              <a:buClr>
                <a:srgbClr val="3C78D8"/>
              </a:buClr>
              <a:buSzPts val="1400"/>
              <a:buChar char="➢"/>
            </a:pPr>
            <a:r>
              <a:rPr lang="en-US" sz="2400" b="1" i="1" dirty="0">
                <a:solidFill>
                  <a:srgbClr val="3C78D8"/>
                </a:solidFill>
              </a:rPr>
              <a:t>DL: Deep Learning </a:t>
            </a:r>
          </a:p>
          <a:p>
            <a:pPr marL="3181350" lvl="5">
              <a:spcBef>
                <a:spcPts val="900"/>
              </a:spcBef>
              <a:buClr>
                <a:srgbClr val="3C78D8"/>
              </a:buClr>
              <a:buSzPts val="1400"/>
            </a:pPr>
            <a:r>
              <a:rPr lang="en-US" sz="2400" i="1" dirty="0">
                <a:solidFill>
                  <a:srgbClr val="3C78D8"/>
                </a:solidFill>
              </a:rPr>
              <a:t>Currently one of the most popular and successful methods of Machine Learning.  Based on neural networks algorithms with many layers (see Unit 2, Section 5).</a:t>
            </a:r>
          </a:p>
        </p:txBody>
      </p:sp>
    </p:spTree>
    <p:extLst>
      <p:ext uri="{BB962C8B-B14F-4D97-AF65-F5344CB8AC3E}">
        <p14:creationId xmlns:p14="http://schemas.microsoft.com/office/powerpoint/2010/main" val="6694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9906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 AI, ML, DL, and Data </a:t>
            </a:r>
            <a:r>
              <a:rPr lang="es-ES" sz="4400" b="1" dirty="0" err="1">
                <a:solidFill>
                  <a:srgbClr val="E7686A"/>
                </a:solidFill>
                <a:ea typeface="Microsoft Sans Serif" panose="020B0604020202020204" pitchFamily="34" charset="0"/>
                <a:cs typeface="Microsoft Sans Serif" panose="020B0604020202020204" pitchFamily="34" charset="0"/>
              </a:rPr>
              <a:t>Science</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Definitions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990600" y="3848101"/>
            <a:ext cx="15544800" cy="4593565"/>
          </a:xfrm>
          <a:prstGeom prst="rect">
            <a:avLst/>
          </a:prstGeom>
          <a:noFill/>
        </p:spPr>
        <p:txBody>
          <a:bodyPr wrap="square" rtlCol="0">
            <a:spAutoFit/>
          </a:bodyPr>
          <a:lstStyle/>
          <a:p>
            <a:pPr marL="1371600" indent="-476250">
              <a:spcBef>
                <a:spcPts val="900"/>
              </a:spcBef>
              <a:buClr>
                <a:srgbClr val="3C78D8"/>
              </a:buClr>
              <a:buSzPts val="1400"/>
              <a:buChar char="➢"/>
            </a:pPr>
            <a:r>
              <a:rPr lang="en-US" sz="2400" b="1" i="1" dirty="0">
                <a:solidFill>
                  <a:schemeClr val="accent5">
                    <a:lumMod val="60000"/>
                    <a:lumOff val="40000"/>
                  </a:schemeClr>
                </a:solidFill>
              </a:rPr>
              <a:t>AI: Artificial Intelligence </a:t>
            </a:r>
          </a:p>
          <a:p>
            <a:pPr marL="1352550" lvl="1">
              <a:spcBef>
                <a:spcPts val="900"/>
              </a:spcBef>
              <a:buClr>
                <a:srgbClr val="3C78D8"/>
              </a:buClr>
              <a:buSzPts val="1400"/>
            </a:pPr>
            <a:r>
              <a:rPr lang="en-US" sz="2400" i="1" dirty="0">
                <a:solidFill>
                  <a:schemeClr val="accent5">
                    <a:lumMod val="60000"/>
                    <a:lumOff val="40000"/>
                  </a:schemeClr>
                </a:solidFill>
              </a:rPr>
              <a:t>A computer system that can perform tasks normally requiring human intelligence</a:t>
            </a:r>
          </a:p>
          <a:p>
            <a:pPr marL="2286000" lvl="2" indent="-476250">
              <a:spcBef>
                <a:spcPts val="900"/>
              </a:spcBef>
              <a:buClr>
                <a:srgbClr val="3C78D8"/>
              </a:buClr>
              <a:buSzPts val="1400"/>
              <a:buChar char="➢"/>
            </a:pPr>
            <a:r>
              <a:rPr lang="en-US" sz="2400" b="1" i="1" dirty="0">
                <a:solidFill>
                  <a:schemeClr val="accent5">
                    <a:lumMod val="60000"/>
                    <a:lumOff val="40000"/>
                  </a:schemeClr>
                </a:solidFill>
              </a:rPr>
              <a:t>ML: Machine Learning</a:t>
            </a:r>
          </a:p>
          <a:p>
            <a:pPr marL="2266950" lvl="3">
              <a:spcBef>
                <a:spcPts val="900"/>
              </a:spcBef>
              <a:buClr>
                <a:srgbClr val="3C78D8"/>
              </a:buClr>
              <a:buSzPts val="1400"/>
            </a:pPr>
            <a:r>
              <a:rPr lang="en-US" sz="2400" i="1" dirty="0">
                <a:solidFill>
                  <a:schemeClr val="accent5">
                    <a:lumMod val="60000"/>
                    <a:lumOff val="40000"/>
                  </a:schemeClr>
                </a:solidFill>
              </a:rPr>
              <a:t>Instead of programming every step, a machine is programmed to find patterns, and “learns” based on examples.  There is a large area of overlap with Statistics.</a:t>
            </a:r>
          </a:p>
          <a:p>
            <a:pPr marL="3200400" lvl="4" indent="-476250">
              <a:spcBef>
                <a:spcPts val="900"/>
              </a:spcBef>
              <a:buClr>
                <a:srgbClr val="3C78D8"/>
              </a:buClr>
              <a:buSzPts val="1400"/>
              <a:buChar char="➢"/>
            </a:pPr>
            <a:r>
              <a:rPr lang="en-US" sz="2400" b="1" i="1" dirty="0">
                <a:solidFill>
                  <a:schemeClr val="accent5">
                    <a:lumMod val="60000"/>
                    <a:lumOff val="40000"/>
                  </a:schemeClr>
                </a:solidFill>
              </a:rPr>
              <a:t>DL: Deep Learning </a:t>
            </a:r>
          </a:p>
          <a:p>
            <a:pPr marL="3181350" lvl="5">
              <a:spcBef>
                <a:spcPts val="900"/>
              </a:spcBef>
              <a:buClr>
                <a:srgbClr val="3C78D8"/>
              </a:buClr>
              <a:buSzPts val="1400"/>
            </a:pPr>
            <a:r>
              <a:rPr lang="en-US" sz="2400" i="1" dirty="0">
                <a:solidFill>
                  <a:schemeClr val="accent5">
                    <a:lumMod val="60000"/>
                    <a:lumOff val="40000"/>
                  </a:schemeClr>
                </a:solidFill>
              </a:rPr>
              <a:t>Currently one of the most popular and successful methods of Machine Learning.  Based on neural networks algorithms.</a:t>
            </a:r>
          </a:p>
          <a:p>
            <a:pPr marL="1371600" indent="-476250">
              <a:spcBef>
                <a:spcPts val="900"/>
              </a:spcBef>
              <a:buClr>
                <a:srgbClr val="3C78D8"/>
              </a:buClr>
              <a:buSzPts val="1400"/>
              <a:buChar char="➢"/>
            </a:pPr>
            <a:r>
              <a:rPr lang="en-US" sz="2400" b="1" i="1" dirty="0">
                <a:solidFill>
                  <a:srgbClr val="3C78D8"/>
                </a:solidFill>
              </a:rPr>
              <a:t>DS: Data Science</a:t>
            </a:r>
          </a:p>
          <a:p>
            <a:pPr marL="1352550" lvl="1">
              <a:spcBef>
                <a:spcPts val="900"/>
              </a:spcBef>
              <a:buClr>
                <a:srgbClr val="3C78D8"/>
              </a:buClr>
              <a:buSzPts val="1400"/>
            </a:pPr>
            <a:r>
              <a:rPr lang="en-US" sz="2400" i="1" dirty="0">
                <a:solidFill>
                  <a:srgbClr val="3C78D8"/>
                </a:solidFill>
              </a:rPr>
              <a:t>Uses methods from Machine Learning and Statistics to solve problems and make decisions based on data.</a:t>
            </a:r>
          </a:p>
        </p:txBody>
      </p:sp>
    </p:spTree>
    <p:extLst>
      <p:ext uri="{BB962C8B-B14F-4D97-AF65-F5344CB8AC3E}">
        <p14:creationId xmlns:p14="http://schemas.microsoft.com/office/powerpoint/2010/main" val="65536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00200" y="4076700"/>
            <a:ext cx="7848600"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dirty="0"/>
              <a:t> Supervised learning</a:t>
            </a:r>
          </a:p>
          <a:p>
            <a:pPr marL="285750" indent="-285750">
              <a:lnSpc>
                <a:spcPct val="150000"/>
              </a:lnSpc>
              <a:buFont typeface="Wingdings" panose="05000000000000000000" pitchFamily="2" charset="2"/>
              <a:buChar char="Ø"/>
            </a:pPr>
            <a:r>
              <a:rPr lang="it-IT" sz="2400" dirty="0"/>
              <a:t> Unsupervised learning</a:t>
            </a:r>
          </a:p>
          <a:p>
            <a:pPr marL="285750" indent="-285750">
              <a:lnSpc>
                <a:spcPct val="150000"/>
              </a:lnSpc>
              <a:buFont typeface="Wingdings" panose="05000000000000000000" pitchFamily="2" charset="2"/>
              <a:buChar char="Ø"/>
            </a:pPr>
            <a:r>
              <a:rPr lang="it-IT" sz="2400" dirty="0"/>
              <a:t> Reinforcement learning</a:t>
            </a:r>
          </a:p>
        </p:txBody>
      </p:sp>
      <p:sp>
        <p:nvSpPr>
          <p:cNvPr id="6" name="CuadroTexto 5">
            <a:extLst>
              <a:ext uri="{FF2B5EF4-FFF2-40B4-BE49-F238E27FC236}">
                <a16:creationId xmlns:a16="http://schemas.microsoft.com/office/drawing/2014/main" xmlns="" id="{632B427A-9881-CC7B-B876-E25D95F4B2D1}"/>
              </a:ext>
            </a:extLst>
          </p:cNvPr>
          <p:cNvSpPr txBox="1"/>
          <p:nvPr/>
        </p:nvSpPr>
        <p:spPr>
          <a:xfrm>
            <a:off x="1432560" y="1496219"/>
            <a:ext cx="870204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a:t>
            </a:r>
            <a:r>
              <a:rPr lang="es-ES" sz="4000" b="1" dirty="0">
                <a:solidFill>
                  <a:srgbClr val="E7686A"/>
                </a:solidFill>
                <a:ea typeface="Microsoft Sans Serif" panose="020B0604020202020204" pitchFamily="34" charset="0"/>
                <a:cs typeface="Microsoft Sans Serif" panose="020B0604020202020204" pitchFamily="34" charset="0"/>
              </a:rPr>
              <a:t> : AI, ML, DL, and Data </a:t>
            </a:r>
            <a:r>
              <a:rPr lang="es-ES" sz="4000" b="1" dirty="0" err="1">
                <a:solidFill>
                  <a:srgbClr val="E7686A"/>
                </a:solidFill>
                <a:ea typeface="Microsoft Sans Serif" panose="020B0604020202020204" pitchFamily="34" charset="0"/>
                <a:cs typeface="Microsoft Sans Serif" panose="020B0604020202020204" pitchFamily="34" charset="0"/>
              </a:rPr>
              <a:t>Science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6">
            <a:extLst>
              <a:ext uri="{FF2B5EF4-FFF2-40B4-BE49-F238E27FC236}">
                <a16:creationId xmlns:a16="http://schemas.microsoft.com/office/drawing/2014/main" xmlns=""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Section 2: Types of ML</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9" name="CasellaDiTesto 1"/>
          <p:cNvSpPr txBox="1"/>
          <p:nvPr/>
        </p:nvSpPr>
        <p:spPr>
          <a:xfrm>
            <a:off x="1447800" y="3361372"/>
            <a:ext cx="10820400" cy="461665"/>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Machine learning algorithms can be sub-divided into three different types.</a:t>
            </a:r>
          </a:p>
        </p:txBody>
      </p:sp>
    </p:spTree>
    <p:extLst>
      <p:ext uri="{BB962C8B-B14F-4D97-AF65-F5344CB8AC3E}">
        <p14:creationId xmlns:p14="http://schemas.microsoft.com/office/powerpoint/2010/main" val="347360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47800" y="3339147"/>
            <a:ext cx="16230600" cy="563231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dirty="0"/>
              <a:t> </a:t>
            </a:r>
            <a:r>
              <a:rPr lang="it-IT" sz="2400" b="1" dirty="0"/>
              <a:t>Supervised learning</a:t>
            </a:r>
          </a:p>
          <a:p>
            <a:pPr lvl="1">
              <a:lnSpc>
                <a:spcPct val="150000"/>
              </a:lnSpc>
            </a:pPr>
            <a:r>
              <a:rPr lang="it-IT" sz="2400" dirty="0"/>
              <a:t>In supervised learning, an algorithm receives «labelled data» as «training» input:  labelled data are data sets where each instance (example) consists of independent variables, and the value of the target variable that should be output based on those independent variables.  In other words, this is simply learning by example. The goal of the algorithm is to detect a pattern that will enable it to correctly determine the target variable, when the independent variables are known.</a:t>
            </a:r>
          </a:p>
          <a:p>
            <a:pPr lvl="1">
              <a:lnSpc>
                <a:spcPct val="150000"/>
              </a:lnSpc>
            </a:pPr>
            <a:r>
              <a:rPr lang="it-IT" sz="2400" dirty="0"/>
              <a:t>Supervised learning is called </a:t>
            </a:r>
            <a:r>
              <a:rPr lang="it-IT" sz="2400" b="1" i="1" dirty="0"/>
              <a:t>Classification</a:t>
            </a:r>
            <a:r>
              <a:rPr lang="it-IT" sz="2400" dirty="0"/>
              <a:t>, when the target variable is a category – for example, determining whether a loan applicant is high-risk or not based on their demographic and previous lending history.  It is called </a:t>
            </a:r>
            <a:r>
              <a:rPr lang="it-IT" sz="2400" b="1" i="1" dirty="0"/>
              <a:t>Regression</a:t>
            </a:r>
            <a:r>
              <a:rPr lang="it-IT" sz="2400" dirty="0"/>
              <a:t> when the target variable is quantitative – for example, predicting a nation’s GDP growth based on current economic factors.</a:t>
            </a:r>
          </a:p>
          <a:p>
            <a:pPr marL="285750" indent="-285750">
              <a:lnSpc>
                <a:spcPct val="150000"/>
              </a:lnSpc>
              <a:buFont typeface="Wingdings" panose="05000000000000000000" pitchFamily="2" charset="2"/>
              <a:buChar char="Ø"/>
            </a:pPr>
            <a:r>
              <a:rPr lang="it-IT" sz="2400" dirty="0"/>
              <a:t> </a:t>
            </a:r>
            <a:r>
              <a:rPr lang="it-IT" sz="2400" dirty="0">
                <a:solidFill>
                  <a:schemeClr val="bg1">
                    <a:lumMod val="65000"/>
                  </a:schemeClr>
                </a:solidFill>
              </a:rPr>
              <a:t>Unsupervised learning</a:t>
            </a:r>
          </a:p>
          <a:p>
            <a:pPr marL="285750" indent="-285750">
              <a:lnSpc>
                <a:spcPct val="150000"/>
              </a:lnSpc>
              <a:buFont typeface="Wingdings" panose="05000000000000000000" pitchFamily="2" charset="2"/>
              <a:buChar char="Ø"/>
            </a:pPr>
            <a:r>
              <a:rPr lang="it-IT" sz="2400" dirty="0">
                <a:solidFill>
                  <a:schemeClr val="bg1">
                    <a:lumMod val="65000"/>
                  </a:schemeClr>
                </a:solidFill>
              </a:rPr>
              <a:t> Reinforcement learning</a:t>
            </a:r>
          </a:p>
        </p:txBody>
      </p:sp>
      <p:sp>
        <p:nvSpPr>
          <p:cNvPr id="6" name="CuadroTexto 5">
            <a:extLst>
              <a:ext uri="{FF2B5EF4-FFF2-40B4-BE49-F238E27FC236}">
                <a16:creationId xmlns:a16="http://schemas.microsoft.com/office/drawing/2014/main" xmlns="" id="{632B427A-9881-CC7B-B876-E25D95F4B2D1}"/>
              </a:ext>
            </a:extLst>
          </p:cNvPr>
          <p:cNvSpPr txBox="1"/>
          <p:nvPr/>
        </p:nvSpPr>
        <p:spPr>
          <a:xfrm>
            <a:off x="1432560" y="1496219"/>
            <a:ext cx="870204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a:t>
            </a:r>
            <a:r>
              <a:rPr lang="es-ES" sz="4000" b="1" dirty="0">
                <a:solidFill>
                  <a:srgbClr val="E7686A"/>
                </a:solidFill>
                <a:ea typeface="Microsoft Sans Serif" panose="020B0604020202020204" pitchFamily="34" charset="0"/>
                <a:cs typeface="Microsoft Sans Serif" panose="020B0604020202020204" pitchFamily="34" charset="0"/>
              </a:rPr>
              <a:t> : AI, ML, DL, and Data </a:t>
            </a:r>
            <a:r>
              <a:rPr lang="es-ES" sz="4000" b="1" dirty="0" err="1">
                <a:solidFill>
                  <a:srgbClr val="E7686A"/>
                </a:solidFill>
                <a:ea typeface="Microsoft Sans Serif" panose="020B0604020202020204" pitchFamily="34" charset="0"/>
                <a:cs typeface="Microsoft Sans Serif" panose="020B0604020202020204" pitchFamily="34" charset="0"/>
              </a:rPr>
              <a:t>Science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6">
            <a:extLst>
              <a:ext uri="{FF2B5EF4-FFF2-40B4-BE49-F238E27FC236}">
                <a16:creationId xmlns:a16="http://schemas.microsoft.com/office/drawing/2014/main" xmlns=""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Section 2: Types of ML</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68948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00200" y="4076700"/>
            <a:ext cx="14325600"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dirty="0"/>
              <a:t> </a:t>
            </a:r>
            <a:r>
              <a:rPr lang="it-IT" sz="2400" dirty="0">
                <a:solidFill>
                  <a:schemeClr val="bg1">
                    <a:lumMod val="65000"/>
                  </a:schemeClr>
                </a:solidFill>
              </a:rPr>
              <a:t>Supervised learning</a:t>
            </a:r>
          </a:p>
          <a:p>
            <a:pPr marL="285750" indent="-285750">
              <a:lnSpc>
                <a:spcPct val="150000"/>
              </a:lnSpc>
              <a:buFont typeface="Wingdings" panose="05000000000000000000" pitchFamily="2" charset="2"/>
              <a:buChar char="Ø"/>
            </a:pPr>
            <a:r>
              <a:rPr lang="it-IT" sz="2400" dirty="0"/>
              <a:t> </a:t>
            </a:r>
            <a:r>
              <a:rPr lang="it-IT" sz="2400" b="1" dirty="0"/>
              <a:t>Unsupervised learning</a:t>
            </a:r>
          </a:p>
          <a:p>
            <a:pPr lvl="1">
              <a:lnSpc>
                <a:spcPct val="150000"/>
              </a:lnSpc>
            </a:pPr>
            <a:r>
              <a:rPr lang="it-IT" sz="2400" dirty="0"/>
              <a:t>Unsupervised learning is used to detect patterns in unlabelled data. Clustering (trying to determine similar groups in the data, without knowing apriori which groups to look for), or dimension reduction methods (such as principal components analysis, or LDA) are the most popular types óf unsupervised learning.</a:t>
            </a:r>
          </a:p>
          <a:p>
            <a:pPr marL="285750" indent="-285750">
              <a:lnSpc>
                <a:spcPct val="150000"/>
              </a:lnSpc>
              <a:buFont typeface="Wingdings" panose="05000000000000000000" pitchFamily="2" charset="2"/>
              <a:buChar char="Ø"/>
            </a:pPr>
            <a:r>
              <a:rPr lang="it-IT" sz="2400" dirty="0"/>
              <a:t> </a:t>
            </a:r>
            <a:r>
              <a:rPr lang="it-IT" sz="2400" dirty="0">
                <a:solidFill>
                  <a:schemeClr val="bg1">
                    <a:lumMod val="65000"/>
                  </a:schemeClr>
                </a:solidFill>
              </a:rPr>
              <a:t>Reinforcement learning</a:t>
            </a:r>
          </a:p>
        </p:txBody>
      </p:sp>
      <p:sp>
        <p:nvSpPr>
          <p:cNvPr id="6" name="CuadroTexto 5">
            <a:extLst>
              <a:ext uri="{FF2B5EF4-FFF2-40B4-BE49-F238E27FC236}">
                <a16:creationId xmlns:a16="http://schemas.microsoft.com/office/drawing/2014/main" xmlns="" id="{632B427A-9881-CC7B-B876-E25D95F4B2D1}"/>
              </a:ext>
            </a:extLst>
          </p:cNvPr>
          <p:cNvSpPr txBox="1"/>
          <p:nvPr/>
        </p:nvSpPr>
        <p:spPr>
          <a:xfrm>
            <a:off x="1432560" y="1496219"/>
            <a:ext cx="870204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a:t>
            </a:r>
            <a:r>
              <a:rPr lang="es-ES" sz="4000" b="1" dirty="0">
                <a:solidFill>
                  <a:srgbClr val="E7686A"/>
                </a:solidFill>
                <a:ea typeface="Microsoft Sans Serif" panose="020B0604020202020204" pitchFamily="34" charset="0"/>
                <a:cs typeface="Microsoft Sans Serif" panose="020B0604020202020204" pitchFamily="34" charset="0"/>
              </a:rPr>
              <a:t> : AI, ML, DL, and Data </a:t>
            </a:r>
            <a:r>
              <a:rPr lang="es-ES" sz="4000" b="1" dirty="0" err="1">
                <a:solidFill>
                  <a:srgbClr val="E7686A"/>
                </a:solidFill>
                <a:ea typeface="Microsoft Sans Serif" panose="020B0604020202020204" pitchFamily="34" charset="0"/>
                <a:cs typeface="Microsoft Sans Serif" panose="020B0604020202020204" pitchFamily="34" charset="0"/>
              </a:rPr>
              <a:t>Science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6">
            <a:extLst>
              <a:ext uri="{FF2B5EF4-FFF2-40B4-BE49-F238E27FC236}">
                <a16:creationId xmlns:a16="http://schemas.microsoft.com/office/drawing/2014/main" xmlns=""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Section 2: Types of ML</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9" name="CasellaDiTesto 1"/>
          <p:cNvSpPr txBox="1"/>
          <p:nvPr/>
        </p:nvSpPr>
        <p:spPr>
          <a:xfrm>
            <a:off x="1447800" y="3361372"/>
            <a:ext cx="10820400" cy="461665"/>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Machine learning algorithms can be sub-divided into three different types.</a:t>
            </a:r>
          </a:p>
        </p:txBody>
      </p:sp>
    </p:spTree>
    <p:extLst>
      <p:ext uri="{BB962C8B-B14F-4D97-AF65-F5344CB8AC3E}">
        <p14:creationId xmlns:p14="http://schemas.microsoft.com/office/powerpoint/2010/main" val="259088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00200" y="4076700"/>
            <a:ext cx="14173200"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dirty="0"/>
              <a:t> </a:t>
            </a:r>
            <a:r>
              <a:rPr lang="it-IT" sz="2400" dirty="0">
                <a:solidFill>
                  <a:schemeClr val="bg1">
                    <a:lumMod val="65000"/>
                  </a:schemeClr>
                </a:solidFill>
              </a:rPr>
              <a:t>Supervised learning</a:t>
            </a:r>
          </a:p>
          <a:p>
            <a:pPr marL="285750" indent="-285750">
              <a:lnSpc>
                <a:spcPct val="150000"/>
              </a:lnSpc>
              <a:buFont typeface="Wingdings" panose="05000000000000000000" pitchFamily="2" charset="2"/>
              <a:buChar char="Ø"/>
            </a:pPr>
            <a:r>
              <a:rPr lang="it-IT" sz="2400" dirty="0">
                <a:solidFill>
                  <a:schemeClr val="bg1">
                    <a:lumMod val="65000"/>
                  </a:schemeClr>
                </a:solidFill>
              </a:rPr>
              <a:t> Unsupervised learning</a:t>
            </a:r>
          </a:p>
          <a:p>
            <a:pPr marL="285750" indent="-285750">
              <a:lnSpc>
                <a:spcPct val="150000"/>
              </a:lnSpc>
              <a:buFont typeface="Wingdings" panose="05000000000000000000" pitchFamily="2" charset="2"/>
              <a:buChar char="Ø"/>
            </a:pPr>
            <a:r>
              <a:rPr lang="it-IT" sz="2400" dirty="0"/>
              <a:t> </a:t>
            </a:r>
            <a:r>
              <a:rPr lang="it-IT" sz="2400" b="1" dirty="0"/>
              <a:t>Reinforcement learning (RL)</a:t>
            </a:r>
          </a:p>
          <a:p>
            <a:pPr lvl="1">
              <a:lnSpc>
                <a:spcPct val="150000"/>
              </a:lnSpc>
            </a:pPr>
            <a:r>
              <a:rPr lang="it-IT" sz="2400" dirty="0"/>
              <a:t>Reinforcement learning is used in order to derive an optimal strategy in situations where the algorithmic agent is required to interact with a given environment, and make a sequence of decisions, before the end result is known (i.e. the feedback is not immediate: success vs failure, win vs lose).  RL methods are most commonly used in game-playing, or in autonomous driving, and making robots move.</a:t>
            </a:r>
          </a:p>
        </p:txBody>
      </p:sp>
      <p:sp>
        <p:nvSpPr>
          <p:cNvPr id="6" name="CuadroTexto 5">
            <a:extLst>
              <a:ext uri="{FF2B5EF4-FFF2-40B4-BE49-F238E27FC236}">
                <a16:creationId xmlns:a16="http://schemas.microsoft.com/office/drawing/2014/main" xmlns="" id="{632B427A-9881-CC7B-B876-E25D95F4B2D1}"/>
              </a:ext>
            </a:extLst>
          </p:cNvPr>
          <p:cNvSpPr txBox="1"/>
          <p:nvPr/>
        </p:nvSpPr>
        <p:spPr>
          <a:xfrm>
            <a:off x="1432560" y="1496219"/>
            <a:ext cx="870204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a:t>
            </a:r>
            <a:r>
              <a:rPr lang="es-ES" sz="4000" b="1" dirty="0">
                <a:solidFill>
                  <a:srgbClr val="E7686A"/>
                </a:solidFill>
                <a:ea typeface="Microsoft Sans Serif" panose="020B0604020202020204" pitchFamily="34" charset="0"/>
                <a:cs typeface="Microsoft Sans Serif" panose="020B0604020202020204" pitchFamily="34" charset="0"/>
              </a:rPr>
              <a:t> : AI, ML, DL, and Data </a:t>
            </a:r>
            <a:r>
              <a:rPr lang="es-ES" sz="4000" b="1" dirty="0" err="1">
                <a:solidFill>
                  <a:srgbClr val="E7686A"/>
                </a:solidFill>
                <a:ea typeface="Microsoft Sans Serif" panose="020B0604020202020204" pitchFamily="34" charset="0"/>
                <a:cs typeface="Microsoft Sans Serif" panose="020B0604020202020204" pitchFamily="34" charset="0"/>
              </a:rPr>
              <a:t>Science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6">
            <a:extLst>
              <a:ext uri="{FF2B5EF4-FFF2-40B4-BE49-F238E27FC236}">
                <a16:creationId xmlns:a16="http://schemas.microsoft.com/office/drawing/2014/main" xmlns=""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Section 2: Types of ML</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9" name="CasellaDiTesto 1"/>
          <p:cNvSpPr txBox="1"/>
          <p:nvPr/>
        </p:nvSpPr>
        <p:spPr>
          <a:xfrm>
            <a:off x="1447800" y="3361372"/>
            <a:ext cx="10820400" cy="461665"/>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Machine learning algorithms can be sub-divided into three different types.</a:t>
            </a:r>
          </a:p>
        </p:txBody>
      </p:sp>
    </p:spTree>
    <p:extLst>
      <p:ext uri="{BB962C8B-B14F-4D97-AF65-F5344CB8AC3E}">
        <p14:creationId xmlns:p14="http://schemas.microsoft.com/office/powerpoint/2010/main" val="305438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47800" y="4323724"/>
            <a:ext cx="14706600" cy="446705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dirty="0"/>
              <a:t>machine learning is an empirical subject</a:t>
            </a:r>
          </a:p>
          <a:p>
            <a:pPr marL="285750" indent="-285750">
              <a:lnSpc>
                <a:spcPct val="150000"/>
              </a:lnSpc>
              <a:buFont typeface="Wingdings" panose="05000000000000000000" pitchFamily="2" charset="2"/>
              <a:buChar char="Ø"/>
            </a:pPr>
            <a:r>
              <a:rPr lang="it-IT" sz="2400" dirty="0"/>
              <a:t>a priori, there is usually not «one correct method to apply»</a:t>
            </a:r>
          </a:p>
          <a:p>
            <a:pPr marL="285750" indent="-285750">
              <a:lnSpc>
                <a:spcPct val="150000"/>
              </a:lnSpc>
              <a:buFont typeface="Wingdings" panose="05000000000000000000" pitchFamily="2" charset="2"/>
              <a:buChar char="Ø"/>
            </a:pPr>
            <a:r>
              <a:rPr lang="it-IT" sz="2400" dirty="0"/>
              <a:t>you will need to:</a:t>
            </a:r>
          </a:p>
          <a:p>
            <a:pPr marL="1200150" lvl="2" indent="-285750">
              <a:lnSpc>
                <a:spcPct val="150000"/>
              </a:lnSpc>
              <a:buFont typeface="Wingdings" panose="05000000000000000000" pitchFamily="2" charset="2"/>
              <a:buChar char="Ø"/>
            </a:pPr>
            <a:r>
              <a:rPr lang="it-IT" sz="2400" dirty="0"/>
              <a:t>collect the requirements for your particular use case, </a:t>
            </a:r>
          </a:p>
          <a:p>
            <a:pPr marL="1200150" lvl="2" indent="-285750">
              <a:lnSpc>
                <a:spcPct val="150000"/>
              </a:lnSpc>
              <a:buFont typeface="Wingdings" panose="05000000000000000000" pitchFamily="2" charset="2"/>
              <a:buChar char="Ø"/>
            </a:pPr>
            <a:r>
              <a:rPr lang="it-IT" sz="2400" dirty="0"/>
              <a:t>try out a few different methods (Unit 2), </a:t>
            </a:r>
          </a:p>
          <a:p>
            <a:pPr marL="1200150" lvl="2" indent="-285750">
              <a:lnSpc>
                <a:spcPct val="150000"/>
              </a:lnSpc>
              <a:buFont typeface="Wingdings" panose="05000000000000000000" pitchFamily="2" charset="2"/>
              <a:buChar char="Ø"/>
            </a:pPr>
            <a:r>
              <a:rPr lang="it-IT" sz="2400" dirty="0"/>
              <a:t>and then evaluate them according to your chosen metrics (Unit 3) and requirements (for example, perhaps accuracy is not the only important factor, but explainability as well), </a:t>
            </a:r>
          </a:p>
          <a:p>
            <a:pPr marL="1200150" lvl="2" indent="-285750">
              <a:lnSpc>
                <a:spcPct val="150000"/>
              </a:lnSpc>
              <a:buFont typeface="Wingdings" panose="05000000000000000000" pitchFamily="2" charset="2"/>
              <a:buChar char="Ø"/>
            </a:pPr>
            <a:r>
              <a:rPr lang="it-IT" sz="2400" dirty="0"/>
              <a:t>to determine which method works «best»</a:t>
            </a:r>
          </a:p>
        </p:txBody>
      </p:sp>
      <p:sp>
        <p:nvSpPr>
          <p:cNvPr id="6" name="CuadroTexto 5">
            <a:extLst>
              <a:ext uri="{FF2B5EF4-FFF2-40B4-BE49-F238E27FC236}">
                <a16:creationId xmlns:a16="http://schemas.microsoft.com/office/drawing/2014/main" xmlns="" id="{632B427A-9881-CC7B-B876-E25D95F4B2D1}"/>
              </a:ext>
            </a:extLst>
          </p:cNvPr>
          <p:cNvSpPr txBox="1"/>
          <p:nvPr/>
        </p:nvSpPr>
        <p:spPr>
          <a:xfrm>
            <a:off x="1432560" y="1496219"/>
            <a:ext cx="870204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a:t>
            </a:r>
            <a:r>
              <a:rPr lang="es-ES" sz="4000" b="1" dirty="0">
                <a:solidFill>
                  <a:srgbClr val="E7686A"/>
                </a:solidFill>
                <a:ea typeface="Microsoft Sans Serif" panose="020B0604020202020204" pitchFamily="34" charset="0"/>
                <a:cs typeface="Microsoft Sans Serif" panose="020B0604020202020204" pitchFamily="34" charset="0"/>
              </a:rPr>
              <a:t> : AI, ML, DL, and Data </a:t>
            </a:r>
            <a:r>
              <a:rPr lang="es-ES" sz="4000" b="1" dirty="0" err="1">
                <a:solidFill>
                  <a:srgbClr val="E7686A"/>
                </a:solidFill>
                <a:ea typeface="Microsoft Sans Serif" panose="020B0604020202020204" pitchFamily="34" charset="0"/>
                <a:cs typeface="Microsoft Sans Serif" panose="020B0604020202020204" pitchFamily="34" charset="0"/>
              </a:rPr>
              <a:t>Science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8" name="CuadroTexto 6">
            <a:extLst>
              <a:ext uri="{FF2B5EF4-FFF2-40B4-BE49-F238E27FC236}">
                <a16:creationId xmlns:a16="http://schemas.microsoft.com/office/drawing/2014/main" xmlns=""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Section 2: Types of ML</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9" name="CasellaDiTesto 1"/>
          <p:cNvSpPr txBox="1"/>
          <p:nvPr/>
        </p:nvSpPr>
        <p:spPr>
          <a:xfrm>
            <a:off x="1447800" y="3361372"/>
            <a:ext cx="10820400" cy="830997"/>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Before proceeding to examine different types of machine learning algorithms in the next unit, a word to the wise:</a:t>
            </a:r>
          </a:p>
        </p:txBody>
      </p:sp>
    </p:spTree>
    <p:extLst>
      <p:ext uri="{BB962C8B-B14F-4D97-AF65-F5344CB8AC3E}">
        <p14:creationId xmlns:p14="http://schemas.microsoft.com/office/powerpoint/2010/main" val="254416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143000" y="1335755"/>
            <a:ext cx="8763000" cy="543739"/>
          </a:xfrm>
          <a:prstGeom prst="rect">
            <a:avLst/>
          </a:prstGeom>
          <a:noFill/>
        </p:spPr>
        <p:txBody>
          <a:bodyPr wrap="square" rtlCol="0">
            <a:spAutoFit/>
          </a:bodyPr>
          <a:lstStyle/>
          <a:p>
            <a:r>
              <a:rPr lang="es-ES" sz="4400" b="1" baseline="-25000" dirty="0" err="1">
                <a:solidFill>
                  <a:srgbClr val="E7686A"/>
                </a:solidFill>
                <a:ea typeface="Microsoft Sans Serif" panose="020B0604020202020204" pitchFamily="34" charset="0"/>
                <a:cs typeface="Microsoft Sans Serif" panose="020B0604020202020204" pitchFamily="34" charset="0"/>
              </a:rPr>
              <a:t>Unit</a:t>
            </a:r>
            <a:r>
              <a:rPr lang="es-ES" sz="4400" b="1" baseline="-25000" dirty="0">
                <a:solidFill>
                  <a:srgbClr val="E7686A"/>
                </a:solidFill>
                <a:ea typeface="Microsoft Sans Serif" panose="020B0604020202020204" pitchFamily="34" charset="0"/>
                <a:cs typeface="Microsoft Sans Serif" panose="020B0604020202020204" pitchFamily="34" charset="0"/>
              </a:rPr>
              <a:t> 2: ML </a:t>
            </a:r>
            <a:r>
              <a:rPr lang="es-ES" sz="4400" b="1" baseline="-25000" dirty="0" err="1">
                <a:solidFill>
                  <a:srgbClr val="E7686A"/>
                </a:solidFill>
                <a:ea typeface="Microsoft Sans Serif" panose="020B0604020202020204" pitchFamily="34" charset="0"/>
                <a:cs typeface="Microsoft Sans Serif" panose="020B0604020202020204" pitchFamily="34" charset="0"/>
              </a:rPr>
              <a:t>Algorithms</a:t>
            </a:r>
            <a:endParaRPr lang="es-ES" sz="4400" b="1" baseline="-25000"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Naive</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Bayes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3416320"/>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Naïve Bayes is a simple classification algorithm, that is often used as a base-line in natural language processing problems.</a:t>
            </a:r>
          </a:p>
          <a:p>
            <a:endParaRPr lang="de-DE"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Naïve Bayes uses Bayes’ Theorem to transform the problem of determining the probability of an instance belonging to class Y, given its attributes x</a:t>
            </a:r>
            <a:r>
              <a:rPr lang="en-US" sz="2400" baseline="-25000" dirty="0">
                <a:ea typeface="Microsoft Sans Serif" panose="020B0604020202020204" pitchFamily="34" charset="0"/>
                <a:cs typeface="Microsoft Sans Serif" panose="020B0604020202020204" pitchFamily="34" charset="0"/>
              </a:rPr>
              <a:t>i </a:t>
            </a:r>
            <a:r>
              <a:rPr lang="en-US" sz="2400" dirty="0">
                <a:ea typeface="Microsoft Sans Serif" panose="020B0604020202020204" pitchFamily="34" charset="0"/>
                <a:cs typeface="Microsoft Sans Serif" panose="020B0604020202020204" pitchFamily="34" charset="0"/>
              </a:rPr>
              <a:t>, into the problem of evaluating the frequency of attribute x</a:t>
            </a:r>
            <a:r>
              <a:rPr lang="en-US" sz="2400" baseline="-25000" dirty="0">
                <a:ea typeface="Microsoft Sans Serif" panose="020B0604020202020204" pitchFamily="34" charset="0"/>
                <a:cs typeface="Microsoft Sans Serif" panose="020B0604020202020204" pitchFamily="34" charset="0"/>
              </a:rPr>
              <a:t>i </a:t>
            </a:r>
            <a:r>
              <a:rPr lang="en-US" sz="2400" dirty="0">
                <a:ea typeface="Microsoft Sans Serif" panose="020B0604020202020204" pitchFamily="34" charset="0"/>
                <a:cs typeface="Microsoft Sans Serif" panose="020B0604020202020204" pitchFamily="34" charset="0"/>
              </a:rPr>
              <a:t>, given that the instance belongs to class Y.</a:t>
            </a:r>
          </a:p>
          <a:p>
            <a:endParaRPr lang="en-US" sz="2400" dirty="0">
              <a:ea typeface="Microsoft Sans Serif" panose="020B0604020202020204" pitchFamily="34" charset="0"/>
              <a:cs typeface="Microsoft Sans Serif" panose="020B0604020202020204" pitchFamily="34" charset="0"/>
            </a:endParaRPr>
          </a:p>
          <a:p>
            <a:r>
              <a:rPr lang="de-DE" sz="2400" dirty="0">
                <a:ea typeface="Microsoft Sans Serif" panose="020B0604020202020204" pitchFamily="34" charset="0"/>
                <a:cs typeface="Microsoft Sans Serif" panose="020B0604020202020204" pitchFamily="34" charset="0"/>
              </a:rPr>
              <a:t>It can deliver good results when </a:t>
            </a:r>
          </a:p>
          <a:p>
            <a:pPr marL="342900" indent="-342900">
              <a:buFont typeface="Wingdings" panose="05000000000000000000" pitchFamily="2" charset="2"/>
              <a:buChar char="Ø"/>
            </a:pPr>
            <a:r>
              <a:rPr lang="de-DE" sz="2400" dirty="0">
                <a:ea typeface="Microsoft Sans Serif" panose="020B0604020202020204" pitchFamily="34" charset="0"/>
                <a:cs typeface="Microsoft Sans Serif" panose="020B0604020202020204" pitchFamily="34" charset="0"/>
              </a:rPr>
              <a:t>all the attributes are more or less equally important in determining the target class, </a:t>
            </a:r>
          </a:p>
          <a:p>
            <a:pPr marL="342900" indent="-342900">
              <a:buFont typeface="Wingdings" panose="05000000000000000000" pitchFamily="2" charset="2"/>
              <a:buChar char="Ø"/>
            </a:pPr>
            <a:r>
              <a:rPr lang="de-DE" sz="2400" dirty="0">
                <a:ea typeface="Microsoft Sans Serif" panose="020B0604020202020204" pitchFamily="34" charset="0"/>
                <a:cs typeface="Microsoft Sans Serif" panose="020B0604020202020204" pitchFamily="34" charset="0"/>
              </a:rPr>
              <a:t>for a fixed target class, the attributes are mutually independent</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8105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763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2: ML </a:t>
            </a:r>
            <a:r>
              <a:rPr lang="es-ES" sz="4400" b="1" dirty="0" err="1">
                <a:solidFill>
                  <a:srgbClr val="E7686A"/>
                </a:solidFill>
                <a:ea typeface="Microsoft Sans Serif" panose="020B0604020202020204" pitchFamily="34" charset="0"/>
                <a:cs typeface="Microsoft Sans Serif" panose="020B0604020202020204" pitchFamily="34" charset="0"/>
              </a:rPr>
              <a:t>Algorithms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Naive</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Bayes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2677656"/>
          </a:xfrm>
          <a:prstGeom prst="rect">
            <a:avLst/>
          </a:prstGeom>
          <a:noFill/>
        </p:spPr>
        <p:txBody>
          <a:bodyPr wrap="square" rtlCol="0">
            <a:spAutoFit/>
          </a:bodyPr>
          <a:lstStyle/>
          <a:p>
            <a:r>
              <a:rPr lang="de-DE" sz="2400" dirty="0">
                <a:ea typeface="Microsoft Sans Serif" panose="020B0604020202020204" pitchFamily="34" charset="0"/>
                <a:cs typeface="Microsoft Sans Serif" panose="020B0604020202020204" pitchFamily="34" charset="0"/>
              </a:rPr>
              <a:t>Naive Bayes comes in different variants:</a:t>
            </a:r>
          </a:p>
          <a:p>
            <a:endParaRPr lang="de-DE"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Ø"/>
            </a:pPr>
            <a:r>
              <a:rPr lang="de-DE" sz="2400" dirty="0">
                <a:ea typeface="Microsoft Sans Serif" panose="020B0604020202020204" pitchFamily="34" charset="0"/>
                <a:cs typeface="Microsoft Sans Serif" panose="020B0604020202020204" pitchFamily="34" charset="0"/>
              </a:rPr>
              <a:t>Gaussian NB: used when the attribute variables are numeric, and it can be assumed that they follow a Gaussian distribution</a:t>
            </a:r>
          </a:p>
          <a:p>
            <a:pPr marL="342900" indent="-342900">
              <a:buFont typeface="Wingdings" panose="05000000000000000000" pitchFamily="2" charset="2"/>
              <a:buChar char="Ø"/>
            </a:pPr>
            <a:r>
              <a:rPr lang="de-DE" sz="2400" dirty="0">
                <a:ea typeface="Microsoft Sans Serif" panose="020B0604020202020204" pitchFamily="34" charset="0"/>
                <a:cs typeface="Microsoft Sans Serif" panose="020B0604020202020204" pitchFamily="34" charset="0"/>
              </a:rPr>
              <a:t>Simple NB: used when the attribute variables are categorical</a:t>
            </a:r>
          </a:p>
          <a:p>
            <a:pPr marL="342900" indent="-342900">
              <a:buFont typeface="Wingdings" panose="05000000000000000000" pitchFamily="2" charset="2"/>
              <a:buChar char="Ø"/>
            </a:pPr>
            <a:r>
              <a:rPr lang="de-DE" sz="2400" dirty="0">
                <a:ea typeface="Microsoft Sans Serif" panose="020B0604020202020204" pitchFamily="34" charset="0"/>
                <a:cs typeface="Microsoft Sans Serif" panose="020B0604020202020204" pitchFamily="34" charset="0"/>
              </a:rPr>
              <a:t>Multi-nomial NB: most often used in natural language processing contexts, where the attributes are words in a document</a:t>
            </a:r>
          </a:p>
        </p:txBody>
      </p:sp>
    </p:spTree>
    <p:extLst>
      <p:ext uri="{BB962C8B-B14F-4D97-AF65-F5344CB8AC3E}">
        <p14:creationId xmlns:p14="http://schemas.microsoft.com/office/powerpoint/2010/main" val="34117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763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2: ML </a:t>
            </a:r>
            <a:r>
              <a:rPr lang="es-ES" sz="4400" b="1" dirty="0" err="1">
                <a:solidFill>
                  <a:srgbClr val="E7686A"/>
                </a:solidFill>
                <a:ea typeface="Microsoft Sans Serif" panose="020B0604020202020204" pitchFamily="34" charset="0"/>
                <a:cs typeface="Microsoft Sans Serif" panose="020B0604020202020204" pitchFamily="34" charset="0"/>
              </a:rPr>
              <a:t>Algorithms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2: </a:t>
            </a:r>
            <a:r>
              <a:rPr lang="es-ES" sz="2800" b="1" dirty="0" err="1">
                <a:solidFill>
                  <a:srgbClr val="238791"/>
                </a:solidFill>
                <a:ea typeface="Microsoft Sans Serif" panose="020B0604020202020204" pitchFamily="34" charset="0"/>
                <a:cs typeface="Microsoft Sans Serif" panose="020B0604020202020204" pitchFamily="34" charset="0"/>
              </a:rPr>
              <a:t>Decision</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Trees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1200329"/>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Decision trees are both a way of representing information, and an algorithm for detecting patterns in data.  </a:t>
            </a:r>
          </a:p>
          <a:p>
            <a:r>
              <a:rPr lang="en-US" sz="2400" dirty="0">
                <a:ea typeface="Microsoft Sans Serif" panose="020B0604020202020204" pitchFamily="34" charset="0"/>
                <a:cs typeface="Microsoft Sans Serif" panose="020B0604020202020204" pitchFamily="34" charset="0"/>
              </a:rPr>
              <a:t>Here we focus on the algorithm for detecting patterns, but we also represent the information gained in the process using a decision tree.</a:t>
            </a:r>
          </a:p>
        </p:txBody>
      </p:sp>
      <p:sp>
        <p:nvSpPr>
          <p:cNvPr id="2" name="CasellaDiTesto 1"/>
          <p:cNvSpPr txBox="1"/>
          <p:nvPr/>
        </p:nvSpPr>
        <p:spPr>
          <a:xfrm>
            <a:off x="1476102" y="4615560"/>
            <a:ext cx="14830697" cy="335906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dirty="0"/>
              <a:t>Decision trees consist of nodes and branches</a:t>
            </a:r>
          </a:p>
          <a:p>
            <a:pPr marL="285750" indent="-285750">
              <a:lnSpc>
                <a:spcPct val="150000"/>
              </a:lnSpc>
              <a:buFont typeface="Wingdings" panose="05000000000000000000" pitchFamily="2" charset="2"/>
              <a:buChar char="Ø"/>
            </a:pPr>
            <a:r>
              <a:rPr lang="it-IT" sz="2400" dirty="0"/>
              <a:t>Each node is an attribute, and has branches according to its values.  For example, if an attribute is «year in college» and possible attribute values are (Freshman, Sophomore, Junior, Senior), then the node corresponding to «year in college» would have 4 branches.</a:t>
            </a:r>
          </a:p>
          <a:p>
            <a:pPr marL="285750" indent="-285750">
              <a:lnSpc>
                <a:spcPct val="150000"/>
              </a:lnSpc>
              <a:buFont typeface="Wingdings" panose="05000000000000000000" pitchFamily="2" charset="2"/>
              <a:buChar char="Ø"/>
            </a:pPr>
            <a:r>
              <a:rPr lang="it-IT" sz="2400" dirty="0"/>
              <a:t>Decision trees are traversed from the top node down: at each node, a decision as to which branch should be followed next has to be made, based on the value(s) of some particular attribute(s)</a:t>
            </a:r>
          </a:p>
        </p:txBody>
      </p:sp>
    </p:spTree>
    <p:extLst>
      <p:ext uri="{BB962C8B-B14F-4D97-AF65-F5344CB8AC3E}">
        <p14:creationId xmlns:p14="http://schemas.microsoft.com/office/powerpoint/2010/main" val="402396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10040186"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Introduction</a:t>
            </a:r>
            <a:r>
              <a:rPr lang="es-ES" sz="4400" b="1" dirty="0">
                <a:solidFill>
                  <a:srgbClr val="E7686A"/>
                </a:solidFill>
                <a:ea typeface="Microsoft Sans Serif" panose="020B0604020202020204" pitchFamily="34" charset="0"/>
                <a:cs typeface="Microsoft Sans Serif" panose="020B0604020202020204" pitchFamily="34" charset="0"/>
              </a:rPr>
              <a:t> to Machine </a:t>
            </a:r>
            <a:r>
              <a:rPr lang="es-ES" sz="4400" b="1" dirty="0" err="1">
                <a:solidFill>
                  <a:srgbClr val="E7686A"/>
                </a:solidFill>
                <a:ea typeface="Microsoft Sans Serif" panose="020B0604020202020204" pitchFamily="34" charset="0"/>
                <a:cs typeface="Microsoft Sans Serif" panose="020B0604020202020204" pitchFamily="34" charset="0"/>
              </a:rPr>
              <a:t>Learning</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What</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you</a:t>
            </a:r>
            <a:r>
              <a:rPr lang="es-ES" sz="2800" b="1" dirty="0">
                <a:solidFill>
                  <a:srgbClr val="238791"/>
                </a:solidFill>
                <a:ea typeface="Microsoft Sans Serif" panose="020B0604020202020204" pitchFamily="34" charset="0"/>
                <a:cs typeface="Microsoft Sans Serif" panose="020B0604020202020204" pitchFamily="34" charset="0"/>
              </a:rPr>
              <a:t> can </a:t>
            </a:r>
            <a:r>
              <a:rPr lang="es-ES" sz="2800" b="1" dirty="0" err="1">
                <a:solidFill>
                  <a:srgbClr val="238791"/>
                </a:solidFill>
                <a:ea typeface="Microsoft Sans Serif" panose="020B0604020202020204" pitchFamily="34" charset="0"/>
                <a:cs typeface="Microsoft Sans Serif" panose="020B0604020202020204" pitchFamily="34" charset="0"/>
              </a:rPr>
              <a:t>find</a:t>
            </a:r>
            <a:r>
              <a:rPr lang="es-ES" sz="2800" b="1" dirty="0">
                <a:solidFill>
                  <a:srgbClr val="238791"/>
                </a:solidFill>
                <a:ea typeface="Microsoft Sans Serif" panose="020B0604020202020204" pitchFamily="34" charset="0"/>
                <a:cs typeface="Microsoft Sans Serif" panose="020B0604020202020204" pitchFamily="34" charset="0"/>
              </a:rPr>
              <a:t> in </a:t>
            </a:r>
            <a:r>
              <a:rPr lang="es-ES" sz="2800" b="1" dirty="0" err="1">
                <a:solidFill>
                  <a:srgbClr val="238791"/>
                </a:solidFill>
                <a:ea typeface="Microsoft Sans Serif" panose="020B0604020202020204" pitchFamily="34" charset="0"/>
                <a:cs typeface="Microsoft Sans Serif" panose="020B0604020202020204" pitchFamily="34" charset="0"/>
              </a:rPr>
              <a:t>this</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course</a:t>
            </a:r>
            <a:r>
              <a:rPr lang="es-ES" sz="2800" b="1" dirty="0">
                <a:solidFill>
                  <a:srgbClr val="238791"/>
                </a:solidFill>
                <a:ea typeface="Microsoft Sans Serif" panose="020B0604020202020204" pitchFamily="34" charset="0"/>
                <a:cs typeface="Microsoft Sans Serif" panose="020B0604020202020204" pitchFamily="34" charset="0"/>
              </a:rPr>
              <a:t>:</a:t>
            </a:r>
          </a:p>
        </p:txBody>
      </p:sp>
      <p:sp>
        <p:nvSpPr>
          <p:cNvPr id="2" name="CasellaDiTesto 1"/>
          <p:cNvSpPr txBox="1"/>
          <p:nvPr/>
        </p:nvSpPr>
        <p:spPr>
          <a:xfrm>
            <a:off x="1447800" y="3695700"/>
            <a:ext cx="8001000" cy="4478149"/>
          </a:xfrm>
          <a:prstGeom prst="rect">
            <a:avLst/>
          </a:prstGeom>
          <a:noFill/>
        </p:spPr>
        <p:txBody>
          <a:bodyPr wrap="square" rtlCol="0">
            <a:spAutoFit/>
          </a:bodyPr>
          <a:lstStyle/>
          <a:p>
            <a:pPr marL="457200" indent="-457200">
              <a:spcBef>
                <a:spcPts val="900"/>
              </a:spcBef>
              <a:buFont typeface="Wingdings" panose="05000000000000000000" pitchFamily="2" charset="2"/>
              <a:buChar char="Ø"/>
            </a:pPr>
            <a:r>
              <a:rPr lang="en-US" sz="2400" i="1" dirty="0">
                <a:solidFill>
                  <a:srgbClr val="0000FF"/>
                </a:solidFill>
              </a:rPr>
              <a:t>Definitions of AI, machine learning, deep learning, and how they relate to data science</a:t>
            </a:r>
          </a:p>
          <a:p>
            <a:pPr marL="457200" indent="-457200">
              <a:spcBef>
                <a:spcPts val="900"/>
              </a:spcBef>
              <a:buFont typeface="Wingdings" panose="05000000000000000000" pitchFamily="2" charset="2"/>
              <a:buChar char="Ø"/>
            </a:pPr>
            <a:r>
              <a:rPr lang="en-US" sz="2400" i="1" dirty="0">
                <a:solidFill>
                  <a:srgbClr val="0000FF"/>
                </a:solidFill>
              </a:rPr>
              <a:t>Introduction to some algorithms used in machine learning, including:</a:t>
            </a:r>
          </a:p>
          <a:p>
            <a:pPr marL="1371600" lvl="2" indent="-457200">
              <a:spcBef>
                <a:spcPts val="900"/>
              </a:spcBef>
              <a:buFont typeface="Wingdings" panose="05000000000000000000" pitchFamily="2" charset="2"/>
              <a:buChar char="Ø"/>
            </a:pPr>
            <a:r>
              <a:rPr lang="en-US" sz="2400" i="1" dirty="0">
                <a:solidFill>
                  <a:srgbClr val="0000FF"/>
                </a:solidFill>
              </a:rPr>
              <a:t>Naive </a:t>
            </a:r>
            <a:r>
              <a:rPr lang="en-US" sz="2400" i="1" dirty="0" err="1">
                <a:solidFill>
                  <a:srgbClr val="0000FF"/>
                </a:solidFill>
              </a:rPr>
              <a:t>bayes</a:t>
            </a:r>
            <a:r>
              <a:rPr lang="en-US" sz="2400" i="1" dirty="0">
                <a:solidFill>
                  <a:srgbClr val="0000FF"/>
                </a:solidFill>
              </a:rPr>
              <a:t> [BASIC]</a:t>
            </a:r>
          </a:p>
          <a:p>
            <a:pPr marL="1371600" lvl="2" indent="-457200">
              <a:spcBef>
                <a:spcPts val="900"/>
              </a:spcBef>
              <a:buFont typeface="Wingdings" panose="05000000000000000000" pitchFamily="2" charset="2"/>
              <a:buChar char="Ø"/>
            </a:pPr>
            <a:r>
              <a:rPr lang="en-US" sz="2400" i="1" dirty="0">
                <a:solidFill>
                  <a:srgbClr val="0000FF"/>
                </a:solidFill>
              </a:rPr>
              <a:t>Decision trees [BASIC]</a:t>
            </a:r>
          </a:p>
          <a:p>
            <a:pPr marL="1371600" lvl="2" indent="-457200">
              <a:spcBef>
                <a:spcPts val="900"/>
              </a:spcBef>
              <a:buFont typeface="Wingdings" panose="05000000000000000000" pitchFamily="2" charset="2"/>
              <a:buChar char="Ø"/>
            </a:pPr>
            <a:r>
              <a:rPr lang="en-US" sz="2400" i="1" dirty="0">
                <a:solidFill>
                  <a:srgbClr val="0000FF"/>
                </a:solidFill>
              </a:rPr>
              <a:t>Random forests [INTERMEDIATE]</a:t>
            </a:r>
          </a:p>
          <a:p>
            <a:pPr marL="1371600" lvl="2" indent="-457200">
              <a:spcBef>
                <a:spcPts val="900"/>
              </a:spcBef>
              <a:buFont typeface="Wingdings" panose="05000000000000000000" pitchFamily="2" charset="2"/>
              <a:buChar char="Ø"/>
            </a:pPr>
            <a:r>
              <a:rPr lang="en-US" sz="2400" i="1" dirty="0">
                <a:solidFill>
                  <a:srgbClr val="0000FF"/>
                </a:solidFill>
              </a:rPr>
              <a:t>Neural networks [INTERMEDIATE]</a:t>
            </a:r>
          </a:p>
          <a:p>
            <a:pPr marL="457200" indent="-457200">
              <a:spcBef>
                <a:spcPts val="900"/>
              </a:spcBef>
              <a:buFont typeface="Wingdings" panose="05000000000000000000" pitchFamily="2" charset="2"/>
              <a:buChar char="Ø"/>
            </a:pPr>
            <a:r>
              <a:rPr lang="en-US" sz="2400" i="1" dirty="0">
                <a:solidFill>
                  <a:srgbClr val="0000FF"/>
                </a:solidFill>
              </a:rPr>
              <a:t>Overview of how the performance of machine learning algorithms can be evaluated</a:t>
            </a:r>
          </a:p>
        </p:txBody>
      </p:sp>
    </p:spTree>
    <p:extLst>
      <p:ext uri="{BB962C8B-B14F-4D97-AF65-F5344CB8AC3E}">
        <p14:creationId xmlns:p14="http://schemas.microsoft.com/office/powerpoint/2010/main" val="263369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763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2: ML </a:t>
            </a:r>
            <a:r>
              <a:rPr lang="es-ES" sz="4400" b="1" dirty="0" err="1">
                <a:solidFill>
                  <a:srgbClr val="E7686A"/>
                </a:solidFill>
                <a:ea typeface="Microsoft Sans Serif" panose="020B0604020202020204" pitchFamily="34" charset="0"/>
                <a:cs typeface="Microsoft Sans Serif" panose="020B0604020202020204" pitchFamily="34" charset="0"/>
              </a:rPr>
              <a:t>Algorithms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3: </a:t>
            </a:r>
            <a:r>
              <a:rPr lang="es-ES" sz="2800" b="1" dirty="0" err="1">
                <a:solidFill>
                  <a:srgbClr val="238791"/>
                </a:solidFill>
                <a:ea typeface="Microsoft Sans Serif" panose="020B0604020202020204" pitchFamily="34" charset="0"/>
                <a:cs typeface="Microsoft Sans Serif" panose="020B0604020202020204" pitchFamily="34" charset="0"/>
              </a:rPr>
              <a:t>Random</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forests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830997"/>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Random forests are a special kind of “ensemble learning” – a class of methods that combine models to improve predictive accuracy through diversity.</a:t>
            </a:r>
          </a:p>
        </p:txBody>
      </p:sp>
      <p:sp>
        <p:nvSpPr>
          <p:cNvPr id="2" name="CasellaDiTesto 1"/>
          <p:cNvSpPr txBox="1"/>
          <p:nvPr/>
        </p:nvSpPr>
        <p:spPr>
          <a:xfrm>
            <a:off x="1600200" y="4457700"/>
            <a:ext cx="7848600" cy="280506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dirty="0"/>
              <a:t>Random forests consist of multiple randomly chosen decision trees, and </a:t>
            </a:r>
          </a:p>
          <a:p>
            <a:pPr marL="285750" indent="-285750">
              <a:lnSpc>
                <a:spcPct val="150000"/>
              </a:lnSpc>
              <a:buFont typeface="Wingdings" panose="05000000000000000000" pitchFamily="2" charset="2"/>
              <a:buChar char="Ø"/>
            </a:pPr>
            <a:r>
              <a:rPr lang="it-IT" sz="2400" dirty="0"/>
              <a:t>combines their predictions</a:t>
            </a:r>
          </a:p>
          <a:p>
            <a:pPr marL="285750" indent="-285750">
              <a:lnSpc>
                <a:spcPct val="150000"/>
              </a:lnSpc>
              <a:buFont typeface="Wingdings" panose="05000000000000000000" pitchFamily="2" charset="2"/>
              <a:buChar char="Ø"/>
            </a:pPr>
            <a:r>
              <a:rPr lang="it-IT" sz="2400" dirty="0"/>
              <a:t>Random forests vary in the number of trees, and the depth of each tree</a:t>
            </a:r>
          </a:p>
        </p:txBody>
      </p:sp>
    </p:spTree>
    <p:extLst>
      <p:ext uri="{BB962C8B-B14F-4D97-AF65-F5344CB8AC3E}">
        <p14:creationId xmlns:p14="http://schemas.microsoft.com/office/powerpoint/2010/main" val="46186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763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2: ML </a:t>
            </a:r>
            <a:r>
              <a:rPr lang="es-ES" sz="4400" b="1" dirty="0" err="1">
                <a:solidFill>
                  <a:srgbClr val="E7686A"/>
                </a:solidFill>
                <a:ea typeface="Microsoft Sans Serif" panose="020B0604020202020204" pitchFamily="34" charset="0"/>
                <a:cs typeface="Microsoft Sans Serif" panose="020B0604020202020204" pitchFamily="34" charset="0"/>
              </a:rPr>
              <a:t>Algorithms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5: Neural </a:t>
            </a:r>
            <a:r>
              <a:rPr lang="es-ES" sz="2800" b="1" dirty="0" err="1">
                <a:solidFill>
                  <a:srgbClr val="238791"/>
                </a:solidFill>
                <a:ea typeface="Microsoft Sans Serif" panose="020B0604020202020204" pitchFamily="34" charset="0"/>
                <a:cs typeface="Microsoft Sans Serif" panose="020B0604020202020204" pitchFamily="34" charset="0"/>
              </a:rPr>
              <a:t>networks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4381242"/>
            <a:ext cx="5791200" cy="3416320"/>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A neural network consists of a series of interconnected units (so-called "neurons"), like the one depicted in the figure on the right.</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Each neuron takes in multiple inputs, assigns each input a weight, then combines and runs them through an activation function, to produce one output. </a:t>
            </a:r>
          </a:p>
        </p:txBody>
      </p:sp>
      <p:pic>
        <p:nvPicPr>
          <p:cNvPr id="3" name="Picture 2">
            <a:extLst>
              <a:ext uri="{FF2B5EF4-FFF2-40B4-BE49-F238E27FC236}">
                <a16:creationId xmlns:a16="http://schemas.microsoft.com/office/drawing/2014/main" xmlns="" id="{34FD73E6-6D7B-9024-C1B3-22786C89D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953" y="3075920"/>
            <a:ext cx="9482667" cy="5334000"/>
          </a:xfrm>
          <a:prstGeom prst="rect">
            <a:avLst/>
          </a:prstGeom>
        </p:spPr>
      </p:pic>
    </p:spTree>
    <p:extLst>
      <p:ext uri="{BB962C8B-B14F-4D97-AF65-F5344CB8AC3E}">
        <p14:creationId xmlns:p14="http://schemas.microsoft.com/office/powerpoint/2010/main" val="42895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D0B1749-BEE1-EFCB-6C5D-60F0B1FF6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814310"/>
            <a:ext cx="10372249" cy="5834390"/>
          </a:xfrm>
          <a:prstGeom prst="rect">
            <a:avLst/>
          </a:prstGeom>
        </p:spPr>
      </p:pic>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763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2: ML </a:t>
            </a:r>
            <a:r>
              <a:rPr lang="es-ES" sz="4400" b="1" dirty="0" err="1">
                <a:solidFill>
                  <a:srgbClr val="E7686A"/>
                </a:solidFill>
                <a:ea typeface="Microsoft Sans Serif" panose="020B0604020202020204" pitchFamily="34" charset="0"/>
                <a:cs typeface="Microsoft Sans Serif" panose="020B0604020202020204" pitchFamily="34" charset="0"/>
              </a:rPr>
              <a:t>Algorithms</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5: Neural </a:t>
            </a:r>
            <a:r>
              <a:rPr lang="es-ES" sz="2800" b="1" dirty="0" err="1">
                <a:solidFill>
                  <a:srgbClr val="238791"/>
                </a:solidFill>
                <a:ea typeface="Microsoft Sans Serif" panose="020B0604020202020204" pitchFamily="34" charset="0"/>
                <a:cs typeface="Microsoft Sans Serif" panose="020B0604020202020204" pitchFamily="34" charset="0"/>
              </a:rPr>
              <a:t>networks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4520597"/>
            <a:ext cx="5715000" cy="3046988"/>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A neural network is formed by organizing these so-called neurons into layers. </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Training a neural network means trying to establish the values for the network weights that minimize prediction error on the training data (as measured by a given loss function).</a:t>
            </a:r>
          </a:p>
        </p:txBody>
      </p:sp>
    </p:spTree>
    <p:extLst>
      <p:ext uri="{BB962C8B-B14F-4D97-AF65-F5344CB8AC3E}">
        <p14:creationId xmlns:p14="http://schemas.microsoft.com/office/powerpoint/2010/main" val="123633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3: </a:t>
            </a:r>
            <a:r>
              <a:rPr lang="es-ES" sz="4400" b="1" dirty="0" err="1">
                <a:solidFill>
                  <a:srgbClr val="E7686A"/>
                </a:solidFill>
                <a:ea typeface="Microsoft Sans Serif" panose="020B0604020202020204" pitchFamily="34" charset="0"/>
                <a:cs typeface="Microsoft Sans Serif" panose="020B0604020202020204" pitchFamily="34" charset="0"/>
              </a:rPr>
              <a:t>Evaluating</a:t>
            </a:r>
            <a:r>
              <a:rPr lang="es-ES" sz="4400" b="1" dirty="0">
                <a:solidFill>
                  <a:srgbClr val="E7686A"/>
                </a:solidFill>
                <a:ea typeface="Microsoft Sans Serif" panose="020B0604020202020204" pitchFamily="34" charset="0"/>
                <a:cs typeface="Microsoft Sans Serif" panose="020B0604020202020204" pitchFamily="34" charset="0"/>
              </a:rPr>
              <a:t> Performance</a:t>
            </a: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Accuracy</a:t>
            </a:r>
            <a:r>
              <a:rPr lang="es-ES" sz="2800" b="1" dirty="0">
                <a:solidFill>
                  <a:srgbClr val="238791"/>
                </a:solidFill>
                <a:ea typeface="Microsoft Sans Serif" panose="020B0604020202020204" pitchFamily="34" charset="0"/>
                <a:cs typeface="Microsoft Sans Serif" panose="020B0604020202020204" pitchFamily="34" charset="0"/>
              </a:rPr>
              <a:t> and Co.</a:t>
            </a: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1200329"/>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There are many metrics that can be used for measuring the performance of a trained model.  Which one to use depends on the type of model (supervised, unsupervised, or reinforcement learning; classification vs regression), and on the context of use.  We will focus on supervised learning.</a:t>
            </a:r>
          </a:p>
        </p:txBody>
      </p:sp>
      <p:sp>
        <p:nvSpPr>
          <p:cNvPr id="2" name="CasellaDiTesto 1"/>
          <p:cNvSpPr txBox="1"/>
          <p:nvPr/>
        </p:nvSpPr>
        <p:spPr>
          <a:xfrm>
            <a:off x="1600200" y="4762500"/>
            <a:ext cx="11734800" cy="16970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dirty="0"/>
              <a:t>The most commonly used performance metric for regression models is MSE. </a:t>
            </a:r>
          </a:p>
          <a:p>
            <a:pPr marL="285750" indent="-285750">
              <a:lnSpc>
                <a:spcPct val="150000"/>
              </a:lnSpc>
              <a:buFont typeface="Wingdings" panose="05000000000000000000" pitchFamily="2" charset="2"/>
              <a:buChar char="Ø"/>
            </a:pPr>
            <a:r>
              <a:rPr lang="it-IT" sz="2400" dirty="0"/>
              <a:t>The most commonly used performance metric for classification is accuracy.</a:t>
            </a:r>
          </a:p>
          <a:p>
            <a:pPr marL="285750" indent="-285750">
              <a:lnSpc>
                <a:spcPct val="150000"/>
              </a:lnSpc>
              <a:buFont typeface="Wingdings" panose="05000000000000000000" pitchFamily="2" charset="2"/>
              <a:buChar char="Ø"/>
            </a:pPr>
            <a:r>
              <a:rPr lang="it-IT" sz="2400" dirty="0"/>
              <a:t>However, these are not always the «best» metrics to use.</a:t>
            </a:r>
          </a:p>
        </p:txBody>
      </p:sp>
    </p:spTree>
    <p:extLst>
      <p:ext uri="{BB962C8B-B14F-4D97-AF65-F5344CB8AC3E}">
        <p14:creationId xmlns:p14="http://schemas.microsoft.com/office/powerpoint/2010/main" val="1639773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3: </a:t>
            </a:r>
            <a:r>
              <a:rPr lang="es-ES" sz="4400" b="1" dirty="0" err="1">
                <a:solidFill>
                  <a:srgbClr val="E7686A"/>
                </a:solidFill>
                <a:ea typeface="Microsoft Sans Serif" panose="020B0604020202020204" pitchFamily="34" charset="0"/>
                <a:cs typeface="Microsoft Sans Serif" panose="020B0604020202020204" pitchFamily="34" charset="0"/>
              </a:rPr>
              <a:t>Evaluating</a:t>
            </a:r>
            <a:r>
              <a:rPr lang="es-ES" sz="4400" b="1" dirty="0">
                <a:solidFill>
                  <a:srgbClr val="E7686A"/>
                </a:solidFill>
                <a:ea typeface="Microsoft Sans Serif" panose="020B0604020202020204" pitchFamily="34" charset="0"/>
                <a:cs typeface="Microsoft Sans Serif" panose="020B0604020202020204" pitchFamily="34" charset="0"/>
              </a:rPr>
              <a:t> Performance</a:t>
            </a: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Accuracy</a:t>
            </a:r>
            <a:r>
              <a:rPr lang="es-ES" sz="2800" b="1" dirty="0">
                <a:solidFill>
                  <a:srgbClr val="238791"/>
                </a:solidFill>
                <a:ea typeface="Microsoft Sans Serif" panose="020B0604020202020204" pitchFamily="34" charset="0"/>
                <a:cs typeface="Microsoft Sans Serif" panose="020B0604020202020204" pitchFamily="34" charset="0"/>
              </a:rPr>
              <a:t> and Co.</a:t>
            </a: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3046988"/>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Binary classifiers are classification systems where there are only two possible target classes: </a:t>
            </a:r>
          </a:p>
          <a:p>
            <a:r>
              <a:rPr lang="en-US" sz="2400" dirty="0">
                <a:ea typeface="Microsoft Sans Serif" panose="020B0604020202020204" pitchFamily="34" charset="0"/>
                <a:cs typeface="Microsoft Sans Serif" panose="020B0604020202020204" pitchFamily="34" charset="0"/>
              </a:rPr>
              <a:t>lets call them POSITIVE and NEGATIVE.</a:t>
            </a:r>
          </a:p>
          <a:p>
            <a:endParaRPr lang="en-US" sz="2400" dirty="0">
              <a:ea typeface="Microsoft Sans Serif" panose="020B0604020202020204" pitchFamily="34" charset="0"/>
              <a:cs typeface="Microsoft Sans Serif" panose="020B0604020202020204" pitchFamily="34" charset="0"/>
            </a:endParaRPr>
          </a:p>
          <a:p>
            <a:r>
              <a:rPr lang="it-IT" sz="2400" dirty="0"/>
              <a:t>We will examine different performance metrics for these, and why in certain circumstances, they are preferable to accuracy.</a:t>
            </a:r>
          </a:p>
          <a:p>
            <a:endParaRPr lang="it-IT" sz="2400" dirty="0">
              <a:ea typeface="Microsoft Sans Serif" panose="020B0604020202020204" pitchFamily="34" charset="0"/>
              <a:cs typeface="Microsoft Sans Serif" panose="020B0604020202020204" pitchFamily="34" charset="0"/>
            </a:endParaRPr>
          </a:p>
          <a:p>
            <a:r>
              <a:rPr lang="it-IT" sz="2400" dirty="0">
                <a:ea typeface="Microsoft Sans Serif" panose="020B0604020202020204" pitchFamily="34" charset="0"/>
                <a:cs typeface="Microsoft Sans Serif" panose="020B0604020202020204" pitchFamily="34" charset="0"/>
              </a:rPr>
              <a:t>Lets start with a commonly used tool to help understand the performance of a binary classifier: the confusion matrix (see next slide)</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90438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4B617ED-9852-39D1-8D3E-A049066FB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7998" cy="10286999"/>
          </a:xfrm>
          <a:prstGeom prst="rect">
            <a:avLst/>
          </a:prstGeom>
        </p:spPr>
      </p:pic>
    </p:spTree>
    <p:extLst>
      <p:ext uri="{BB962C8B-B14F-4D97-AF65-F5344CB8AC3E}">
        <p14:creationId xmlns:p14="http://schemas.microsoft.com/office/powerpoint/2010/main" val="2379276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3: </a:t>
            </a:r>
            <a:r>
              <a:rPr lang="es-ES" sz="4400" b="1" dirty="0" err="1">
                <a:solidFill>
                  <a:srgbClr val="E7686A"/>
                </a:solidFill>
                <a:ea typeface="Microsoft Sans Serif" panose="020B0604020202020204" pitchFamily="34" charset="0"/>
                <a:cs typeface="Microsoft Sans Serif" panose="020B0604020202020204" pitchFamily="34" charset="0"/>
              </a:rPr>
              <a:t>Evaluating</a:t>
            </a:r>
            <a:r>
              <a:rPr lang="es-ES" sz="4400" b="1" dirty="0">
                <a:solidFill>
                  <a:srgbClr val="E7686A"/>
                </a:solidFill>
                <a:ea typeface="Microsoft Sans Serif" panose="020B0604020202020204" pitchFamily="34" charset="0"/>
                <a:cs typeface="Microsoft Sans Serif" panose="020B0604020202020204" pitchFamily="34" charset="0"/>
              </a:rPr>
              <a:t> Performance</a:t>
            </a: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Accuracy</a:t>
            </a:r>
            <a:r>
              <a:rPr lang="es-ES" sz="2800" b="1" dirty="0">
                <a:solidFill>
                  <a:srgbClr val="238791"/>
                </a:solidFill>
                <a:ea typeface="Microsoft Sans Serif" panose="020B0604020202020204" pitchFamily="34" charset="0"/>
                <a:cs typeface="Microsoft Sans Serif" panose="020B0604020202020204" pitchFamily="34" charset="0"/>
              </a:rPr>
              <a:t> and Co.</a:t>
            </a: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461665"/>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When would you want to use a metric other than accuracy?</a:t>
            </a:r>
          </a:p>
        </p:txBody>
      </p:sp>
      <p:sp>
        <p:nvSpPr>
          <p:cNvPr id="2" name="CasellaDiTesto 1">
            <a:extLst>
              <a:ext uri="{FF2B5EF4-FFF2-40B4-BE49-F238E27FC236}">
                <a16:creationId xmlns:a16="http://schemas.microsoft.com/office/drawing/2014/main" xmlns="" id="{CA4E2A54-5278-226B-EF5E-2D4521D4E12B}"/>
              </a:ext>
            </a:extLst>
          </p:cNvPr>
          <p:cNvSpPr txBox="1"/>
          <p:nvPr/>
        </p:nvSpPr>
        <p:spPr>
          <a:xfrm>
            <a:off x="1600200" y="4076700"/>
            <a:ext cx="14554200" cy="335906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sz="2400" dirty="0"/>
              <a:t>When the target classes are severely imbalanced: for example if 95% are POSITIVE, and only 5% are NEGATIVE, then a classifier that simply classified everything as POSITIVE would have an amazing 95% accuracy.  But would it be useful?</a:t>
            </a:r>
          </a:p>
          <a:p>
            <a:pPr marL="285750" indent="-285750">
              <a:lnSpc>
                <a:spcPct val="150000"/>
              </a:lnSpc>
              <a:buFont typeface="Wingdings" panose="05000000000000000000" pitchFamily="2" charset="2"/>
              <a:buChar char="Ø"/>
            </a:pPr>
            <a:r>
              <a:rPr lang="it-IT" sz="2400" dirty="0"/>
              <a:t>Is it more important to correctly identify all POSITIVE elements (for example, in a medical diagnosis, you want to make sure that you catch the presence of a disease, so that you can start treatment)? Or is it more important to avoid false POSITIVES?</a:t>
            </a:r>
          </a:p>
        </p:txBody>
      </p:sp>
    </p:spTree>
    <p:extLst>
      <p:ext uri="{BB962C8B-B14F-4D97-AF65-F5344CB8AC3E}">
        <p14:creationId xmlns:p14="http://schemas.microsoft.com/office/powerpoint/2010/main" val="3972336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800" y="2749575"/>
            <a:ext cx="15544800" cy="5975325"/>
          </a:xfrm>
        </p:spPr>
        <p:txBody>
          <a:bodyPr>
            <a:normAutofit fontScale="92500"/>
          </a:bodyPr>
          <a:lstStyle/>
          <a:p>
            <a:pPr marL="51435" indent="0">
              <a:lnSpc>
                <a:spcPct val="150000"/>
              </a:lnSpc>
              <a:buNone/>
            </a:pPr>
            <a:r>
              <a:rPr lang="de-DE" sz="3500" b="1" i="1" dirty="0" smtClean="0">
                <a:solidFill>
                  <a:srgbClr val="943C83"/>
                </a:solidFill>
              </a:rPr>
              <a:t>Lets consider a „real-life“ example: automated hate speech detection on social media.</a:t>
            </a:r>
            <a:endParaRPr lang="de-DE" sz="2400" dirty="0">
              <a:solidFill>
                <a:schemeClr val="tx1"/>
              </a:solidFill>
            </a:endParaRPr>
          </a:p>
          <a:p>
            <a:pPr marL="51435" indent="0">
              <a:lnSpc>
                <a:spcPct val="150000"/>
              </a:lnSpc>
              <a:buNone/>
            </a:pPr>
            <a:endParaRPr lang="de-DE" sz="1100" b="1" dirty="0">
              <a:solidFill>
                <a:schemeClr val="tx1"/>
              </a:solidFill>
            </a:endParaRPr>
          </a:p>
          <a:p>
            <a:pPr marL="51435" indent="0">
              <a:lnSpc>
                <a:spcPct val="150000"/>
              </a:lnSpc>
              <a:buNone/>
            </a:pPr>
            <a:r>
              <a:rPr lang="de-DE" sz="3500" i="1" dirty="0" smtClean="0"/>
              <a:t>According to data obtained in Amnesty International Italy‘s „Barometro dell‘Odio“ project (see the data4good slides), hate speech makes up about 1% of online political content.  In that case, </a:t>
            </a:r>
            <a:r>
              <a:rPr lang="de-DE" sz="3500" i="1" dirty="0"/>
              <a:t>even for </a:t>
            </a:r>
            <a:r>
              <a:rPr lang="de-DE" sz="3500" i="1" dirty="0" smtClean="0"/>
              <a:t>a </a:t>
            </a:r>
            <a:r>
              <a:rPr lang="de-DE" sz="3500" i="1" dirty="0"/>
              <a:t>stellar hate speech detection system with 99% TPR and 1% FPR: </a:t>
            </a:r>
          </a:p>
          <a:p>
            <a:pPr marL="51435" indent="0">
              <a:lnSpc>
                <a:spcPct val="150000"/>
              </a:lnSpc>
              <a:buNone/>
            </a:pPr>
            <a:r>
              <a:rPr lang="de-DE" sz="3500" b="1" i="1" dirty="0"/>
              <a:t>For every 100 comments that it labels as hate speech, we can expect </a:t>
            </a:r>
            <a:r>
              <a:rPr lang="de-DE" sz="3500" b="1" i="1" dirty="0">
                <a:solidFill>
                  <a:srgbClr val="C00000"/>
                </a:solidFill>
              </a:rPr>
              <a:t>___</a:t>
            </a:r>
            <a:r>
              <a:rPr lang="de-DE" sz="3500" b="1" i="1" dirty="0"/>
              <a:t> of them to actually be neutral comments</a:t>
            </a:r>
            <a:r>
              <a:rPr lang="de-DE" sz="3500" b="1" i="1" dirty="0" smtClean="0"/>
              <a:t>.</a:t>
            </a:r>
          </a:p>
          <a:p>
            <a:pPr marL="51435" indent="0">
              <a:lnSpc>
                <a:spcPct val="150000"/>
              </a:lnSpc>
              <a:buNone/>
            </a:pPr>
            <a:r>
              <a:rPr lang="de-DE" sz="2600" b="1" i="1" dirty="0" smtClean="0">
                <a:solidFill>
                  <a:srgbClr val="FF0000"/>
                </a:solidFill>
              </a:rPr>
              <a:t>(Try to figure it out yourself before proceeding to the next slide)</a:t>
            </a:r>
            <a:endParaRPr lang="de-DE" sz="2600" b="1" i="1" dirty="0">
              <a:solidFill>
                <a:srgbClr val="FF0000"/>
              </a:solidFill>
            </a:endParaRPr>
          </a:p>
        </p:txBody>
      </p:sp>
      <p:sp>
        <p:nvSpPr>
          <p:cNvPr id="6" name="Title 3"/>
          <p:cNvSpPr txBox="1">
            <a:spLocks/>
          </p:cNvSpPr>
          <p:nvPr/>
        </p:nvSpPr>
        <p:spPr>
          <a:xfrm>
            <a:off x="3173507" y="578222"/>
            <a:ext cx="12489965" cy="1742172"/>
          </a:xfrm>
          <a:prstGeom prst="rect">
            <a:avLst/>
          </a:prstGeom>
        </p:spPr>
        <p:txBody>
          <a:bodyPr vert="horz" lIns="137160" tIns="68580" rIns="137160" bIns="6858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endParaRPr lang="en-US" sz="5400" b="1" i="1" dirty="0">
              <a:solidFill>
                <a:srgbClr val="943C83"/>
              </a:solidFill>
            </a:endParaRPr>
          </a:p>
        </p:txBody>
      </p:sp>
      <p:sp>
        <p:nvSpPr>
          <p:cNvPr id="4" name="CuadroTexto 3">
            <a:extLst>
              <a:ext uri="{FF2B5EF4-FFF2-40B4-BE49-F238E27FC236}">
                <a16:creationId xmlns:a16="http://schemas.microsoft.com/office/drawing/2014/main" xmlns="" id="{5B49A45C-DB62-51D8-86AE-29BDD6A61244}"/>
              </a:ext>
            </a:extLst>
          </p:cNvPr>
          <p:cNvSpPr txBox="1"/>
          <p:nvPr/>
        </p:nvSpPr>
        <p:spPr>
          <a:xfrm>
            <a:off x="1447800" y="1007403"/>
            <a:ext cx="9906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3: </a:t>
            </a:r>
            <a:r>
              <a:rPr lang="es-ES" sz="4400" b="1" dirty="0" err="1">
                <a:solidFill>
                  <a:srgbClr val="E7686A"/>
                </a:solidFill>
                <a:ea typeface="Microsoft Sans Serif" panose="020B0604020202020204" pitchFamily="34" charset="0"/>
                <a:cs typeface="Microsoft Sans Serif" panose="020B0604020202020204" pitchFamily="34" charset="0"/>
              </a:rPr>
              <a:t>Evaluating</a:t>
            </a:r>
            <a:r>
              <a:rPr lang="es-ES" sz="4400" b="1" dirty="0">
                <a:solidFill>
                  <a:srgbClr val="E7686A"/>
                </a:solidFill>
                <a:ea typeface="Microsoft Sans Serif" panose="020B0604020202020204" pitchFamily="34" charset="0"/>
                <a:cs typeface="Microsoft Sans Serif" panose="020B0604020202020204" pitchFamily="34" charset="0"/>
              </a:rPr>
              <a:t> Performance</a:t>
            </a:r>
          </a:p>
        </p:txBody>
      </p:sp>
      <p:sp>
        <p:nvSpPr>
          <p:cNvPr id="7" name="CuadroTexto 4">
            <a:extLst>
              <a:ext uri="{FF2B5EF4-FFF2-40B4-BE49-F238E27FC236}">
                <a16:creationId xmlns:a16="http://schemas.microsoft.com/office/drawing/2014/main" xmlns="" id="{9FDC7C57-826D-5EA9-1BF2-8E3DC6D338FF}"/>
              </a:ext>
            </a:extLst>
          </p:cNvPr>
          <p:cNvSpPr txBox="1"/>
          <p:nvPr/>
        </p:nvSpPr>
        <p:spPr>
          <a:xfrm>
            <a:off x="1447800" y="2169862"/>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Accuracy</a:t>
            </a:r>
            <a:r>
              <a:rPr lang="es-ES" sz="2800" b="1" dirty="0">
                <a:solidFill>
                  <a:srgbClr val="238791"/>
                </a:solidFill>
                <a:ea typeface="Microsoft Sans Serif" panose="020B0604020202020204" pitchFamily="34" charset="0"/>
                <a:cs typeface="Microsoft Sans Serif" panose="020B0604020202020204" pitchFamily="34" charset="0"/>
              </a:rPr>
              <a:t> and Co.</a:t>
            </a:r>
          </a:p>
        </p:txBody>
      </p:sp>
    </p:spTree>
    <p:extLst>
      <p:ext uri="{BB962C8B-B14F-4D97-AF65-F5344CB8AC3E}">
        <p14:creationId xmlns:p14="http://schemas.microsoft.com/office/powerpoint/2010/main" val="1076413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3086100"/>
            <a:ext cx="15316199" cy="5257800"/>
          </a:xfrm>
        </p:spPr>
        <p:txBody>
          <a:bodyPr>
            <a:normAutofit fontScale="92500"/>
          </a:bodyPr>
          <a:lstStyle/>
          <a:p>
            <a:pPr marL="51435" indent="0">
              <a:lnSpc>
                <a:spcPct val="150000"/>
              </a:lnSpc>
              <a:buNone/>
            </a:pPr>
            <a:r>
              <a:rPr lang="de-DE" sz="3500" b="1" i="1" dirty="0">
                <a:solidFill>
                  <a:srgbClr val="943C83"/>
                </a:solidFill>
              </a:rPr>
              <a:t>Lets consider a „real-life“ example: automated hate speech detection on social media.</a:t>
            </a:r>
            <a:endParaRPr lang="de-DE" sz="2400" dirty="0"/>
          </a:p>
          <a:p>
            <a:pPr marL="51435" indent="0">
              <a:lnSpc>
                <a:spcPct val="150000"/>
              </a:lnSpc>
              <a:buNone/>
            </a:pPr>
            <a:endParaRPr lang="de-DE" sz="1100" b="1" dirty="0"/>
          </a:p>
          <a:p>
            <a:pPr marL="51435" indent="0">
              <a:lnSpc>
                <a:spcPct val="150000"/>
              </a:lnSpc>
              <a:buNone/>
            </a:pPr>
            <a:r>
              <a:rPr lang="de-DE" sz="3500" i="1" dirty="0"/>
              <a:t>According to data obtained in Amnesty International Italy‘s „Barometro dell‘Odio“ project (see the data4good slides), hate speech makes up about 1% of online political content.  In that case, even for a stellar hate speech detection system with 99% TPR and 1% FPR: </a:t>
            </a:r>
          </a:p>
          <a:p>
            <a:pPr marL="51435" indent="0">
              <a:lnSpc>
                <a:spcPct val="150000"/>
              </a:lnSpc>
              <a:buNone/>
            </a:pPr>
            <a:r>
              <a:rPr lang="de-DE" sz="3500" b="1" i="1" dirty="0" smtClean="0"/>
              <a:t>For </a:t>
            </a:r>
            <a:r>
              <a:rPr lang="de-DE" sz="3500" b="1" i="1" dirty="0"/>
              <a:t>every 100 comments that it labels as hate speech, we can expect </a:t>
            </a:r>
            <a:r>
              <a:rPr lang="de-DE" sz="3500" b="1" i="1" dirty="0">
                <a:solidFill>
                  <a:srgbClr val="C00000"/>
                </a:solidFill>
              </a:rPr>
              <a:t>50</a:t>
            </a:r>
            <a:r>
              <a:rPr lang="de-DE" sz="3500" b="1" i="1" dirty="0"/>
              <a:t> of them to actually be neutral comments.</a:t>
            </a:r>
          </a:p>
        </p:txBody>
      </p:sp>
      <p:sp>
        <p:nvSpPr>
          <p:cNvPr id="6" name="Title 3"/>
          <p:cNvSpPr txBox="1">
            <a:spLocks/>
          </p:cNvSpPr>
          <p:nvPr/>
        </p:nvSpPr>
        <p:spPr>
          <a:xfrm>
            <a:off x="3173507" y="578222"/>
            <a:ext cx="12489965" cy="1742172"/>
          </a:xfrm>
          <a:prstGeom prst="rect">
            <a:avLst/>
          </a:prstGeom>
        </p:spPr>
        <p:txBody>
          <a:bodyPr vert="horz" lIns="137160" tIns="68580" rIns="137160" bIns="6858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endParaRPr lang="en-US" sz="5400" b="1" i="1" dirty="0">
              <a:solidFill>
                <a:srgbClr val="943C83"/>
              </a:solidFill>
            </a:endParaRPr>
          </a:p>
        </p:txBody>
      </p:sp>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9906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3: </a:t>
            </a:r>
            <a:r>
              <a:rPr lang="es-ES" sz="4400" b="1" dirty="0" err="1">
                <a:solidFill>
                  <a:srgbClr val="E7686A"/>
                </a:solidFill>
                <a:ea typeface="Microsoft Sans Serif" panose="020B0604020202020204" pitchFamily="34" charset="0"/>
                <a:cs typeface="Microsoft Sans Serif" panose="020B0604020202020204" pitchFamily="34" charset="0"/>
              </a:rPr>
              <a:t>Evaluating</a:t>
            </a:r>
            <a:r>
              <a:rPr lang="es-ES" sz="4400" b="1" dirty="0">
                <a:solidFill>
                  <a:srgbClr val="E7686A"/>
                </a:solidFill>
                <a:ea typeface="Microsoft Sans Serif" panose="020B0604020202020204" pitchFamily="34" charset="0"/>
                <a:cs typeface="Microsoft Sans Serif" panose="020B0604020202020204" pitchFamily="34" charset="0"/>
              </a:rPr>
              <a:t> Performance</a:t>
            </a:r>
          </a:p>
        </p:txBody>
      </p:sp>
      <p:sp>
        <p:nvSpPr>
          <p:cNvPr id="7"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Accuracy</a:t>
            </a:r>
            <a:r>
              <a:rPr lang="es-ES" sz="2800" b="1" dirty="0">
                <a:solidFill>
                  <a:srgbClr val="238791"/>
                </a:solidFill>
                <a:ea typeface="Microsoft Sans Serif" panose="020B0604020202020204" pitchFamily="34" charset="0"/>
                <a:cs typeface="Microsoft Sans Serif" panose="020B0604020202020204" pitchFamily="34" charset="0"/>
              </a:rPr>
              <a:t> and Co.</a:t>
            </a:r>
          </a:p>
        </p:txBody>
      </p:sp>
    </p:spTree>
    <p:extLst>
      <p:ext uri="{BB962C8B-B14F-4D97-AF65-F5344CB8AC3E}">
        <p14:creationId xmlns:p14="http://schemas.microsoft.com/office/powerpoint/2010/main" val="131552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18087" y="2320394"/>
            <a:ext cx="11231780" cy="6572852"/>
          </a:xfrm>
        </p:spPr>
        <p:txBody>
          <a:bodyPr>
            <a:normAutofit/>
          </a:bodyPr>
          <a:lstStyle/>
          <a:p>
            <a:pPr marL="51435" indent="0">
              <a:lnSpc>
                <a:spcPct val="150000"/>
              </a:lnSpc>
              <a:buNone/>
            </a:pPr>
            <a:endParaRPr lang="de-DE" b="1" i="1" dirty="0"/>
          </a:p>
          <a:p>
            <a:pPr marL="51435" indent="0">
              <a:buNone/>
            </a:pPr>
            <a:endParaRPr lang="de-DE" dirty="0"/>
          </a:p>
          <a:p>
            <a:pPr marL="51435" indent="0">
              <a:buNone/>
            </a:pPr>
            <a:endParaRPr lang="en-US" dirty="0"/>
          </a:p>
        </p:txBody>
      </p:sp>
      <p:sp>
        <p:nvSpPr>
          <p:cNvPr id="4" name="TextBox 3"/>
          <p:cNvSpPr txBox="1"/>
          <p:nvPr/>
        </p:nvSpPr>
        <p:spPr>
          <a:xfrm>
            <a:off x="2438400" y="4152900"/>
            <a:ext cx="13430188" cy="2554545"/>
          </a:xfrm>
          <a:prstGeom prst="rect">
            <a:avLst/>
          </a:prstGeom>
          <a:noFill/>
        </p:spPr>
        <p:txBody>
          <a:bodyPr wrap="square" rtlCol="0">
            <a:spAutoFit/>
          </a:bodyPr>
          <a:lstStyle/>
          <a:p>
            <a:r>
              <a:rPr lang="de-DE" sz="3200" b="1" i="1" dirty="0">
                <a:solidFill>
                  <a:srgbClr val="943C83"/>
                </a:solidFill>
              </a:rPr>
              <a:t>Don‘t take my word for it</a:t>
            </a:r>
            <a:endParaRPr lang="en-US" sz="3200" b="1" i="1" dirty="0">
              <a:solidFill>
                <a:srgbClr val="943C83"/>
              </a:solidFill>
            </a:endParaRPr>
          </a:p>
          <a:p>
            <a:endParaRPr lang="de-DE" sz="3200" dirty="0"/>
          </a:p>
          <a:p>
            <a:endParaRPr lang="de-DE" sz="3200" dirty="0"/>
          </a:p>
          <a:p>
            <a:r>
              <a:rPr lang="de-DE" sz="3200" dirty="0"/>
              <a:t>The next page has an embedded excel sheet – you can play around with the numbers yourself.</a:t>
            </a:r>
            <a:endParaRPr lang="en-US" sz="3200" dirty="0"/>
          </a:p>
        </p:txBody>
      </p:sp>
      <p:sp>
        <p:nvSpPr>
          <p:cNvPr id="7" name="CuadroTexto 3">
            <a:extLst>
              <a:ext uri="{FF2B5EF4-FFF2-40B4-BE49-F238E27FC236}">
                <a16:creationId xmlns:a16="http://schemas.microsoft.com/office/drawing/2014/main" xmlns="" id="{5B49A45C-DB62-51D8-86AE-29BDD6A61244}"/>
              </a:ext>
            </a:extLst>
          </p:cNvPr>
          <p:cNvSpPr txBox="1"/>
          <p:nvPr/>
        </p:nvSpPr>
        <p:spPr>
          <a:xfrm>
            <a:off x="1447800" y="1411535"/>
            <a:ext cx="9906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3: </a:t>
            </a:r>
            <a:r>
              <a:rPr lang="es-ES" sz="4400" b="1" dirty="0" err="1">
                <a:solidFill>
                  <a:srgbClr val="E7686A"/>
                </a:solidFill>
                <a:ea typeface="Microsoft Sans Serif" panose="020B0604020202020204" pitchFamily="34" charset="0"/>
                <a:cs typeface="Microsoft Sans Serif" panose="020B0604020202020204" pitchFamily="34" charset="0"/>
              </a:rPr>
              <a:t>Evaluating</a:t>
            </a:r>
            <a:r>
              <a:rPr lang="es-ES" sz="4400" b="1" dirty="0">
                <a:solidFill>
                  <a:srgbClr val="E7686A"/>
                </a:solidFill>
                <a:ea typeface="Microsoft Sans Serif" panose="020B0604020202020204" pitchFamily="34" charset="0"/>
                <a:cs typeface="Microsoft Sans Serif" panose="020B0604020202020204" pitchFamily="34" charset="0"/>
              </a:rPr>
              <a:t> Performance</a:t>
            </a:r>
          </a:p>
        </p:txBody>
      </p:sp>
      <p:sp>
        <p:nvSpPr>
          <p:cNvPr id="8"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Accuracy</a:t>
            </a:r>
            <a:r>
              <a:rPr lang="es-ES" sz="2800" b="1" dirty="0">
                <a:solidFill>
                  <a:srgbClr val="238791"/>
                </a:solidFill>
                <a:ea typeface="Microsoft Sans Serif" panose="020B0604020202020204" pitchFamily="34" charset="0"/>
                <a:cs typeface="Microsoft Sans Serif" panose="020B0604020202020204" pitchFamily="34" charset="0"/>
              </a:rPr>
              <a:t> and Co.</a:t>
            </a:r>
          </a:p>
        </p:txBody>
      </p:sp>
    </p:spTree>
    <p:extLst>
      <p:ext uri="{BB962C8B-B14F-4D97-AF65-F5344CB8AC3E}">
        <p14:creationId xmlns:p14="http://schemas.microsoft.com/office/powerpoint/2010/main" val="240404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10040186"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Introduction</a:t>
            </a:r>
            <a:r>
              <a:rPr lang="es-ES" sz="4400" b="1" dirty="0">
                <a:solidFill>
                  <a:srgbClr val="E7686A"/>
                </a:solidFill>
                <a:ea typeface="Microsoft Sans Serif" panose="020B0604020202020204" pitchFamily="34" charset="0"/>
                <a:cs typeface="Microsoft Sans Serif" panose="020B0604020202020204" pitchFamily="34" charset="0"/>
              </a:rPr>
              <a:t> to Machine </a:t>
            </a:r>
            <a:r>
              <a:rPr lang="es-ES" sz="4400" b="1" dirty="0" err="1">
                <a:solidFill>
                  <a:srgbClr val="E7686A"/>
                </a:solidFill>
                <a:ea typeface="Microsoft Sans Serif" panose="020B0604020202020204" pitchFamily="34" charset="0"/>
                <a:cs typeface="Microsoft Sans Serif" panose="020B0604020202020204" pitchFamily="34" charset="0"/>
              </a:rPr>
              <a:t>Learning</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Why</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should</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you</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learn</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this</a:t>
            </a:r>
            <a:r>
              <a:rPr lang="es-ES" sz="2800" b="1" dirty="0">
                <a:solidFill>
                  <a:srgbClr val="238791"/>
                </a:solidFill>
                <a:ea typeface="Microsoft Sans Serif" panose="020B0604020202020204" pitchFamily="34" charset="0"/>
                <a:cs typeface="Microsoft Sans Serif" panose="020B0604020202020204" pitchFamily="34" charset="0"/>
              </a:rPr>
              <a:t>:</a:t>
            </a:r>
          </a:p>
        </p:txBody>
      </p:sp>
      <p:sp>
        <p:nvSpPr>
          <p:cNvPr id="2" name="CasellaDiTesto 1"/>
          <p:cNvSpPr txBox="1"/>
          <p:nvPr/>
        </p:nvSpPr>
        <p:spPr>
          <a:xfrm>
            <a:off x="1447800" y="3695700"/>
            <a:ext cx="12039600" cy="1569660"/>
          </a:xfrm>
          <a:prstGeom prst="rect">
            <a:avLst/>
          </a:prstGeom>
          <a:noFill/>
        </p:spPr>
        <p:txBody>
          <a:bodyPr wrap="square" rtlCol="0">
            <a:spAutoFit/>
          </a:bodyPr>
          <a:lstStyle/>
          <a:p>
            <a:pPr fontAlgn="base"/>
            <a:r>
              <a:rPr lang="en-AU" sz="2400" dirty="0"/>
              <a:t>Statistics and Machine Learning provide the main tools for your work as a data scientist. Understanding the various machine learning methods - how they work, what their main advantages are, and how to evaluate their performance on a given task - can help you make better decisions about when to use them and will make you a more versatile data expert.</a:t>
            </a:r>
          </a:p>
        </p:txBody>
      </p:sp>
    </p:spTree>
    <p:extLst>
      <p:ext uri="{BB962C8B-B14F-4D97-AF65-F5344CB8AC3E}">
        <p14:creationId xmlns:p14="http://schemas.microsoft.com/office/powerpoint/2010/main" val="281542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18087" y="2320394"/>
            <a:ext cx="11231780" cy="6572852"/>
          </a:xfrm>
        </p:spPr>
        <p:txBody>
          <a:bodyPr>
            <a:normAutofit/>
          </a:bodyPr>
          <a:lstStyle/>
          <a:p>
            <a:pPr marL="51435" indent="0">
              <a:lnSpc>
                <a:spcPct val="150000"/>
              </a:lnSpc>
              <a:buNone/>
            </a:pPr>
            <a:endParaRPr lang="de-DE" b="1" i="1" dirty="0"/>
          </a:p>
          <a:p>
            <a:pPr marL="51435" indent="0">
              <a:buNone/>
            </a:pPr>
            <a:endParaRPr lang="de-DE" dirty="0"/>
          </a:p>
          <a:p>
            <a:pPr marL="51435" indent="0">
              <a:buNone/>
            </a:pPr>
            <a:endParaRPr lang="en-US" dirty="0"/>
          </a:p>
        </p:txBody>
      </p:sp>
      <p:graphicFrame>
        <p:nvGraphicFramePr>
          <p:cNvPr id="7" name="Object 6"/>
          <p:cNvGraphicFramePr>
            <a:graphicFrameLocks noChangeAspect="1"/>
          </p:cNvGraphicFramePr>
          <p:nvPr/>
        </p:nvGraphicFramePr>
        <p:xfrm>
          <a:off x="2209801" y="344582"/>
          <a:ext cx="12192000" cy="8548664"/>
        </p:xfrm>
        <a:graphic>
          <a:graphicData uri="http://schemas.openxmlformats.org/presentationml/2006/ole">
            <mc:AlternateContent xmlns:mc="http://schemas.openxmlformats.org/markup-compatibility/2006">
              <mc:Choice xmlns:v="urn:schemas-microsoft-com:vml" Requires="v">
                <p:oleObj spid="_x0000_s1049" name="Worksheet" r:id="rId4" imgW="6921656" imgH="6667639" progId="Excel.Sheet.12">
                  <p:embed/>
                </p:oleObj>
              </mc:Choice>
              <mc:Fallback>
                <p:oleObj name="Worksheet" r:id="rId4" imgW="6921656" imgH="6667639" progId="Excel.Sheet.12">
                  <p:embed/>
                  <p:pic>
                    <p:nvPicPr>
                      <p:cNvPr id="7" name="Object 6"/>
                      <p:cNvPicPr/>
                      <p:nvPr/>
                    </p:nvPicPr>
                    <p:blipFill>
                      <a:blip r:embed="rId5"/>
                      <a:stretch>
                        <a:fillRect/>
                      </a:stretch>
                    </p:blipFill>
                    <p:spPr>
                      <a:xfrm>
                        <a:off x="2209801" y="344582"/>
                        <a:ext cx="12192000" cy="8548664"/>
                      </a:xfrm>
                      <a:prstGeom prst="rect">
                        <a:avLst/>
                      </a:prstGeom>
                    </p:spPr>
                  </p:pic>
                </p:oleObj>
              </mc:Fallback>
            </mc:AlternateContent>
          </a:graphicData>
        </a:graphic>
      </p:graphicFrame>
      <p:pic>
        <p:nvPicPr>
          <p:cNvPr id="2" name="Grafik 25">
            <a:extLst>
              <a:ext uri="{FF2B5EF4-FFF2-40B4-BE49-F238E27FC236}">
                <a16:creationId xmlns:a16="http://schemas.microsoft.com/office/drawing/2014/main" xmlns="" id="{A78FBD52-E781-5CC2-7C02-573D46A37F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6119694" y="8746974"/>
            <a:ext cx="1834925" cy="1540026"/>
          </a:xfrm>
          <a:prstGeom prst="rect">
            <a:avLst/>
          </a:prstGeom>
        </p:spPr>
      </p:pic>
    </p:spTree>
    <p:extLst>
      <p:ext uri="{BB962C8B-B14F-4D97-AF65-F5344CB8AC3E}">
        <p14:creationId xmlns:p14="http://schemas.microsoft.com/office/powerpoint/2010/main" val="196725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3: </a:t>
            </a:r>
            <a:r>
              <a:rPr lang="es-ES" sz="4400" b="1" dirty="0" err="1">
                <a:solidFill>
                  <a:srgbClr val="E7686A"/>
                </a:solidFill>
                <a:ea typeface="Microsoft Sans Serif" panose="020B0604020202020204" pitchFamily="34" charset="0"/>
                <a:cs typeface="Microsoft Sans Serif" panose="020B0604020202020204" pitchFamily="34" charset="0"/>
              </a:rPr>
              <a:t>Evaluating</a:t>
            </a:r>
            <a:r>
              <a:rPr lang="es-ES" sz="4400" b="1" dirty="0">
                <a:solidFill>
                  <a:srgbClr val="E7686A"/>
                </a:solidFill>
                <a:ea typeface="Microsoft Sans Serif" panose="020B0604020202020204" pitchFamily="34" charset="0"/>
                <a:cs typeface="Microsoft Sans Serif" panose="020B0604020202020204" pitchFamily="34" charset="0"/>
              </a:rPr>
              <a:t> Performance</a:t>
            </a: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3785652"/>
          </a:xfrm>
          <a:prstGeom prst="rect">
            <a:avLst/>
          </a:prstGeom>
          <a:noFill/>
        </p:spPr>
        <p:txBody>
          <a:bodyPr wrap="square" rtlCol="0">
            <a:spAutoFit/>
          </a:bodyPr>
          <a:lstStyle/>
          <a:p>
            <a:r>
              <a:rPr lang="en-US" sz="2400" b="1" dirty="0">
                <a:ea typeface="Microsoft Sans Serif" panose="020B0604020202020204" pitchFamily="34" charset="0"/>
                <a:cs typeface="Microsoft Sans Serif" panose="020B0604020202020204" pitchFamily="34" charset="0"/>
              </a:rPr>
              <a:t>Bootstrapping:</a:t>
            </a:r>
            <a:r>
              <a:rPr lang="en-US" sz="2400" dirty="0">
                <a:ea typeface="Microsoft Sans Serif" panose="020B0604020202020204" pitchFamily="34" charset="0"/>
                <a:cs typeface="Microsoft Sans Serif" panose="020B0604020202020204" pitchFamily="34" charset="0"/>
              </a:rPr>
              <a:t> </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Bootstrapping is based on doing a Random Sampling with Replacement (that means, one takes the vase with colored balls, so common in probability texts, that one randomly pulls out a ball, notes the color, and throws the ball back into the vase) on the training data. This means that the same observation can be drawn several times, while other observations may not be drawn at all. </a:t>
            </a:r>
          </a:p>
          <a:p>
            <a:endParaRPr lang="en-US" sz="2400"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This statistical fact is exploited: samples are drawn from the training data as often as necessary until a new training data set of the same size is obtained. Those observations that were never drawn in this procedure are put into the validation data set. The validation results are used to compare the different algorithms.</a:t>
            </a:r>
          </a:p>
        </p:txBody>
      </p:sp>
      <p:sp>
        <p:nvSpPr>
          <p:cNvPr id="6"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2: </a:t>
            </a:r>
            <a:r>
              <a:rPr lang="es-ES" sz="2800" b="1" dirty="0" err="1">
                <a:solidFill>
                  <a:srgbClr val="238791"/>
                </a:solidFill>
                <a:ea typeface="Microsoft Sans Serif" panose="020B0604020202020204" pitchFamily="34" charset="0"/>
                <a:cs typeface="Microsoft Sans Serif" panose="020B0604020202020204" pitchFamily="34" charset="0"/>
              </a:rPr>
              <a:t>Bootstrapping</a:t>
            </a:r>
            <a:r>
              <a:rPr lang="es-ES" sz="2800" b="1" dirty="0">
                <a:solidFill>
                  <a:srgbClr val="238791"/>
                </a:solidFill>
                <a:ea typeface="Microsoft Sans Serif" panose="020B0604020202020204" pitchFamily="34" charset="0"/>
                <a:cs typeface="Microsoft Sans Serif" panose="020B0604020202020204" pitchFamily="34" charset="0"/>
              </a:rPr>
              <a:t> and Cross-</a:t>
            </a:r>
            <a:r>
              <a:rPr lang="es-ES" sz="2800" b="1" dirty="0" err="1">
                <a:solidFill>
                  <a:srgbClr val="238791"/>
                </a:solidFill>
                <a:ea typeface="Microsoft Sans Serif" panose="020B0604020202020204" pitchFamily="34" charset="0"/>
                <a:cs typeface="Microsoft Sans Serif" panose="020B0604020202020204" pitchFamily="34" charset="0"/>
              </a:rPr>
              <a:t>validation</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60858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3: </a:t>
            </a:r>
            <a:r>
              <a:rPr lang="es-ES" sz="4400" b="1" dirty="0" err="1">
                <a:solidFill>
                  <a:srgbClr val="E7686A"/>
                </a:solidFill>
                <a:ea typeface="Microsoft Sans Serif" panose="020B0604020202020204" pitchFamily="34" charset="0"/>
                <a:cs typeface="Microsoft Sans Serif" panose="020B0604020202020204" pitchFamily="34" charset="0"/>
              </a:rPr>
              <a:t>Evaluating</a:t>
            </a:r>
            <a:r>
              <a:rPr lang="es-ES" sz="4400" b="1" dirty="0">
                <a:solidFill>
                  <a:srgbClr val="E7686A"/>
                </a:solidFill>
                <a:ea typeface="Microsoft Sans Serif" panose="020B0604020202020204" pitchFamily="34" charset="0"/>
                <a:cs typeface="Microsoft Sans Serif" panose="020B0604020202020204" pitchFamily="34" charset="0"/>
              </a:rPr>
              <a:t> Performance</a:t>
            </a: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2: </a:t>
            </a:r>
            <a:r>
              <a:rPr lang="es-ES" sz="2800" b="1" dirty="0" err="1">
                <a:solidFill>
                  <a:srgbClr val="238791"/>
                </a:solidFill>
                <a:ea typeface="Microsoft Sans Serif" panose="020B0604020202020204" pitchFamily="34" charset="0"/>
                <a:cs typeface="Microsoft Sans Serif" panose="020B0604020202020204" pitchFamily="34" charset="0"/>
              </a:rPr>
              <a:t>Bootstrapping</a:t>
            </a:r>
            <a:r>
              <a:rPr lang="es-ES" sz="2800" b="1" dirty="0">
                <a:solidFill>
                  <a:srgbClr val="238791"/>
                </a:solidFill>
                <a:ea typeface="Microsoft Sans Serif" panose="020B0604020202020204" pitchFamily="34" charset="0"/>
                <a:cs typeface="Microsoft Sans Serif" panose="020B0604020202020204" pitchFamily="34" charset="0"/>
              </a:rPr>
              <a:t> and Cross-</a:t>
            </a:r>
            <a:r>
              <a:rPr lang="es-ES" sz="2800" b="1" dirty="0" err="1">
                <a:solidFill>
                  <a:srgbClr val="238791"/>
                </a:solidFill>
                <a:ea typeface="Microsoft Sans Serif" panose="020B0604020202020204" pitchFamily="34" charset="0"/>
                <a:cs typeface="Microsoft Sans Serif" panose="020B0604020202020204" pitchFamily="34" charset="0"/>
              </a:rPr>
              <a:t>validation</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31235" y="3695700"/>
            <a:ext cx="15163800" cy="4524315"/>
          </a:xfrm>
          <a:prstGeom prst="rect">
            <a:avLst/>
          </a:prstGeom>
          <a:noFill/>
        </p:spPr>
        <p:txBody>
          <a:bodyPr wrap="square" rtlCol="0">
            <a:spAutoFit/>
          </a:bodyPr>
          <a:lstStyle/>
          <a:p>
            <a:r>
              <a:rPr lang="en-US" sz="2400" b="1" dirty="0">
                <a:ea typeface="Microsoft Sans Serif" panose="020B0604020202020204" pitchFamily="34" charset="0"/>
                <a:cs typeface="Microsoft Sans Serif" panose="020B0604020202020204" pitchFamily="34" charset="0"/>
              </a:rPr>
              <a:t>Cross-validation: </a:t>
            </a:r>
          </a:p>
          <a:p>
            <a:endParaRPr lang="en-US" sz="2400" b="1" dirty="0">
              <a:ea typeface="Microsoft Sans Serif" panose="020B0604020202020204" pitchFamily="34" charset="0"/>
              <a:cs typeface="Microsoft Sans Serif" panose="020B0604020202020204" pitchFamily="34" charset="0"/>
            </a:endParaRPr>
          </a:p>
          <a:p>
            <a:r>
              <a:rPr lang="en-US" sz="2400" dirty="0">
                <a:ea typeface="Microsoft Sans Serif" panose="020B0604020202020204" pitchFamily="34" charset="0"/>
                <a:cs typeface="Microsoft Sans Serif" panose="020B0604020202020204" pitchFamily="34" charset="0"/>
              </a:rPr>
              <a:t>There are different ways to perform cross-validation, but we focus on n-fold cross-validation, and set n = 5 for simplicity. </a:t>
            </a:r>
          </a:p>
          <a:p>
            <a:r>
              <a:rPr lang="en-US" sz="2400" dirty="0">
                <a:ea typeface="Microsoft Sans Serif" panose="020B0604020202020204" pitchFamily="34" charset="0"/>
                <a:cs typeface="Microsoft Sans Serif" panose="020B0604020202020204" pitchFamily="34" charset="0"/>
              </a:rPr>
              <a:t>The training dataset is divided, by random sampling, into 5, roughly equal sized subgroups. </a:t>
            </a:r>
          </a:p>
          <a:p>
            <a:endParaRPr lang="en-US" sz="24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Ø"/>
            </a:pPr>
            <a:r>
              <a:rPr lang="en-US" sz="2400" dirty="0">
                <a:ea typeface="Microsoft Sans Serif" panose="020B0604020202020204" pitchFamily="34" charset="0"/>
                <a:cs typeface="Microsoft Sans Serif" panose="020B0604020202020204" pitchFamily="34" charset="0"/>
              </a:rPr>
              <a:t>In the first pass, take data group 1 as the validation data, and train on the remaining data (groups 2,3,4,5). </a:t>
            </a:r>
          </a:p>
          <a:p>
            <a:pPr marL="342900" indent="-342900">
              <a:buFont typeface="Wingdings" panose="05000000000000000000" pitchFamily="2" charset="2"/>
              <a:buChar char="Ø"/>
            </a:pPr>
            <a:r>
              <a:rPr lang="en-US" sz="2400" dirty="0">
                <a:ea typeface="Microsoft Sans Serif" panose="020B0604020202020204" pitchFamily="34" charset="0"/>
                <a:cs typeface="Microsoft Sans Serif" panose="020B0604020202020204" pitchFamily="34" charset="0"/>
              </a:rPr>
              <a:t>In the second pass, the second data group is set aside for validation, and the algorithm trains on the other data groups (1,3,4,5). </a:t>
            </a:r>
          </a:p>
          <a:p>
            <a:pPr marL="342900" indent="-342900">
              <a:buFont typeface="Wingdings" panose="05000000000000000000" pitchFamily="2" charset="2"/>
              <a:buChar char="Ø"/>
            </a:pPr>
            <a:r>
              <a:rPr lang="en-US" sz="2400" dirty="0">
                <a:ea typeface="Microsoft Sans Serif" panose="020B0604020202020204" pitchFamily="34" charset="0"/>
                <a:cs typeface="Microsoft Sans Serif" panose="020B0604020202020204" pitchFamily="34" charset="0"/>
              </a:rPr>
              <a:t>Continue in this way until all 5 data groups have served as validation data exactly once. </a:t>
            </a:r>
          </a:p>
          <a:p>
            <a:pPr marL="342900" indent="-342900">
              <a:buFont typeface="Wingdings" panose="05000000000000000000" pitchFamily="2" charset="2"/>
              <a:buChar char="Ø"/>
            </a:pPr>
            <a:r>
              <a:rPr lang="en-US" sz="2400" dirty="0">
                <a:ea typeface="Microsoft Sans Serif" panose="020B0604020202020204" pitchFamily="34" charset="0"/>
                <a:cs typeface="Microsoft Sans Serif" panose="020B0604020202020204" pitchFamily="34" charset="0"/>
              </a:rPr>
              <a:t>You then have 5 validation results (e.g. error rate for classification, MSE for regression) that can be used to compare the different algorithms</a:t>
            </a:r>
            <a:r>
              <a:rPr lang="en-US" sz="2400" dirty="0" smtClean="0">
                <a:ea typeface="Microsoft Sans Serif" panose="020B0604020202020204" pitchFamily="34" charset="0"/>
                <a:cs typeface="Microsoft Sans Serif" panose="020B0604020202020204" pitchFamily="34" charset="0"/>
              </a:rPr>
              <a:t>.</a:t>
            </a:r>
          </a:p>
          <a:p>
            <a:pPr marL="342900" indent="-342900">
              <a:buFont typeface="Wingdings" panose="05000000000000000000" pitchFamily="2" charset="2"/>
              <a:buChar char="Ø"/>
            </a:pPr>
            <a:r>
              <a:rPr lang="de-DE" sz="2400" dirty="0" smtClean="0">
                <a:ea typeface="Microsoft Sans Serif" panose="020B0604020202020204" pitchFamily="34" charset="0"/>
                <a:cs typeface="Microsoft Sans Serif" panose="020B0604020202020204" pitchFamily="34" charset="0"/>
              </a:rPr>
              <a:t>Once the validation is complete and a „best“ model has been selected, it can be re-trained on the entire dataset.</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074072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3: </a:t>
            </a:r>
            <a:r>
              <a:rPr lang="es-ES" sz="4400" b="1" dirty="0" err="1">
                <a:solidFill>
                  <a:srgbClr val="E7686A"/>
                </a:solidFill>
                <a:ea typeface="Microsoft Sans Serif" panose="020B0604020202020204" pitchFamily="34" charset="0"/>
                <a:cs typeface="Microsoft Sans Serif" panose="020B0604020202020204" pitchFamily="34" charset="0"/>
              </a:rPr>
              <a:t>Evaluating</a:t>
            </a:r>
            <a:r>
              <a:rPr lang="es-ES" sz="4400" b="1" dirty="0">
                <a:solidFill>
                  <a:srgbClr val="E7686A"/>
                </a:solidFill>
                <a:ea typeface="Microsoft Sans Serif" panose="020B0604020202020204" pitchFamily="34" charset="0"/>
                <a:cs typeface="Microsoft Sans Serif" panose="020B0604020202020204" pitchFamily="34" charset="0"/>
              </a:rPr>
              <a:t> Performance</a:t>
            </a: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3: </a:t>
            </a:r>
            <a:r>
              <a:rPr lang="es-ES" sz="2800" b="1" dirty="0" err="1">
                <a:solidFill>
                  <a:srgbClr val="238791"/>
                </a:solidFill>
                <a:ea typeface="Microsoft Sans Serif" panose="020B0604020202020204" pitchFamily="34" charset="0"/>
                <a:cs typeface="Microsoft Sans Serif" panose="020B0604020202020204" pitchFamily="34" charset="0"/>
              </a:rPr>
              <a:t>Additional</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considerations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1200329"/>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Looking at the accuracy of the model is sometimes not enough.</a:t>
            </a:r>
          </a:p>
          <a:p>
            <a:endParaRPr lang="en-US" sz="2400" dirty="0">
              <a:ea typeface="Microsoft Sans Serif" panose="020B0604020202020204" pitchFamily="34" charset="0"/>
              <a:cs typeface="Microsoft Sans Serif" panose="020B0604020202020204" pitchFamily="34" charset="0"/>
            </a:endParaRPr>
          </a:p>
          <a:p>
            <a:r>
              <a:rPr lang="en-US" sz="2400" dirty="0" smtClean="0">
                <a:ea typeface="Microsoft Sans Serif" panose="020B0604020202020204" pitchFamily="34" charset="0"/>
                <a:cs typeface="Microsoft Sans Serif" panose="020B0604020202020204" pitchFamily="34" charset="0"/>
              </a:rPr>
              <a:t>Consider the </a:t>
            </a:r>
            <a:r>
              <a:rPr lang="en-US" sz="2400" dirty="0">
                <a:ea typeface="Microsoft Sans Serif" panose="020B0604020202020204" pitchFamily="34" charset="0"/>
                <a:cs typeface="Microsoft Sans Serif" panose="020B0604020202020204" pitchFamily="34" charset="0"/>
              </a:rPr>
              <a:t>following example.</a:t>
            </a:r>
          </a:p>
        </p:txBody>
      </p:sp>
    </p:spTree>
    <p:extLst>
      <p:ext uri="{BB962C8B-B14F-4D97-AF65-F5344CB8AC3E}">
        <p14:creationId xmlns:p14="http://schemas.microsoft.com/office/powerpoint/2010/main" val="3790613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196" y="176156"/>
            <a:ext cx="13285694" cy="2315207"/>
          </a:xfrm>
        </p:spPr>
        <p:txBody>
          <a:bodyPr>
            <a:noAutofit/>
          </a:bodyPr>
          <a:lstStyle/>
          <a:p>
            <a:pPr algn="ctr"/>
            <a:r>
              <a:rPr lang="de-DE" sz="3200" b="1" dirty="0"/>
              <a:t>Many AI systems are used for classification.  Here, for example, for the classification of pictures.</a:t>
            </a:r>
            <a:br>
              <a:rPr lang="de-DE" sz="3200" b="1" dirty="0"/>
            </a:br>
            <a:r>
              <a:rPr lang="de-DE" sz="3200" b="1" dirty="0"/>
              <a:t/>
            </a:r>
            <a:br>
              <a:rPr lang="de-DE" sz="3200" b="1" dirty="0"/>
            </a:br>
            <a:r>
              <a:rPr lang="de-DE" sz="3200" b="1" dirty="0"/>
              <a:t>After many examples, the algorithm has „learned“...</a:t>
            </a:r>
            <a:endParaRPr lang="en-US" sz="3200" b="1" dirty="0"/>
          </a:p>
        </p:txBody>
      </p:sp>
      <p:sp>
        <p:nvSpPr>
          <p:cNvPr id="10" name="TextBox 9"/>
          <p:cNvSpPr txBox="1"/>
          <p:nvPr/>
        </p:nvSpPr>
        <p:spPr>
          <a:xfrm>
            <a:off x="5179571" y="4851807"/>
            <a:ext cx="2324099" cy="542456"/>
          </a:xfrm>
          <a:prstGeom prst="rect">
            <a:avLst/>
          </a:prstGeom>
          <a:noFill/>
        </p:spPr>
        <p:txBody>
          <a:bodyPr wrap="square" rtlCol="0">
            <a:spAutoFit/>
          </a:bodyPr>
          <a:lstStyle/>
          <a:p>
            <a:r>
              <a:rPr lang="de-DE" sz="2925" b="1" dirty="0">
                <a:solidFill>
                  <a:srgbClr val="002060"/>
                </a:solidFill>
              </a:rPr>
              <a:t>Category A</a:t>
            </a:r>
            <a:endParaRPr lang="en-US" sz="2925" b="1" dirty="0">
              <a:solidFill>
                <a:srgbClr val="002060"/>
              </a:solidFill>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1934" t="11709" r="9963"/>
          <a:stretch/>
        </p:blipFill>
        <p:spPr>
          <a:xfrm>
            <a:off x="10662206" y="5518821"/>
            <a:ext cx="3043826" cy="3046946"/>
          </a:xfrm>
          <a:prstGeom prst="rect">
            <a:avLst/>
          </a:prstGeom>
        </p:spPr>
      </p:pic>
      <p:sp>
        <p:nvSpPr>
          <p:cNvPr id="14" name="TextBox 13"/>
          <p:cNvSpPr txBox="1"/>
          <p:nvPr/>
        </p:nvSpPr>
        <p:spPr>
          <a:xfrm>
            <a:off x="10820400" y="4866716"/>
            <a:ext cx="2324099" cy="542456"/>
          </a:xfrm>
          <a:prstGeom prst="rect">
            <a:avLst/>
          </a:prstGeom>
          <a:noFill/>
        </p:spPr>
        <p:txBody>
          <a:bodyPr wrap="square" rtlCol="0">
            <a:spAutoFit/>
          </a:bodyPr>
          <a:lstStyle/>
          <a:p>
            <a:r>
              <a:rPr lang="de-DE" sz="2925" b="1" dirty="0">
                <a:solidFill>
                  <a:srgbClr val="002060"/>
                </a:solidFill>
              </a:rPr>
              <a:t>Category B</a:t>
            </a:r>
            <a:endParaRPr lang="en-US" sz="2925" b="1" dirty="0">
              <a:solidFill>
                <a:srgbClr val="00206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811536" y="5504222"/>
            <a:ext cx="2503663" cy="3076144"/>
          </a:xfrm>
          <a:prstGeom prst="rect">
            <a:avLst/>
          </a:prstGeom>
        </p:spPr>
      </p:pic>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344931" y="5504222"/>
            <a:ext cx="2466607" cy="3061737"/>
          </a:xfr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4681" t="2432" r="18461" b="2465"/>
          <a:stretch/>
        </p:blipFill>
        <p:spPr>
          <a:xfrm>
            <a:off x="2340836" y="2711281"/>
            <a:ext cx="2841822" cy="2792941"/>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1635" r="17584"/>
          <a:stretch/>
        </p:blipFill>
        <p:spPr>
          <a:xfrm>
            <a:off x="12953787" y="2506154"/>
            <a:ext cx="3187674" cy="2990671"/>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t="16667"/>
          <a:stretch/>
        </p:blipFill>
        <p:spPr>
          <a:xfrm>
            <a:off x="13706032" y="5509447"/>
            <a:ext cx="2455307" cy="3069134"/>
          </a:xfrm>
          <a:prstGeom prst="rect">
            <a:avLst/>
          </a:prstGeom>
        </p:spPr>
      </p:pic>
    </p:spTree>
    <p:extLst>
      <p:ext uri="{BB962C8B-B14F-4D97-AF65-F5344CB8AC3E}">
        <p14:creationId xmlns:p14="http://schemas.microsoft.com/office/powerpoint/2010/main" val="508791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973"/>
          <a:stretch/>
        </p:blipFill>
        <p:spPr>
          <a:xfrm>
            <a:off x="2211149" y="4524250"/>
            <a:ext cx="4578831" cy="4301699"/>
          </a:xfrm>
          <a:prstGeom prst="rect">
            <a:avLst/>
          </a:prstGeom>
        </p:spPr>
      </p:pic>
      <p:sp>
        <p:nvSpPr>
          <p:cNvPr id="8" name="Title 1"/>
          <p:cNvSpPr>
            <a:spLocks noGrp="1"/>
          </p:cNvSpPr>
          <p:nvPr>
            <p:ph type="title"/>
          </p:nvPr>
        </p:nvSpPr>
        <p:spPr>
          <a:xfrm>
            <a:off x="2513979" y="1897133"/>
            <a:ext cx="12629730" cy="895629"/>
          </a:xfrm>
        </p:spPr>
        <p:txBody>
          <a:bodyPr>
            <a:noAutofit/>
          </a:bodyPr>
          <a:lstStyle/>
          <a:p>
            <a:pPr algn="ctr"/>
            <a:r>
              <a:rPr lang="de-DE" sz="4388" b="1" dirty="0"/>
              <a:t>After many examples, the algorithm has learned ...</a:t>
            </a:r>
            <a:endParaRPr lang="en-US" sz="4388" b="1" dirty="0"/>
          </a:p>
        </p:txBody>
      </p:sp>
      <p:sp>
        <p:nvSpPr>
          <p:cNvPr id="2" name="Content Placeholder 1"/>
          <p:cNvSpPr>
            <a:spLocks noGrp="1"/>
          </p:cNvSpPr>
          <p:nvPr>
            <p:ph idx="1"/>
          </p:nvPr>
        </p:nvSpPr>
        <p:spPr/>
        <p:txBody>
          <a:bodyPr/>
          <a:lstStyle/>
          <a:p>
            <a:endParaRPr lang="en-US" dirty="0"/>
          </a:p>
        </p:txBody>
      </p:sp>
      <p:pic>
        <p:nvPicPr>
          <p:cNvPr id="7" name="Content Placeholder 2"/>
          <p:cNvPicPr>
            <a:picLocks noChangeAspect="1"/>
          </p:cNvPicPr>
          <p:nvPr/>
        </p:nvPicPr>
        <p:blipFill rotWithShape="1">
          <a:blip r:embed="rId4" cstate="print">
            <a:extLst>
              <a:ext uri="{28A0092B-C50C-407E-A947-70E740481C1C}">
                <a14:useLocalDpi xmlns:a14="http://schemas.microsoft.com/office/drawing/2010/main" val="0"/>
              </a:ext>
            </a:extLst>
          </a:blip>
          <a:srcRect l="10557" t="-223" r="19062" b="223"/>
          <a:stretch/>
        </p:blipFill>
        <p:spPr>
          <a:xfrm>
            <a:off x="11658600" y="4522593"/>
            <a:ext cx="4541384" cy="4301699"/>
          </a:xfrm>
          <a:prstGeom prst="rect">
            <a:avLst/>
          </a:prstGeom>
        </p:spPr>
      </p:pic>
    </p:spTree>
    <p:extLst>
      <p:ext uri="{BB962C8B-B14F-4D97-AF65-F5344CB8AC3E}">
        <p14:creationId xmlns:p14="http://schemas.microsoft.com/office/powerpoint/2010/main" val="722061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973"/>
          <a:stretch/>
        </p:blipFill>
        <p:spPr>
          <a:xfrm>
            <a:off x="2211149" y="4524250"/>
            <a:ext cx="4578831" cy="4301699"/>
          </a:xfrm>
          <a:prstGeom prst="rect">
            <a:avLst/>
          </a:prstGeom>
        </p:spPr>
      </p:pic>
      <p:sp>
        <p:nvSpPr>
          <p:cNvPr id="9" name="TextBox 8"/>
          <p:cNvSpPr txBox="1"/>
          <p:nvPr/>
        </p:nvSpPr>
        <p:spPr>
          <a:xfrm>
            <a:off x="3253721" y="3680380"/>
            <a:ext cx="2324099" cy="542456"/>
          </a:xfrm>
          <a:prstGeom prst="rect">
            <a:avLst/>
          </a:prstGeom>
          <a:noFill/>
        </p:spPr>
        <p:txBody>
          <a:bodyPr wrap="square" rtlCol="0">
            <a:spAutoFit/>
          </a:bodyPr>
          <a:lstStyle/>
          <a:p>
            <a:r>
              <a:rPr lang="de-DE" sz="2925" b="1" dirty="0">
                <a:solidFill>
                  <a:srgbClr val="002060"/>
                </a:solidFill>
              </a:rPr>
              <a:t>Category A</a:t>
            </a:r>
            <a:endParaRPr lang="en-US" sz="2925" b="1" dirty="0">
              <a:solidFill>
                <a:srgbClr val="002060"/>
              </a:solidFill>
            </a:endParaRPr>
          </a:p>
        </p:txBody>
      </p:sp>
      <p:sp>
        <p:nvSpPr>
          <p:cNvPr id="10" name="TextBox 9"/>
          <p:cNvSpPr txBox="1"/>
          <p:nvPr/>
        </p:nvSpPr>
        <p:spPr>
          <a:xfrm>
            <a:off x="12391199" y="3680378"/>
            <a:ext cx="2324099" cy="542456"/>
          </a:xfrm>
          <a:prstGeom prst="rect">
            <a:avLst/>
          </a:prstGeom>
          <a:noFill/>
        </p:spPr>
        <p:txBody>
          <a:bodyPr wrap="square" rtlCol="0">
            <a:spAutoFit/>
          </a:bodyPr>
          <a:lstStyle/>
          <a:p>
            <a:r>
              <a:rPr lang="de-DE" sz="2925" b="1" dirty="0">
                <a:solidFill>
                  <a:srgbClr val="002060"/>
                </a:solidFill>
              </a:rPr>
              <a:t>Category B</a:t>
            </a:r>
            <a:endParaRPr lang="en-US" sz="2925" b="1" dirty="0">
              <a:solidFill>
                <a:srgbClr val="002060"/>
              </a:solidFill>
            </a:endParaRPr>
          </a:p>
        </p:txBody>
      </p:sp>
      <p:sp>
        <p:nvSpPr>
          <p:cNvPr id="11" name="Title 1"/>
          <p:cNvSpPr txBox="1">
            <a:spLocks/>
          </p:cNvSpPr>
          <p:nvPr/>
        </p:nvSpPr>
        <p:spPr>
          <a:xfrm>
            <a:off x="2513979" y="1897133"/>
            <a:ext cx="12629730" cy="8956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388" b="1"/>
              <a:t>After many examples, the algorithm has learned ...</a:t>
            </a:r>
            <a:endParaRPr lang="en-US" sz="4388" b="1" dirty="0"/>
          </a:p>
        </p:txBody>
      </p:sp>
      <p:pic>
        <p:nvPicPr>
          <p:cNvPr id="3" name="Content Placeholder 2"/>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0557" t="-223" r="19062" b="223"/>
          <a:stretch/>
        </p:blipFill>
        <p:spPr>
          <a:xfrm>
            <a:off x="11658600" y="4524250"/>
            <a:ext cx="4541384" cy="4301699"/>
          </a:xfrm>
        </p:spPr>
      </p:pic>
    </p:spTree>
    <p:extLst>
      <p:ext uri="{BB962C8B-B14F-4D97-AF65-F5344CB8AC3E}">
        <p14:creationId xmlns:p14="http://schemas.microsoft.com/office/powerpoint/2010/main" val="271255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500"/>
                                        <p:tgtEl>
                                          <p:spTgt spid="10"/>
                                        </p:tgtEl>
                                      </p:cBhvr>
                                    </p:animEffect>
                                    <p:anim calcmode="lin" valueType="num">
                                      <p:cBhvr>
                                        <p:cTn id="14" dur="1500" fill="hold"/>
                                        <p:tgtEl>
                                          <p:spTgt spid="10"/>
                                        </p:tgtEl>
                                        <p:attrNameLst>
                                          <p:attrName>ppt_x</p:attrName>
                                        </p:attrNameLst>
                                      </p:cBhvr>
                                      <p:tavLst>
                                        <p:tav tm="0">
                                          <p:val>
                                            <p:strVal val="#ppt_x"/>
                                          </p:val>
                                        </p:tav>
                                        <p:tav tm="100000">
                                          <p:val>
                                            <p:strVal val="#ppt_x"/>
                                          </p:val>
                                        </p:tav>
                                      </p:tavLst>
                                    </p:anim>
                                    <p:anim calcmode="lin" valueType="num">
                                      <p:cBhvr>
                                        <p:cTn id="15"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973"/>
          <a:stretch/>
        </p:blipFill>
        <p:spPr>
          <a:xfrm>
            <a:off x="2211149" y="4524250"/>
            <a:ext cx="4578831" cy="4301699"/>
          </a:xfrm>
          <a:prstGeom prst="rect">
            <a:avLst/>
          </a:prstGeom>
        </p:spPr>
      </p:pic>
      <p:sp>
        <p:nvSpPr>
          <p:cNvPr id="9" name="TextBox 8"/>
          <p:cNvSpPr txBox="1"/>
          <p:nvPr/>
        </p:nvSpPr>
        <p:spPr>
          <a:xfrm>
            <a:off x="3253721" y="3680380"/>
            <a:ext cx="2324099" cy="542456"/>
          </a:xfrm>
          <a:prstGeom prst="rect">
            <a:avLst/>
          </a:prstGeom>
          <a:noFill/>
        </p:spPr>
        <p:txBody>
          <a:bodyPr wrap="square" rtlCol="0">
            <a:spAutoFit/>
          </a:bodyPr>
          <a:lstStyle/>
          <a:p>
            <a:r>
              <a:rPr lang="de-DE" sz="2925" b="1" dirty="0">
                <a:solidFill>
                  <a:srgbClr val="002060"/>
                </a:solidFill>
              </a:rPr>
              <a:t>Category A</a:t>
            </a:r>
            <a:endParaRPr lang="en-US" sz="2925" b="1" dirty="0">
              <a:solidFill>
                <a:srgbClr val="002060"/>
              </a:solidFill>
            </a:endParaRPr>
          </a:p>
        </p:txBody>
      </p:sp>
      <p:sp>
        <p:nvSpPr>
          <p:cNvPr id="10" name="TextBox 9"/>
          <p:cNvSpPr txBox="1"/>
          <p:nvPr/>
        </p:nvSpPr>
        <p:spPr>
          <a:xfrm>
            <a:off x="12391199" y="3680378"/>
            <a:ext cx="2324099" cy="542456"/>
          </a:xfrm>
          <a:prstGeom prst="rect">
            <a:avLst/>
          </a:prstGeom>
          <a:noFill/>
        </p:spPr>
        <p:txBody>
          <a:bodyPr wrap="square" rtlCol="0">
            <a:spAutoFit/>
          </a:bodyPr>
          <a:lstStyle/>
          <a:p>
            <a:r>
              <a:rPr lang="de-DE" sz="2925" b="1" dirty="0">
                <a:solidFill>
                  <a:srgbClr val="002060"/>
                </a:solidFill>
              </a:rPr>
              <a:t>Category B</a:t>
            </a:r>
            <a:endParaRPr lang="en-US" sz="2925" b="1" dirty="0">
              <a:solidFill>
                <a:srgbClr val="002060"/>
              </a:solidFill>
            </a:endParaRPr>
          </a:p>
        </p:txBody>
      </p:sp>
      <p:sp>
        <p:nvSpPr>
          <p:cNvPr id="11" name="Title 1"/>
          <p:cNvSpPr txBox="1">
            <a:spLocks/>
          </p:cNvSpPr>
          <p:nvPr/>
        </p:nvSpPr>
        <p:spPr>
          <a:xfrm>
            <a:off x="2513978" y="1897133"/>
            <a:ext cx="12802221" cy="14884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388" b="1" dirty="0"/>
              <a:t>After many examples, the algorithm has learned ...</a:t>
            </a:r>
          </a:p>
          <a:p>
            <a:pPr algn="ctr"/>
            <a:r>
              <a:rPr lang="de-DE" sz="4000" dirty="0"/>
              <a:t>It does not detect wolf vs. dog – it detects snow vs. no snow!</a:t>
            </a:r>
            <a:endParaRPr lang="en-US" sz="4388" b="1" dirty="0"/>
          </a:p>
        </p:txBody>
      </p:sp>
      <p:sp>
        <p:nvSpPr>
          <p:cNvPr id="2" name="Content Placeholder 1"/>
          <p:cNvSpPr>
            <a:spLocks noGrp="1"/>
          </p:cNvSpPr>
          <p:nvPr>
            <p:ph idx="1"/>
          </p:nvPr>
        </p:nvSpPr>
        <p:spPr/>
        <p:txBody>
          <a:bodyPr/>
          <a:lstStyle/>
          <a:p>
            <a:endParaRPr lang="en-US" dirty="0"/>
          </a:p>
        </p:txBody>
      </p:sp>
      <p:pic>
        <p:nvPicPr>
          <p:cNvPr id="8" name="Content Placeholder 2"/>
          <p:cNvPicPr>
            <a:picLocks noChangeAspect="1"/>
          </p:cNvPicPr>
          <p:nvPr/>
        </p:nvPicPr>
        <p:blipFill rotWithShape="1">
          <a:blip r:embed="rId4" cstate="print">
            <a:extLst>
              <a:ext uri="{28A0092B-C50C-407E-A947-70E740481C1C}">
                <a14:useLocalDpi xmlns:a14="http://schemas.microsoft.com/office/drawing/2010/main" val="0"/>
              </a:ext>
            </a:extLst>
          </a:blip>
          <a:srcRect l="10557" t="-223" r="19062" b="223"/>
          <a:stretch/>
        </p:blipFill>
        <p:spPr>
          <a:xfrm>
            <a:off x="11658600" y="4524250"/>
            <a:ext cx="4541384" cy="4301699"/>
          </a:xfrm>
          <a:prstGeom prst="rect">
            <a:avLst/>
          </a:prstGeom>
        </p:spPr>
      </p:pic>
    </p:spTree>
    <p:extLst>
      <p:ext uri="{BB962C8B-B14F-4D97-AF65-F5344CB8AC3E}">
        <p14:creationId xmlns:p14="http://schemas.microsoft.com/office/powerpoint/2010/main" val="18787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500"/>
                                        <p:tgtEl>
                                          <p:spTgt spid="10"/>
                                        </p:tgtEl>
                                      </p:cBhvr>
                                    </p:animEffect>
                                    <p:anim calcmode="lin" valueType="num">
                                      <p:cBhvr>
                                        <p:cTn id="14" dur="1500" fill="hold"/>
                                        <p:tgtEl>
                                          <p:spTgt spid="10"/>
                                        </p:tgtEl>
                                        <p:attrNameLst>
                                          <p:attrName>ppt_x</p:attrName>
                                        </p:attrNameLst>
                                      </p:cBhvr>
                                      <p:tavLst>
                                        <p:tav tm="0">
                                          <p:val>
                                            <p:strVal val="#ppt_x"/>
                                          </p:val>
                                        </p:tav>
                                        <p:tav tm="100000">
                                          <p:val>
                                            <p:strVal val="#ppt_x"/>
                                          </p:val>
                                        </p:tav>
                                      </p:tavLst>
                                    </p:anim>
                                    <p:anim calcmode="lin" valueType="num">
                                      <p:cBhvr>
                                        <p:cTn id="15"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89916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3: </a:t>
            </a:r>
            <a:r>
              <a:rPr lang="es-ES" sz="4400" b="1" dirty="0" err="1">
                <a:solidFill>
                  <a:srgbClr val="E7686A"/>
                </a:solidFill>
                <a:ea typeface="Microsoft Sans Serif" panose="020B0604020202020204" pitchFamily="34" charset="0"/>
                <a:cs typeface="Microsoft Sans Serif" panose="020B0604020202020204" pitchFamily="34" charset="0"/>
              </a:rPr>
              <a:t>Evaluating</a:t>
            </a:r>
            <a:r>
              <a:rPr lang="es-ES" sz="4400" b="1" dirty="0">
                <a:solidFill>
                  <a:srgbClr val="E7686A"/>
                </a:solidFill>
                <a:ea typeface="Microsoft Sans Serif" panose="020B0604020202020204" pitchFamily="34" charset="0"/>
                <a:cs typeface="Microsoft Sans Serif" panose="020B0604020202020204" pitchFamily="34" charset="0"/>
              </a:rPr>
              <a:t> Performance</a:t>
            </a: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3: </a:t>
            </a:r>
            <a:r>
              <a:rPr lang="es-ES" sz="2800" b="1" dirty="0" err="1">
                <a:solidFill>
                  <a:srgbClr val="238791"/>
                </a:solidFill>
                <a:ea typeface="Microsoft Sans Serif" panose="020B0604020202020204" pitchFamily="34" charset="0"/>
                <a:cs typeface="Microsoft Sans Serif" panose="020B0604020202020204" pitchFamily="34" charset="0"/>
              </a:rPr>
              <a:t>Additional</a:t>
            </a:r>
            <a:r>
              <a:rPr lang="es-ES" sz="2800" b="1" dirty="0">
                <a:solidFill>
                  <a:srgbClr val="238791"/>
                </a:solidFill>
                <a:ea typeface="Microsoft Sans Serif" panose="020B0604020202020204" pitchFamily="34" charset="0"/>
                <a:cs typeface="Microsoft Sans Serif" panose="020B0604020202020204" pitchFamily="34" charset="0"/>
              </a:rPr>
              <a:t> </a:t>
            </a:r>
            <a:r>
              <a:rPr lang="es-ES" sz="2800" b="1" dirty="0" err="1">
                <a:solidFill>
                  <a:srgbClr val="238791"/>
                </a:solidFill>
                <a:ea typeface="Microsoft Sans Serif" panose="020B0604020202020204" pitchFamily="34" charset="0"/>
                <a:cs typeface="Microsoft Sans Serif" panose="020B0604020202020204" pitchFamily="34" charset="0"/>
              </a:rPr>
              <a:t>considerations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3046988"/>
          </a:xfrm>
          <a:prstGeom prst="rect">
            <a:avLst/>
          </a:prstGeom>
          <a:noFill/>
        </p:spPr>
        <p:txBody>
          <a:bodyPr wrap="square" rtlCol="0">
            <a:spAutoFit/>
          </a:bodyPr>
          <a:lstStyle/>
          <a:p>
            <a:r>
              <a:rPr lang="en-US" sz="2400" dirty="0">
                <a:ea typeface="Microsoft Sans Serif" panose="020B0604020202020204" pitchFamily="34" charset="0"/>
                <a:cs typeface="Microsoft Sans Serif" panose="020B0604020202020204" pitchFamily="34" charset="0"/>
              </a:rPr>
              <a:t>Looking at the accuracy of the model is sometimes not enough.</a:t>
            </a:r>
          </a:p>
          <a:p>
            <a:endParaRPr lang="en-US" sz="2400" dirty="0">
              <a:ea typeface="Microsoft Sans Serif" panose="020B0604020202020204" pitchFamily="34" charset="0"/>
              <a:cs typeface="Microsoft Sans Serif" panose="020B0604020202020204" pitchFamily="34" charset="0"/>
            </a:endParaRPr>
          </a:p>
          <a:p>
            <a:r>
              <a:rPr lang="de-DE" sz="2400" dirty="0">
                <a:ea typeface="Microsoft Sans Serif" panose="020B0604020202020204" pitchFamily="34" charset="0"/>
                <a:cs typeface="Microsoft Sans Serif" panose="020B0604020202020204" pitchFamily="34" charset="0"/>
              </a:rPr>
              <a:t>For many applications, it is also necessary to understand which patterns the algorithm has detected, and which variables led to the model output.  </a:t>
            </a:r>
            <a:r>
              <a:rPr lang="de-DE" sz="2400" b="1" i="1" dirty="0">
                <a:ea typeface="Microsoft Sans Serif" panose="020B0604020202020204" pitchFamily="34" charset="0"/>
                <a:cs typeface="Microsoft Sans Serif" panose="020B0604020202020204" pitchFamily="34" charset="0"/>
              </a:rPr>
              <a:t>Transparency</a:t>
            </a:r>
            <a:r>
              <a:rPr lang="de-DE" sz="2400" dirty="0">
                <a:ea typeface="Microsoft Sans Serif" panose="020B0604020202020204" pitchFamily="34" charset="0"/>
                <a:cs typeface="Microsoft Sans Serif" panose="020B0604020202020204" pitchFamily="34" charset="0"/>
              </a:rPr>
              <a:t> and </a:t>
            </a:r>
            <a:r>
              <a:rPr lang="de-DE" sz="2400" b="1" i="1" dirty="0">
                <a:ea typeface="Microsoft Sans Serif" panose="020B0604020202020204" pitchFamily="34" charset="0"/>
                <a:cs typeface="Microsoft Sans Serif" panose="020B0604020202020204" pitchFamily="34" charset="0"/>
              </a:rPr>
              <a:t>explainability</a:t>
            </a:r>
            <a:r>
              <a:rPr lang="de-DE" sz="2400" dirty="0">
                <a:ea typeface="Microsoft Sans Serif" panose="020B0604020202020204" pitchFamily="34" charset="0"/>
                <a:cs typeface="Microsoft Sans Serif" panose="020B0604020202020204" pitchFamily="34" charset="0"/>
              </a:rPr>
              <a:t> can be important „quality“ characteristics, and this can also flow into the decision of which model performs „best“.</a:t>
            </a:r>
          </a:p>
          <a:p>
            <a:endParaRPr lang="de-DE" sz="2400" dirty="0">
              <a:ea typeface="Microsoft Sans Serif" panose="020B0604020202020204" pitchFamily="34" charset="0"/>
              <a:cs typeface="Microsoft Sans Serif" panose="020B0604020202020204" pitchFamily="34" charset="0"/>
            </a:endParaRPr>
          </a:p>
          <a:p>
            <a:r>
              <a:rPr lang="de-DE" sz="2400" dirty="0">
                <a:ea typeface="Microsoft Sans Serif" panose="020B0604020202020204" pitchFamily="34" charset="0"/>
                <a:cs typeface="Microsoft Sans Serif" panose="020B0604020202020204" pitchFamily="34" charset="0"/>
              </a:rPr>
              <a:t>Additionally, in the data4good slides, we will see how other criteria, such as fairness and non-discrimination, can be important characteristics when judging a model‘s performance.</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6735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a:solidFill>
                  <a:srgbClr val="E7686A"/>
                </a:solidFill>
                <a:ea typeface="Microsoft Sans Serif" panose="020B0604020202020204" pitchFamily="34" charset="0"/>
                <a:cs typeface="Microsoft Sans Serif" panose="020B0604020202020204" pitchFamily="34" charset="0"/>
              </a:rPr>
              <a:t>Summing up</a:t>
            </a:r>
          </a:p>
        </p:txBody>
      </p:sp>
      <p:grpSp>
        <p:nvGrpSpPr>
          <p:cNvPr id="8" name="Group 2">
            <a:extLst>
              <a:ext uri="{FF2B5EF4-FFF2-40B4-BE49-F238E27FC236}">
                <a16:creationId xmlns:a16="http://schemas.microsoft.com/office/drawing/2014/main" xmlns=""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xmlns=""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xmlns=""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xmlns=""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xmlns=""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1631216"/>
          </a:xfrm>
          <a:prstGeom prst="rect">
            <a:avLst/>
          </a:prstGeom>
          <a:noFill/>
        </p:spPr>
        <p:txBody>
          <a:bodyPr wrap="square" rtlCol="0">
            <a:spAutoFit/>
          </a:bodyPr>
          <a:lstStyle/>
          <a:p>
            <a:pPr algn="ctr"/>
            <a:r>
              <a:rPr lang="en-US" sz="2000" dirty="0"/>
              <a:t>Machine Learning and Statistics are two fields of study that provide tools for understanding data</a:t>
            </a:r>
            <a:endParaRPr lang="it-IT" sz="2000" dirty="0"/>
          </a:p>
        </p:txBody>
      </p:sp>
      <p:sp>
        <p:nvSpPr>
          <p:cNvPr id="26" name="CasellaDiTesto 25"/>
          <p:cNvSpPr txBox="1"/>
          <p:nvPr/>
        </p:nvSpPr>
        <p:spPr>
          <a:xfrm>
            <a:off x="4449606" y="5645053"/>
            <a:ext cx="2814732" cy="1938992"/>
          </a:xfrm>
          <a:prstGeom prst="rect">
            <a:avLst/>
          </a:prstGeom>
          <a:noFill/>
        </p:spPr>
        <p:txBody>
          <a:bodyPr wrap="square" rtlCol="0">
            <a:spAutoFit/>
          </a:bodyPr>
          <a:lstStyle/>
          <a:p>
            <a:pPr algn="ctr"/>
            <a:r>
              <a:rPr lang="en-US" sz="2000" dirty="0"/>
              <a:t>Machine learning algorithms roughly fall into three categories: supervised, unsupervised, and reinforcement learning</a:t>
            </a:r>
            <a:endParaRPr lang="it-IT" sz="2000" dirty="0"/>
          </a:p>
        </p:txBody>
      </p:sp>
      <p:sp>
        <p:nvSpPr>
          <p:cNvPr id="27" name="CasellaDiTesto 26"/>
          <p:cNvSpPr txBox="1"/>
          <p:nvPr/>
        </p:nvSpPr>
        <p:spPr>
          <a:xfrm>
            <a:off x="6531777" y="3880946"/>
            <a:ext cx="2812575" cy="1015663"/>
          </a:xfrm>
          <a:prstGeom prst="rect">
            <a:avLst/>
          </a:prstGeom>
          <a:noFill/>
        </p:spPr>
        <p:txBody>
          <a:bodyPr wrap="square" rtlCol="0">
            <a:spAutoFit/>
          </a:bodyPr>
          <a:lstStyle/>
          <a:p>
            <a:pPr algn="ctr"/>
            <a:r>
              <a:rPr lang="en-US" sz="2000" dirty="0"/>
              <a:t>Some simple algorithms include Naïve Bayes, and Decision Trees</a:t>
            </a:r>
            <a:endParaRPr lang="it-IT" sz="2000" dirty="0"/>
          </a:p>
        </p:txBody>
      </p:sp>
      <p:sp>
        <p:nvSpPr>
          <p:cNvPr id="28" name="CasellaDiTesto 27"/>
          <p:cNvSpPr txBox="1"/>
          <p:nvPr/>
        </p:nvSpPr>
        <p:spPr>
          <a:xfrm>
            <a:off x="8679126" y="6133377"/>
            <a:ext cx="2654044" cy="1631216"/>
          </a:xfrm>
          <a:prstGeom prst="rect">
            <a:avLst/>
          </a:prstGeom>
          <a:noFill/>
        </p:spPr>
        <p:txBody>
          <a:bodyPr wrap="square" rtlCol="0">
            <a:spAutoFit/>
          </a:bodyPr>
          <a:lstStyle/>
          <a:p>
            <a:pPr algn="ctr"/>
            <a:r>
              <a:rPr lang="en-US" sz="2000" dirty="0"/>
              <a:t>More complex algorithms include Random Forests, and Neural Networks</a:t>
            </a:r>
          </a:p>
          <a:p>
            <a:pPr algn="ctr"/>
            <a:endParaRPr lang="it-IT" sz="2000" dirty="0"/>
          </a:p>
        </p:txBody>
      </p:sp>
      <p:sp>
        <p:nvSpPr>
          <p:cNvPr id="29" name="CasellaDiTesto 28"/>
          <p:cNvSpPr txBox="1"/>
          <p:nvPr/>
        </p:nvSpPr>
        <p:spPr>
          <a:xfrm>
            <a:off x="10788393" y="3874703"/>
            <a:ext cx="2511188" cy="1631216"/>
          </a:xfrm>
          <a:prstGeom prst="rect">
            <a:avLst/>
          </a:prstGeom>
          <a:noFill/>
        </p:spPr>
        <p:txBody>
          <a:bodyPr wrap="square" rtlCol="0">
            <a:spAutoFit/>
          </a:bodyPr>
          <a:lstStyle/>
          <a:p>
            <a:pPr algn="ctr"/>
            <a:r>
              <a:rPr lang="en-US" sz="2000" dirty="0"/>
              <a:t>For most projects, you should try several different approaches, and test them to see which is “best”</a:t>
            </a:r>
            <a:endParaRPr lang="it-IT" sz="2000" dirty="0"/>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xmlns=""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15229" y="6013669"/>
            <a:ext cx="2826477" cy="1631216"/>
          </a:xfrm>
          <a:prstGeom prst="rect">
            <a:avLst/>
          </a:prstGeom>
          <a:noFill/>
        </p:spPr>
        <p:txBody>
          <a:bodyPr wrap="square" rtlCol="0">
            <a:spAutoFit/>
          </a:bodyPr>
          <a:lstStyle/>
          <a:p>
            <a:pPr algn="ctr"/>
            <a:r>
              <a:rPr lang="it-IT" sz="2000" dirty="0"/>
              <a:t>Boot-strapping and cross-validation are common methods for collecting information on model performance</a:t>
            </a:r>
          </a:p>
        </p:txBody>
      </p:sp>
    </p:spTree>
    <p:extLst>
      <p:ext uri="{BB962C8B-B14F-4D97-AF65-F5344CB8AC3E}">
        <p14:creationId xmlns:p14="http://schemas.microsoft.com/office/powerpoint/2010/main" val="147083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Index</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AA75B982-8563-0653-57EB-D817027F3CF1}"/>
              </a:ext>
            </a:extLst>
          </p:cNvPr>
          <p:cNvSpPr txBox="1"/>
          <p:nvPr/>
        </p:nvSpPr>
        <p:spPr>
          <a:xfrm>
            <a:off x="2735580" y="5829057"/>
            <a:ext cx="2862580" cy="1692771"/>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AI, ML, DL, and data science</a:t>
            </a:r>
          </a:p>
          <a:p>
            <a:pPr marL="457200" indent="-457200" fontAlgn="base">
              <a:buAutoNum type="arabicPeriod"/>
            </a:pPr>
            <a:r>
              <a:rPr lang="it-IT" sz="2400" dirty="0"/>
              <a:t>Definitions</a:t>
            </a:r>
          </a:p>
          <a:p>
            <a:pPr marL="457200" indent="-457200" fontAlgn="base">
              <a:buAutoNum type="arabicPeriod"/>
            </a:pPr>
            <a:r>
              <a:rPr lang="it-IT" sz="2400" dirty="0"/>
              <a:t>Types of ML</a:t>
            </a:r>
          </a:p>
        </p:txBody>
      </p:sp>
      <p:sp>
        <p:nvSpPr>
          <p:cNvPr id="4" name="Pergamena 1 3"/>
          <p:cNvSpPr/>
          <p:nvPr/>
        </p:nvSpPr>
        <p:spPr>
          <a:xfrm>
            <a:off x="2926080" y="3495690"/>
            <a:ext cx="1600200" cy="1800552"/>
          </a:xfrm>
          <a:prstGeom prst="verticalScroll">
            <a:avLst/>
          </a:prstGeom>
          <a:solidFill>
            <a:srgbClr val="238791"/>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3 4"/>
          <p:cNvSpPr/>
          <p:nvPr/>
        </p:nvSpPr>
        <p:spPr>
          <a:xfrm>
            <a:off x="8087360" y="3582586"/>
            <a:ext cx="2407920" cy="1695876"/>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5 punte 8"/>
          <p:cNvSpPr/>
          <p:nvPr/>
        </p:nvSpPr>
        <p:spPr>
          <a:xfrm>
            <a:off x="14056360" y="3271696"/>
            <a:ext cx="2133600" cy="2248540"/>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8338820" y="5829057"/>
            <a:ext cx="3091180" cy="236988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ML Algorithms</a:t>
            </a:r>
          </a:p>
          <a:p>
            <a:pPr marL="457200" indent="-457200" fontAlgn="base">
              <a:buAutoNum type="arabicPeriod"/>
            </a:pPr>
            <a:r>
              <a:rPr lang="it-IT" sz="2400" dirty="0"/>
              <a:t>Naive Bayes</a:t>
            </a:r>
          </a:p>
          <a:p>
            <a:pPr marL="457200" indent="-457200" fontAlgn="base">
              <a:buAutoNum type="arabicPeriod"/>
            </a:pPr>
            <a:r>
              <a:rPr lang="it-IT" sz="2400" dirty="0"/>
              <a:t>Decision Trees</a:t>
            </a:r>
          </a:p>
          <a:p>
            <a:pPr marL="457200" indent="-457200" fontAlgn="base">
              <a:buAutoNum type="arabicPeriod"/>
            </a:pPr>
            <a:r>
              <a:rPr lang="it-IT" sz="2400" dirty="0"/>
              <a:t>Random Forests</a:t>
            </a:r>
          </a:p>
          <a:p>
            <a:pPr marL="457200" indent="-457200" fontAlgn="base">
              <a:buAutoNum type="arabicPeriod"/>
            </a:pPr>
            <a:r>
              <a:rPr lang="it-IT" sz="2400" dirty="0"/>
              <a:t>SVM</a:t>
            </a:r>
          </a:p>
          <a:p>
            <a:pPr marL="457200" indent="-457200" fontAlgn="base">
              <a:buAutoNum type="arabicPeriod"/>
            </a:pPr>
            <a:r>
              <a:rPr lang="it-IT" sz="2400" dirty="0"/>
              <a:t>Neural Networks</a:t>
            </a:r>
          </a:p>
        </p:txBody>
      </p:sp>
      <p:sp>
        <p:nvSpPr>
          <p:cNvPr id="12" name="CasellaDiTesto 11"/>
          <p:cNvSpPr txBox="1"/>
          <p:nvPr/>
        </p:nvSpPr>
        <p:spPr>
          <a:xfrm>
            <a:off x="14170660" y="5829057"/>
            <a:ext cx="3736340" cy="2369880"/>
          </a:xfrm>
          <a:prstGeom prst="rect">
            <a:avLst/>
          </a:prstGeom>
          <a:noFill/>
        </p:spPr>
        <p:txBody>
          <a:bodyPr wrap="square" rtlCol="0">
            <a:spAutoFit/>
          </a:bodyPr>
          <a:lstStyle/>
          <a:p>
            <a:r>
              <a:rPr lang="it-IT" sz="2800" b="1" dirty="0">
                <a:solidFill>
                  <a:srgbClr val="238791"/>
                </a:solidFill>
              </a:rPr>
              <a:t>Evaluating Performance</a:t>
            </a:r>
          </a:p>
          <a:p>
            <a:pPr marL="457200" indent="-457200" fontAlgn="base">
              <a:buAutoNum type="arabicPeriod"/>
            </a:pPr>
            <a:r>
              <a:rPr lang="it-IT" sz="2400" dirty="0"/>
              <a:t>Accuracy and Co.</a:t>
            </a:r>
          </a:p>
          <a:p>
            <a:pPr marL="457200" indent="-457200" fontAlgn="base">
              <a:buAutoNum type="arabicPeriod"/>
            </a:pPr>
            <a:r>
              <a:rPr lang="it-IT" sz="2400" dirty="0"/>
              <a:t>Bootstrapping and Cross-validation</a:t>
            </a:r>
          </a:p>
          <a:p>
            <a:pPr marL="457200" indent="-457200" fontAlgn="base">
              <a:buAutoNum type="arabicPeriod"/>
            </a:pPr>
            <a:r>
              <a:rPr lang="it-IT" sz="2400" dirty="0"/>
              <a:t>Additional considerations</a:t>
            </a:r>
          </a:p>
        </p:txBody>
      </p:sp>
      <p:sp>
        <p:nvSpPr>
          <p:cNvPr id="13" name="CasellaDiTesto 12"/>
          <p:cNvSpPr txBox="1"/>
          <p:nvPr/>
        </p:nvSpPr>
        <p:spPr>
          <a:xfrm>
            <a:off x="3535680" y="3934301"/>
            <a:ext cx="14478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1</a:t>
            </a:r>
          </a:p>
        </p:txBody>
      </p:sp>
      <p:sp>
        <p:nvSpPr>
          <p:cNvPr id="14" name="CasellaDiTesto 13"/>
          <p:cNvSpPr txBox="1"/>
          <p:nvPr/>
        </p:nvSpPr>
        <p:spPr>
          <a:xfrm>
            <a:off x="9024620" y="4035970"/>
            <a:ext cx="98552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2</a:t>
            </a:r>
          </a:p>
        </p:txBody>
      </p:sp>
      <p:sp>
        <p:nvSpPr>
          <p:cNvPr id="15" name="CasellaDiTesto 14"/>
          <p:cNvSpPr txBox="1"/>
          <p:nvPr/>
        </p:nvSpPr>
        <p:spPr>
          <a:xfrm>
            <a:off x="14833600" y="4032805"/>
            <a:ext cx="13716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4241448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a:solidFill>
                  <a:srgbClr val="E7686A"/>
                </a:solidFill>
                <a:ea typeface="Microsoft Sans Serif" panose="020B0604020202020204" pitchFamily="34" charset="0"/>
                <a:cs typeface="Microsoft Sans Serif" panose="020B0604020202020204" pitchFamily="34" charset="0"/>
              </a:rPr>
              <a:t>Self-assessment test</a:t>
            </a: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066800" y="3009900"/>
            <a:ext cx="5562600" cy="5262979"/>
          </a:xfrm>
          <a:prstGeom prst="rect">
            <a:avLst/>
          </a:prstGeom>
          <a:noFill/>
        </p:spPr>
        <p:txBody>
          <a:bodyPr wrap="square" rtlCol="0">
            <a:spAutoFit/>
          </a:bodyPr>
          <a:lstStyle/>
          <a:p>
            <a:pPr marL="514350" indent="-514350">
              <a:buAutoNum type="arabicPeriod"/>
            </a:pPr>
            <a:r>
              <a:rPr lang="en-US" sz="2800" b="1" dirty="0">
                <a:solidFill>
                  <a:srgbClr val="238791"/>
                </a:solidFill>
                <a:ea typeface="Microsoft Sans Serif" panose="020B0604020202020204" pitchFamily="34" charset="0"/>
                <a:cs typeface="Microsoft Sans Serif" panose="020B0604020202020204" pitchFamily="34" charset="0"/>
              </a:rPr>
              <a:t>Which of the following most closely describes the machine learning  approach to completing a task?</a:t>
            </a:r>
          </a:p>
          <a:p>
            <a:pPr marL="514350" indent="-514350">
              <a:buAutoNum type="arabicPeriod"/>
            </a:pPr>
            <a:endParaRPr lang="en-US" sz="2800" b="1" dirty="0">
              <a:solidFill>
                <a:srgbClr val="238791"/>
              </a:solidFill>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 Follow step-by-step instructions</a:t>
            </a: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 Detect a pattern from historical data or previous trials and apply it</a:t>
            </a: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 Keep trying at random until successful</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7015766" y="3009900"/>
            <a:ext cx="4871434" cy="3970318"/>
          </a:xfrm>
          <a:prstGeom prst="rect">
            <a:avLst/>
          </a:prstGeom>
          <a:noFill/>
        </p:spPr>
        <p:txBody>
          <a:bodyPr wrap="square" rtlCol="0">
            <a:spAutoFit/>
          </a:bodyPr>
          <a:lstStyle/>
          <a:p>
            <a:r>
              <a:rPr lang="it-IT" sz="2800" b="1" dirty="0">
                <a:solidFill>
                  <a:srgbClr val="1E737C"/>
                </a:solidFill>
              </a:rPr>
              <a:t>2. Which algorithm assumes that input features are mutually independent?</a:t>
            </a:r>
          </a:p>
          <a:p>
            <a:endParaRPr lang="it-IT" sz="2800" b="1" dirty="0">
              <a:solidFill>
                <a:srgbClr val="1E737C"/>
              </a:solidFill>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 Neural Networks</a:t>
            </a: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 Decision Trees</a:t>
            </a: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 Naïve Bayes</a:t>
            </a:r>
            <a:endParaRPr lang="en-US" sz="2400" dirty="0">
              <a:ea typeface="Microsoft Sans Serif" panose="020B0604020202020204" pitchFamily="34" charset="0"/>
              <a:cs typeface="Microsoft Sans Serif" panose="020B0604020202020204" pitchFamily="34" charset="0"/>
            </a:endParaRPr>
          </a:p>
        </p:txBody>
      </p:sp>
      <p:sp>
        <p:nvSpPr>
          <p:cNvPr id="3" name="CasellaDiTesto 2"/>
          <p:cNvSpPr txBox="1"/>
          <p:nvPr/>
        </p:nvSpPr>
        <p:spPr>
          <a:xfrm>
            <a:off x="12420600" y="3009900"/>
            <a:ext cx="4343399" cy="5262979"/>
          </a:xfrm>
          <a:prstGeom prst="rect">
            <a:avLst/>
          </a:prstGeom>
          <a:noFill/>
        </p:spPr>
        <p:txBody>
          <a:bodyPr wrap="square" rtlCol="0">
            <a:spAutoFit/>
          </a:bodyPr>
          <a:lstStyle/>
          <a:p>
            <a:r>
              <a:rPr lang="it-IT" sz="2800" b="1" dirty="0">
                <a:solidFill>
                  <a:srgbClr val="1E737C"/>
                </a:solidFill>
              </a:rPr>
              <a:t>3. How many partitions is your training dataset divided into in a </a:t>
            </a:r>
            <a:r>
              <a:rPr lang="it-IT" sz="2800" b="1" dirty="0">
                <a:solidFill>
                  <a:srgbClr val="1E737C"/>
                </a:solidFill>
              </a:rPr>
              <a:t>5</a:t>
            </a:r>
            <a:r>
              <a:rPr lang="it-IT" sz="2800" b="1" dirty="0" smtClean="0">
                <a:solidFill>
                  <a:srgbClr val="1E737C"/>
                </a:solidFill>
              </a:rPr>
              <a:t>-fold </a:t>
            </a:r>
            <a:r>
              <a:rPr lang="it-IT" sz="2800" b="1" dirty="0">
                <a:solidFill>
                  <a:srgbClr val="1E737C"/>
                </a:solidFill>
              </a:rPr>
              <a:t>CV? And how many times does the algorithm get trained in total?</a:t>
            </a:r>
          </a:p>
          <a:p>
            <a:endParaRPr lang="it-IT" sz="2800" b="1" dirty="0">
              <a:solidFill>
                <a:srgbClr val="1E737C"/>
              </a:solidFill>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 5 partitions; 5 trainings</a:t>
            </a: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 4 partitions; 5 trainings</a:t>
            </a: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 5 partitions; 6 trainings</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50565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34EE795-1C15-AB3C-763D-AD2740604F8B}"/>
              </a:ext>
            </a:extLst>
          </p:cNvPr>
          <p:cNvSpPr txBox="1"/>
          <p:nvPr/>
        </p:nvSpPr>
        <p:spPr>
          <a:xfrm>
            <a:off x="7258050" y="6591300"/>
            <a:ext cx="3771900" cy="1015663"/>
          </a:xfrm>
          <a:prstGeom prst="rect">
            <a:avLst/>
          </a:prstGeom>
          <a:noFill/>
        </p:spPr>
        <p:txBody>
          <a:bodyPr wrap="square" rtlCol="0">
            <a:spAutoFit/>
          </a:bodyPr>
          <a:lstStyle/>
          <a:p>
            <a:pPr algn="ctr"/>
            <a:r>
              <a:rPr lang="es-ES" sz="6000" b="1" dirty="0" err="1">
                <a:solidFill>
                  <a:srgbClr val="E7686A"/>
                </a:solidFill>
              </a:rPr>
              <a:t>Thank</a:t>
            </a:r>
            <a:r>
              <a:rPr lang="es-ES" sz="6000" b="1" dirty="0">
                <a:solidFill>
                  <a:srgbClr val="E7686A"/>
                </a:solidFill>
              </a:rPr>
              <a:t> </a:t>
            </a:r>
            <a:r>
              <a:rPr lang="es-ES" sz="6000" b="1" dirty="0" err="1">
                <a:solidFill>
                  <a:srgbClr val="E7686A"/>
                </a:solidFill>
              </a:rPr>
              <a:t>you</a:t>
            </a:r>
            <a:r>
              <a:rPr lang="es-ES" sz="6000" b="1" dirty="0">
                <a:solidFill>
                  <a:srgbClr val="E7686A"/>
                </a:solidFill>
              </a:rPr>
              <a:t>!</a:t>
            </a:r>
          </a:p>
        </p:txBody>
      </p:sp>
    </p:spTree>
    <p:extLst>
      <p:ext uri="{BB962C8B-B14F-4D97-AF65-F5344CB8AC3E}">
        <p14:creationId xmlns:p14="http://schemas.microsoft.com/office/powerpoint/2010/main" val="116058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10040186"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 AI, ML, DL, and Data </a:t>
            </a:r>
            <a:r>
              <a:rPr lang="es-ES" sz="4400" b="1" dirty="0" err="1">
                <a:solidFill>
                  <a:srgbClr val="E7686A"/>
                </a:solidFill>
                <a:ea typeface="Microsoft Sans Serif" panose="020B0604020202020204" pitchFamily="34" charset="0"/>
                <a:cs typeface="Microsoft Sans Serif" panose="020B0604020202020204" pitchFamily="34" charset="0"/>
              </a:rPr>
              <a:t>Science</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Definitions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600200" y="4076700"/>
            <a:ext cx="7848600" cy="3370153"/>
          </a:xfrm>
          <a:prstGeom prst="rect">
            <a:avLst/>
          </a:prstGeom>
          <a:noFill/>
        </p:spPr>
        <p:txBody>
          <a:bodyPr wrap="square" rtlCol="0">
            <a:spAutoFit/>
          </a:bodyPr>
          <a:lstStyle/>
          <a:p>
            <a:pPr marL="457200" indent="-457200">
              <a:spcBef>
                <a:spcPts val="900"/>
              </a:spcBef>
              <a:buFont typeface="Wingdings" panose="05000000000000000000" pitchFamily="2" charset="2"/>
              <a:buChar char="Ø"/>
            </a:pPr>
            <a:r>
              <a:rPr lang="en-US" sz="2400" i="1" dirty="0">
                <a:solidFill>
                  <a:srgbClr val="0000FF"/>
                </a:solidFill>
              </a:rPr>
              <a:t>AI: Artificial Intelligence</a:t>
            </a:r>
            <a:endParaRPr lang="en-US" sz="2400" i="1" dirty="0">
              <a:solidFill>
                <a:srgbClr val="3C78D8"/>
              </a:solidFill>
            </a:endParaRPr>
          </a:p>
          <a:p>
            <a:pPr marL="342900" indent="-342900">
              <a:spcBef>
                <a:spcPts val="900"/>
              </a:spcBef>
              <a:buFont typeface="Wingdings" panose="05000000000000000000" pitchFamily="2" charset="2"/>
              <a:buChar char="Ø"/>
            </a:pPr>
            <a:endParaRPr lang="en-US" sz="2400" i="1" dirty="0">
              <a:solidFill>
                <a:srgbClr val="0000FF"/>
              </a:solidFill>
            </a:endParaRPr>
          </a:p>
          <a:p>
            <a:pPr marL="457200" indent="-457200">
              <a:spcBef>
                <a:spcPts val="900"/>
              </a:spcBef>
              <a:buFont typeface="Wingdings" panose="05000000000000000000" pitchFamily="2" charset="2"/>
              <a:buChar char="Ø"/>
            </a:pPr>
            <a:r>
              <a:rPr lang="en-US" sz="2400" i="1" dirty="0">
                <a:solidFill>
                  <a:srgbClr val="0000FF"/>
                </a:solidFill>
              </a:rPr>
              <a:t>ML: Machine Learning</a:t>
            </a:r>
          </a:p>
          <a:p>
            <a:pPr marL="457200" indent="-457200">
              <a:spcBef>
                <a:spcPts val="900"/>
              </a:spcBef>
              <a:buFont typeface="Wingdings" panose="05000000000000000000" pitchFamily="2" charset="2"/>
              <a:buChar char="Ø"/>
            </a:pPr>
            <a:endParaRPr lang="en-US" sz="2400" i="1" dirty="0">
              <a:solidFill>
                <a:srgbClr val="0000FF"/>
              </a:solidFill>
            </a:endParaRPr>
          </a:p>
          <a:p>
            <a:pPr marL="457200" indent="-457200">
              <a:spcBef>
                <a:spcPts val="900"/>
              </a:spcBef>
              <a:buFont typeface="Wingdings" panose="05000000000000000000" pitchFamily="2" charset="2"/>
              <a:buChar char="Ø"/>
            </a:pPr>
            <a:r>
              <a:rPr lang="en-US" sz="2400" i="1" dirty="0">
                <a:solidFill>
                  <a:srgbClr val="0000FF"/>
                </a:solidFill>
              </a:rPr>
              <a:t>DL: Deep Learning</a:t>
            </a:r>
            <a:endParaRPr lang="en-US" sz="2400" i="1" dirty="0">
              <a:solidFill>
                <a:srgbClr val="3C78D8"/>
              </a:solidFill>
            </a:endParaRPr>
          </a:p>
          <a:p>
            <a:pPr>
              <a:spcBef>
                <a:spcPts val="900"/>
              </a:spcBef>
            </a:pPr>
            <a:r>
              <a:rPr lang="en-US" sz="2400" i="1" dirty="0">
                <a:solidFill>
                  <a:srgbClr val="4A86E8"/>
                </a:solidFill>
              </a:rPr>
              <a:t> </a:t>
            </a:r>
            <a:endParaRPr lang="en-US" sz="2400" i="1" dirty="0">
              <a:solidFill>
                <a:srgbClr val="0000FF"/>
              </a:solidFill>
            </a:endParaRPr>
          </a:p>
          <a:p>
            <a:pPr marL="457200" indent="-457200">
              <a:spcBef>
                <a:spcPts val="900"/>
              </a:spcBef>
              <a:buFont typeface="Wingdings" panose="05000000000000000000" pitchFamily="2" charset="2"/>
              <a:buChar char="Ø"/>
            </a:pPr>
            <a:r>
              <a:rPr lang="en-US" sz="2400" i="1" dirty="0">
                <a:solidFill>
                  <a:srgbClr val="0000FF"/>
                </a:solidFill>
              </a:rPr>
              <a:t>DS: Data Science</a:t>
            </a:r>
          </a:p>
        </p:txBody>
      </p:sp>
    </p:spTree>
    <p:extLst>
      <p:ext uri="{BB962C8B-B14F-4D97-AF65-F5344CB8AC3E}">
        <p14:creationId xmlns:p14="http://schemas.microsoft.com/office/powerpoint/2010/main" val="142179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2286000" y="3447644"/>
            <a:ext cx="12573000" cy="4743856"/>
          </a:xfrm>
          <a:prstGeom prst="rect">
            <a:avLst/>
          </a:prstGeom>
        </p:spPr>
        <p:txBody>
          <a:bodyPr spcFirstLastPara="1" wrap="square" lIns="137138" tIns="68550" rIns="137138" bIns="68550" anchor="t" anchorCtr="0">
            <a:noAutofit/>
          </a:bodyPr>
          <a:lstStyle/>
          <a:p>
            <a:pPr marL="0" indent="0">
              <a:buNone/>
            </a:pPr>
            <a:endParaRPr dirty="0"/>
          </a:p>
          <a:p>
            <a:pPr marL="0" indent="0">
              <a:spcBef>
                <a:spcPts val="900"/>
              </a:spcBef>
              <a:buNone/>
            </a:pPr>
            <a:r>
              <a:rPr lang="de-DE" i="1" dirty="0">
                <a:solidFill>
                  <a:srgbClr val="0000FF"/>
                </a:solidFill>
              </a:rPr>
              <a:t>AI: Artificial Intelligence </a:t>
            </a:r>
            <a:endParaRPr i="1" dirty="0">
              <a:solidFill>
                <a:srgbClr val="0000FF"/>
              </a:solidFill>
            </a:endParaRPr>
          </a:p>
          <a:p>
            <a:pPr indent="0">
              <a:spcBef>
                <a:spcPts val="900"/>
              </a:spcBef>
              <a:buNone/>
            </a:pPr>
            <a:r>
              <a:rPr lang="de-DE" sz="2100" i="1" dirty="0">
                <a:solidFill>
                  <a:srgbClr val="3C78D8"/>
                </a:solidFill>
              </a:rPr>
              <a:t>A computer system that can perform tasks normally associated with human intelligence</a:t>
            </a:r>
            <a:endParaRPr sz="2100" i="1" dirty="0">
              <a:solidFill>
                <a:srgbClr val="3C78D8"/>
              </a:solidFill>
            </a:endParaRPr>
          </a:p>
          <a:p>
            <a:pPr indent="0">
              <a:spcBef>
                <a:spcPts val="900"/>
              </a:spcBef>
              <a:buNone/>
            </a:pPr>
            <a:endParaRPr sz="2100" i="1" dirty="0">
              <a:solidFill>
                <a:srgbClr val="3C78D8"/>
              </a:solidFill>
            </a:endParaRPr>
          </a:p>
          <a:p>
            <a:pPr indent="0">
              <a:spcBef>
                <a:spcPts val="900"/>
              </a:spcBef>
              <a:buNone/>
            </a:pPr>
            <a:r>
              <a:rPr lang="de-DE" sz="1800" dirty="0">
                <a:solidFill>
                  <a:srgbClr val="000000"/>
                </a:solidFill>
              </a:rPr>
              <a:t>eg:</a:t>
            </a:r>
            <a:r>
              <a:rPr lang="de-DE" sz="2100" dirty="0">
                <a:solidFill>
                  <a:srgbClr val="000000"/>
                </a:solidFill>
              </a:rPr>
              <a:t> </a:t>
            </a:r>
            <a:r>
              <a:rPr lang="de-DE" sz="1800" dirty="0"/>
              <a:t>visual perception, speech recognition, decision-making, translation between languages</a:t>
            </a:r>
            <a:endParaRPr sz="1800" dirty="0"/>
          </a:p>
          <a:p>
            <a:pPr indent="0">
              <a:spcBef>
                <a:spcPts val="900"/>
              </a:spcBef>
              <a:buNone/>
            </a:pPr>
            <a:endParaRPr sz="1800" dirty="0"/>
          </a:p>
          <a:p>
            <a:pPr indent="0">
              <a:spcBef>
                <a:spcPts val="900"/>
              </a:spcBef>
              <a:buSzPts val="1100"/>
              <a:buNone/>
            </a:pPr>
            <a:r>
              <a:rPr lang="de-DE" sz="1800" dirty="0"/>
              <a:t>General AI vs. Narrow AI:</a:t>
            </a:r>
          </a:p>
          <a:p>
            <a:pPr indent="0">
              <a:spcBef>
                <a:spcPts val="900"/>
              </a:spcBef>
              <a:buSzPts val="1100"/>
              <a:buNone/>
            </a:pPr>
            <a:r>
              <a:rPr lang="en-US" sz="1800" dirty="0"/>
              <a:t>General AI can do all tasks, narrow AI only a select subset of tasks.  There is currently no AI system that can be considered General AI, and whether such a system can exist in the future is a matter of hefty debate.</a:t>
            </a:r>
          </a:p>
          <a:p>
            <a:pPr indent="0">
              <a:spcBef>
                <a:spcPts val="900"/>
              </a:spcBef>
              <a:buNone/>
            </a:pPr>
            <a:endParaRPr sz="1800" dirty="0"/>
          </a:p>
          <a:p>
            <a:pPr marL="0" indent="0">
              <a:spcBef>
                <a:spcPts val="900"/>
              </a:spcBef>
              <a:buNone/>
            </a:pPr>
            <a:endParaRPr sz="2100" i="1" dirty="0">
              <a:solidFill>
                <a:srgbClr val="0000FF"/>
              </a:solidFill>
            </a:endParaRPr>
          </a:p>
          <a:p>
            <a:pPr marL="0" indent="0">
              <a:spcBef>
                <a:spcPts val="900"/>
              </a:spcBef>
              <a:spcAft>
                <a:spcPts val="900"/>
              </a:spcAft>
              <a:buNone/>
            </a:pPr>
            <a:endParaRPr dirty="0"/>
          </a:p>
        </p:txBody>
      </p:sp>
      <p:sp>
        <p:nvSpPr>
          <p:cNvPr id="5" name="CuadroTexto 3">
            <a:extLst>
              <a:ext uri="{FF2B5EF4-FFF2-40B4-BE49-F238E27FC236}">
                <a16:creationId xmlns:a16="http://schemas.microsoft.com/office/drawing/2014/main" xmlns="" id="{5B49A45C-DB62-51D8-86AE-29BDD6A61244}"/>
              </a:ext>
            </a:extLst>
          </p:cNvPr>
          <p:cNvSpPr txBox="1"/>
          <p:nvPr/>
        </p:nvSpPr>
        <p:spPr>
          <a:xfrm>
            <a:off x="1447800" y="1411535"/>
            <a:ext cx="10040186"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 AI, ML, DL, and Data </a:t>
            </a:r>
            <a:r>
              <a:rPr lang="es-ES" sz="4400" b="1" dirty="0" err="1">
                <a:solidFill>
                  <a:srgbClr val="E7686A"/>
                </a:solidFill>
                <a:ea typeface="Microsoft Sans Serif" panose="020B0604020202020204" pitchFamily="34" charset="0"/>
                <a:cs typeface="Microsoft Sans Serif" panose="020B0604020202020204" pitchFamily="34" charset="0"/>
              </a:rPr>
              <a:t>Science</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6"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Definitions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7508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animEffect transition="in" filter="fade">
                                      <p:cBhvr>
                                        <p:cTn id="7" dur="2700"/>
                                        <p:tgtEl>
                                          <p:spTgt spid="41">
                                            <p:txEl>
                                              <p:pRg st="1" end="1"/>
                                            </p:txEl>
                                          </p:spTgt>
                                        </p:tgtEl>
                                      </p:cBhvr>
                                    </p:animEffect>
                                  </p:childTnLst>
                                </p:cTn>
                              </p:par>
                            </p:childTnLst>
                          </p:cTn>
                        </p:par>
                        <p:par>
                          <p:cTn id="8" fill="hold">
                            <p:stCondLst>
                              <p:cond delay="2700"/>
                            </p:stCondLst>
                            <p:childTnLst>
                              <p:par>
                                <p:cTn id="9" presetID="10" presetClass="entr" presetSubtype="0" fill="hold" nodeType="after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animEffect transition="in" filter="fade">
                                      <p:cBhvr>
                                        <p:cTn id="11" dur="2700"/>
                                        <p:tgtEl>
                                          <p:spTgt spid="41">
                                            <p:txEl>
                                              <p:pRg st="2" end="2"/>
                                            </p:txEl>
                                          </p:spTgt>
                                        </p:tgtEl>
                                      </p:cBhvr>
                                    </p:animEffect>
                                  </p:childTnLst>
                                </p:cTn>
                              </p:par>
                            </p:childTnLst>
                          </p:cTn>
                        </p:par>
                        <p:par>
                          <p:cTn id="12" fill="hold">
                            <p:stCondLst>
                              <p:cond delay="5400"/>
                            </p:stCondLst>
                            <p:childTnLst>
                              <p:par>
                                <p:cTn id="13" presetID="10" presetClass="entr" presetSubtype="0" fill="hold" nodeType="afterEffect">
                                  <p:stCondLst>
                                    <p:cond delay="0"/>
                                  </p:stCondLst>
                                  <p:childTnLst>
                                    <p:set>
                                      <p:cBhvr>
                                        <p:cTn id="14" dur="1" fill="hold">
                                          <p:stCondLst>
                                            <p:cond delay="0"/>
                                          </p:stCondLst>
                                        </p:cTn>
                                        <p:tgtEl>
                                          <p:spTgt spid="41">
                                            <p:txEl>
                                              <p:pRg st="4" end="4"/>
                                            </p:txEl>
                                          </p:spTgt>
                                        </p:tgtEl>
                                        <p:attrNameLst>
                                          <p:attrName>style.visibility</p:attrName>
                                        </p:attrNameLst>
                                      </p:cBhvr>
                                      <p:to>
                                        <p:strVal val="visible"/>
                                      </p:to>
                                    </p:set>
                                    <p:animEffect transition="in" filter="fade">
                                      <p:cBhvr>
                                        <p:cTn id="15" dur="2700"/>
                                        <p:tgtEl>
                                          <p:spTgt spid="41">
                                            <p:txEl>
                                              <p:pRg st="4" end="4"/>
                                            </p:txEl>
                                          </p:spTgt>
                                        </p:tgtEl>
                                      </p:cBhvr>
                                    </p:animEffect>
                                  </p:childTnLst>
                                </p:cTn>
                              </p:par>
                            </p:childTnLst>
                          </p:cTn>
                        </p:par>
                        <p:par>
                          <p:cTn id="16" fill="hold">
                            <p:stCondLst>
                              <p:cond delay="8100"/>
                            </p:stCondLst>
                            <p:childTnLst>
                              <p:par>
                                <p:cTn id="17" presetID="10" presetClass="entr" presetSubtype="0" fill="hold" nodeType="afterEffect">
                                  <p:stCondLst>
                                    <p:cond delay="0"/>
                                  </p:stCondLst>
                                  <p:childTnLst>
                                    <p:set>
                                      <p:cBhvr>
                                        <p:cTn id="18" dur="1" fill="hold">
                                          <p:stCondLst>
                                            <p:cond delay="0"/>
                                          </p:stCondLst>
                                        </p:cTn>
                                        <p:tgtEl>
                                          <p:spTgt spid="41">
                                            <p:txEl>
                                              <p:pRg st="6" end="6"/>
                                            </p:txEl>
                                          </p:spTgt>
                                        </p:tgtEl>
                                        <p:attrNameLst>
                                          <p:attrName>style.visibility</p:attrName>
                                        </p:attrNameLst>
                                      </p:cBhvr>
                                      <p:to>
                                        <p:strVal val="visible"/>
                                      </p:to>
                                    </p:set>
                                    <p:animEffect transition="in" filter="fade">
                                      <p:cBhvr>
                                        <p:cTn id="19" dur="2700"/>
                                        <p:tgtEl>
                                          <p:spTgt spid="41">
                                            <p:txEl>
                                              <p:pRg st="6" end="6"/>
                                            </p:txEl>
                                          </p:spTgt>
                                        </p:tgtEl>
                                      </p:cBhvr>
                                    </p:animEffect>
                                  </p:childTnLst>
                                </p:cTn>
                              </p:par>
                            </p:childTnLst>
                          </p:cTn>
                        </p:par>
                        <p:par>
                          <p:cTn id="20" fill="hold">
                            <p:stCondLst>
                              <p:cond delay="10800"/>
                            </p:stCondLst>
                            <p:childTnLst>
                              <p:par>
                                <p:cTn id="21" presetID="10" presetClass="entr" presetSubtype="0" fill="hold" nodeType="afterEffect">
                                  <p:stCondLst>
                                    <p:cond delay="0"/>
                                  </p:stCondLst>
                                  <p:childTnLst>
                                    <p:set>
                                      <p:cBhvr>
                                        <p:cTn id="22" dur="1" fill="hold">
                                          <p:stCondLst>
                                            <p:cond delay="0"/>
                                          </p:stCondLst>
                                        </p:cTn>
                                        <p:tgtEl>
                                          <p:spTgt spid="41">
                                            <p:txEl>
                                              <p:pRg st="7" end="7"/>
                                            </p:txEl>
                                          </p:spTgt>
                                        </p:tgtEl>
                                        <p:attrNameLst>
                                          <p:attrName>style.visibility</p:attrName>
                                        </p:attrNameLst>
                                      </p:cBhvr>
                                      <p:to>
                                        <p:strVal val="visible"/>
                                      </p:to>
                                    </p:set>
                                    <p:animEffect transition="in" filter="fade">
                                      <p:cBhvr>
                                        <p:cTn id="23" dur="2700"/>
                                        <p:tgtEl>
                                          <p:spTgt spid="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1447800" y="3462975"/>
            <a:ext cx="12573000" cy="5582056"/>
          </a:xfrm>
          <a:prstGeom prst="rect">
            <a:avLst/>
          </a:prstGeom>
        </p:spPr>
        <p:txBody>
          <a:bodyPr spcFirstLastPara="1" wrap="square" lIns="137138" tIns="68550" rIns="137138" bIns="68550" anchor="t" anchorCtr="0">
            <a:noAutofit/>
          </a:bodyPr>
          <a:lstStyle/>
          <a:p>
            <a:pPr marL="0" indent="0">
              <a:buNone/>
            </a:pPr>
            <a:endParaRPr dirty="0"/>
          </a:p>
          <a:p>
            <a:pPr marL="0" indent="0">
              <a:spcBef>
                <a:spcPts val="900"/>
              </a:spcBef>
              <a:buNone/>
            </a:pPr>
            <a:r>
              <a:rPr lang="de-DE" sz="2400" i="1" dirty="0">
                <a:solidFill>
                  <a:srgbClr val="0000FF"/>
                </a:solidFill>
              </a:rPr>
              <a:t>AI: Artificial Intelligence </a:t>
            </a:r>
            <a:endParaRPr sz="2400" i="1" dirty="0">
              <a:solidFill>
                <a:srgbClr val="0000FF"/>
              </a:solidFill>
            </a:endParaRPr>
          </a:p>
          <a:p>
            <a:pPr indent="0">
              <a:spcBef>
                <a:spcPts val="900"/>
              </a:spcBef>
              <a:buNone/>
            </a:pPr>
            <a:r>
              <a:rPr lang="de-DE" sz="2400" i="1" dirty="0">
                <a:solidFill>
                  <a:srgbClr val="3C78D8"/>
                </a:solidFill>
              </a:rPr>
              <a:t>A computer system that can perform tasks normally associated with human intelligence</a:t>
            </a:r>
            <a:endParaRPr sz="2400" i="1" dirty="0">
              <a:solidFill>
                <a:srgbClr val="3C78D8"/>
              </a:solidFill>
            </a:endParaRPr>
          </a:p>
          <a:p>
            <a:pPr indent="0">
              <a:spcBef>
                <a:spcPts val="900"/>
              </a:spcBef>
              <a:buNone/>
            </a:pPr>
            <a:r>
              <a:rPr lang="de-DE" sz="2400" dirty="0">
                <a:solidFill>
                  <a:srgbClr val="000000"/>
                </a:solidFill>
              </a:rPr>
              <a:t>eg: </a:t>
            </a:r>
            <a:r>
              <a:rPr lang="de-DE" sz="2400" dirty="0"/>
              <a:t>visual perception, speech recognition, decision-making, translation between languages</a:t>
            </a:r>
            <a:endParaRPr sz="2400" dirty="0"/>
          </a:p>
          <a:p>
            <a:pPr indent="0">
              <a:spcBef>
                <a:spcPts val="900"/>
              </a:spcBef>
              <a:buNone/>
            </a:pPr>
            <a:endParaRPr sz="2400" dirty="0"/>
          </a:p>
          <a:p>
            <a:pPr marL="45720" indent="0">
              <a:buNone/>
            </a:pPr>
            <a:r>
              <a:rPr lang="de-DE" sz="2400" dirty="0"/>
              <a:t>If the algorithm ...  </a:t>
            </a:r>
          </a:p>
          <a:p>
            <a:pPr>
              <a:buAutoNum type="arabicPeriod"/>
            </a:pPr>
            <a:r>
              <a:rPr lang="de-DE" sz="2400" dirty="0"/>
              <a:t> ... consists of step by step instructions on how to perform the task</a:t>
            </a:r>
          </a:p>
          <a:p>
            <a:pPr lvl="1"/>
            <a:r>
              <a:rPr lang="de-DE" sz="2400" dirty="0"/>
              <a:t>then it is </a:t>
            </a:r>
            <a:r>
              <a:rPr lang="de-DE" sz="2400" i="1" dirty="0"/>
              <a:t>symbolic AI</a:t>
            </a:r>
          </a:p>
          <a:p>
            <a:pPr lvl="1"/>
            <a:endParaRPr lang="de-DE" sz="2400" dirty="0"/>
          </a:p>
          <a:p>
            <a:pPr marL="502920" indent="-457200">
              <a:buFont typeface="+mj-lt"/>
              <a:buAutoNum type="arabicPeriod"/>
            </a:pPr>
            <a:r>
              <a:rPr lang="de-DE" sz="2400" dirty="0"/>
              <a:t>... detects a pattern based on a large amount of data/examples, and uses this pattern to perform the task</a:t>
            </a:r>
          </a:p>
          <a:p>
            <a:pPr lvl="1"/>
            <a:r>
              <a:rPr lang="de-DE" sz="2400" dirty="0"/>
              <a:t>then it is </a:t>
            </a:r>
            <a:r>
              <a:rPr lang="de-DE" sz="2400" i="1" dirty="0"/>
              <a:t>machine learning</a:t>
            </a:r>
          </a:p>
          <a:p>
            <a:pPr marL="0" indent="0">
              <a:spcBef>
                <a:spcPts val="900"/>
              </a:spcBef>
              <a:buNone/>
            </a:pPr>
            <a:endParaRPr sz="2100" i="1" dirty="0">
              <a:solidFill>
                <a:srgbClr val="0000FF"/>
              </a:solidFill>
            </a:endParaRPr>
          </a:p>
          <a:p>
            <a:pPr marL="0" indent="0">
              <a:spcBef>
                <a:spcPts val="900"/>
              </a:spcBef>
              <a:spcAft>
                <a:spcPts val="900"/>
              </a:spcAft>
              <a:buNone/>
            </a:pPr>
            <a:endParaRPr dirty="0"/>
          </a:p>
        </p:txBody>
      </p:sp>
      <p:sp>
        <p:nvSpPr>
          <p:cNvPr id="5" name="CuadroTexto 3">
            <a:extLst>
              <a:ext uri="{FF2B5EF4-FFF2-40B4-BE49-F238E27FC236}">
                <a16:creationId xmlns:a16="http://schemas.microsoft.com/office/drawing/2014/main" xmlns="" id="{5B49A45C-DB62-51D8-86AE-29BDD6A61244}"/>
              </a:ext>
            </a:extLst>
          </p:cNvPr>
          <p:cNvSpPr txBox="1"/>
          <p:nvPr/>
        </p:nvSpPr>
        <p:spPr>
          <a:xfrm>
            <a:off x="1447800" y="1411535"/>
            <a:ext cx="10040186"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 AI, ML, DL, and Data </a:t>
            </a:r>
            <a:r>
              <a:rPr lang="es-ES" sz="4400" b="1" dirty="0" err="1">
                <a:solidFill>
                  <a:srgbClr val="E7686A"/>
                </a:solidFill>
                <a:ea typeface="Microsoft Sans Serif" panose="020B0604020202020204" pitchFamily="34" charset="0"/>
                <a:cs typeface="Microsoft Sans Serif" panose="020B0604020202020204" pitchFamily="34" charset="0"/>
              </a:rPr>
              <a:t>Science</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6"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Definitions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8527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animEffect transition="in" filter="fade">
                                      <p:cBhvr>
                                        <p:cTn id="7" dur="2700"/>
                                        <p:tgtEl>
                                          <p:spTgt spid="41">
                                            <p:txEl>
                                              <p:pRg st="1" end="1"/>
                                            </p:txEl>
                                          </p:spTgt>
                                        </p:tgtEl>
                                      </p:cBhvr>
                                    </p:animEffect>
                                  </p:childTnLst>
                                </p:cTn>
                              </p:par>
                            </p:childTnLst>
                          </p:cTn>
                        </p:par>
                        <p:par>
                          <p:cTn id="8" fill="hold">
                            <p:stCondLst>
                              <p:cond delay="2700"/>
                            </p:stCondLst>
                            <p:childTnLst>
                              <p:par>
                                <p:cTn id="9" presetID="10" presetClass="entr" presetSubtype="0" fill="hold" nodeType="after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animEffect transition="in" filter="fade">
                                      <p:cBhvr>
                                        <p:cTn id="11" dur="2700"/>
                                        <p:tgtEl>
                                          <p:spTgt spid="41">
                                            <p:txEl>
                                              <p:pRg st="2" end="2"/>
                                            </p:txEl>
                                          </p:spTgt>
                                        </p:tgtEl>
                                      </p:cBhvr>
                                    </p:animEffect>
                                  </p:childTnLst>
                                </p:cTn>
                              </p:par>
                            </p:childTnLst>
                          </p:cTn>
                        </p:par>
                        <p:par>
                          <p:cTn id="12" fill="hold">
                            <p:stCondLst>
                              <p:cond delay="5400"/>
                            </p:stCondLst>
                            <p:childTnLst>
                              <p:par>
                                <p:cTn id="13" presetID="10" presetClass="entr" presetSubtype="0" fill="hold" nodeType="afterEffect">
                                  <p:stCondLst>
                                    <p:cond delay="0"/>
                                  </p:stCondLst>
                                  <p:childTnLst>
                                    <p:set>
                                      <p:cBhvr>
                                        <p:cTn id="14" dur="1" fill="hold">
                                          <p:stCondLst>
                                            <p:cond delay="0"/>
                                          </p:stCondLst>
                                        </p:cTn>
                                        <p:tgtEl>
                                          <p:spTgt spid="41">
                                            <p:txEl>
                                              <p:pRg st="3" end="3"/>
                                            </p:txEl>
                                          </p:spTgt>
                                        </p:tgtEl>
                                        <p:attrNameLst>
                                          <p:attrName>style.visibility</p:attrName>
                                        </p:attrNameLst>
                                      </p:cBhvr>
                                      <p:to>
                                        <p:strVal val="visible"/>
                                      </p:to>
                                    </p:set>
                                    <p:animEffect transition="in" filter="fade">
                                      <p:cBhvr>
                                        <p:cTn id="15" dur="27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2686050" y="2304863"/>
            <a:ext cx="12915900" cy="7341300"/>
          </a:xfrm>
          <a:prstGeom prst="rect">
            <a:avLst/>
          </a:prstGeom>
        </p:spPr>
        <p:txBody>
          <a:bodyPr spcFirstLastPara="1" wrap="square" lIns="137138" tIns="68550" rIns="137138" bIns="68550" anchor="t" anchorCtr="0">
            <a:noAutofit/>
          </a:bodyPr>
          <a:lstStyle/>
          <a:p>
            <a:pPr marL="0" indent="0">
              <a:buNone/>
            </a:pPr>
            <a:r>
              <a:rPr lang="de-DE" sz="2400" i="1" dirty="0">
                <a:solidFill>
                  <a:srgbClr val="0000FF"/>
                </a:solidFill>
              </a:rPr>
              <a:t>ML: Machine Learning</a:t>
            </a:r>
            <a:endParaRPr sz="2400" i="1" dirty="0">
              <a:solidFill>
                <a:srgbClr val="0000FF"/>
              </a:solidFill>
            </a:endParaRPr>
          </a:p>
          <a:p>
            <a:pPr indent="0">
              <a:spcBef>
                <a:spcPts val="900"/>
              </a:spcBef>
              <a:buNone/>
            </a:pPr>
            <a:r>
              <a:rPr lang="de-DE" sz="2400" i="1" dirty="0">
                <a:solidFill>
                  <a:srgbClr val="3C78D8"/>
                </a:solidFill>
              </a:rPr>
              <a:t>Instead of programming every step, a machine is programmed to find patterns, and “learns” based on examples.  There is a large area of overlap with Statistics.</a:t>
            </a:r>
            <a:endParaRPr sz="2400" i="1" dirty="0">
              <a:solidFill>
                <a:srgbClr val="3C78D8"/>
              </a:solidFill>
            </a:endParaRPr>
          </a:p>
          <a:p>
            <a:pPr marL="1371600" indent="-476250">
              <a:lnSpc>
                <a:spcPct val="150000"/>
              </a:lnSpc>
              <a:spcBef>
                <a:spcPts val="900"/>
              </a:spcBef>
              <a:buClr>
                <a:srgbClr val="3C78D8"/>
              </a:buClr>
              <a:buSzPts val="1400"/>
              <a:buChar char="➢"/>
            </a:pPr>
            <a:r>
              <a:rPr lang="de-DE" sz="2400" i="1" dirty="0">
                <a:solidFill>
                  <a:srgbClr val="3C78D8"/>
                </a:solidFill>
              </a:rPr>
              <a:t>Saves thousands of lines of code</a:t>
            </a:r>
            <a:endParaRPr sz="2400" i="1" dirty="0">
              <a:solidFill>
                <a:srgbClr val="3C78D8"/>
              </a:solidFill>
            </a:endParaRPr>
          </a:p>
          <a:p>
            <a:pPr marL="1371600" indent="-476250">
              <a:lnSpc>
                <a:spcPct val="150000"/>
              </a:lnSpc>
              <a:buClr>
                <a:srgbClr val="3C78D8"/>
              </a:buClr>
              <a:buSzPts val="1400"/>
              <a:buChar char="➢"/>
            </a:pPr>
            <a:r>
              <a:rPr lang="de-DE" sz="2400" i="1" dirty="0">
                <a:solidFill>
                  <a:srgbClr val="3C78D8"/>
                </a:solidFill>
              </a:rPr>
              <a:t>Flexible: </a:t>
            </a:r>
            <a:endParaRPr sz="2400" i="1" dirty="0">
              <a:solidFill>
                <a:srgbClr val="3C78D8"/>
              </a:solidFill>
            </a:endParaRPr>
          </a:p>
        </p:txBody>
      </p:sp>
      <p:sp>
        <p:nvSpPr>
          <p:cNvPr id="50" name="Google Shape;50;p8"/>
          <p:cNvSpPr txBox="1"/>
          <p:nvPr/>
        </p:nvSpPr>
        <p:spPr>
          <a:xfrm>
            <a:off x="4373196" y="4671236"/>
            <a:ext cx="3545587" cy="1451437"/>
          </a:xfrm>
          <a:prstGeom prst="rect">
            <a:avLst/>
          </a:prstGeom>
          <a:noFill/>
          <a:ln>
            <a:noFill/>
          </a:ln>
        </p:spPr>
        <p:txBody>
          <a:bodyPr spcFirstLastPara="1" wrap="square" lIns="137138" tIns="137138" rIns="137138" bIns="137138" anchor="t" anchorCtr="0">
            <a:noAutofit/>
          </a:bodyPr>
          <a:lstStyle/>
          <a:p>
            <a:pPr>
              <a:lnSpc>
                <a:spcPct val="150000"/>
              </a:lnSpc>
              <a:spcAft>
                <a:spcPts val="900"/>
              </a:spcAft>
            </a:pPr>
            <a:r>
              <a:rPr lang="de-DE" sz="2700" i="1" dirty="0">
                <a:solidFill>
                  <a:srgbClr val="3C78D8"/>
                </a:solidFill>
                <a:latin typeface="Calibri"/>
                <a:ea typeface="Calibri"/>
                <a:cs typeface="Calibri"/>
                <a:sym typeface="Calibri"/>
              </a:rPr>
              <a:t>if the data changes, </a:t>
            </a:r>
            <a:endParaRPr sz="2700" dirty="0"/>
          </a:p>
        </p:txBody>
      </p:sp>
      <p:pic>
        <p:nvPicPr>
          <p:cNvPr id="51" name="Google Shape;51;p8"/>
          <p:cNvPicPr preferRelativeResize="0"/>
          <p:nvPr/>
        </p:nvPicPr>
        <p:blipFill>
          <a:blip r:embed="rId3">
            <a:alphaModFix/>
          </a:blip>
          <a:stretch>
            <a:fillRect/>
          </a:stretch>
        </p:blipFill>
        <p:spPr>
          <a:xfrm>
            <a:off x="9658876" y="5615100"/>
            <a:ext cx="5340713" cy="3560475"/>
          </a:xfrm>
          <a:prstGeom prst="rect">
            <a:avLst/>
          </a:prstGeom>
          <a:noFill/>
          <a:ln>
            <a:noFill/>
          </a:ln>
        </p:spPr>
      </p:pic>
      <p:pic>
        <p:nvPicPr>
          <p:cNvPr id="52" name="Google Shape;52;p8"/>
          <p:cNvPicPr preferRelativeResize="0"/>
          <p:nvPr/>
        </p:nvPicPr>
        <p:blipFill>
          <a:blip r:embed="rId4">
            <a:alphaModFix/>
          </a:blip>
          <a:stretch>
            <a:fillRect/>
          </a:stretch>
        </p:blipFill>
        <p:spPr>
          <a:xfrm>
            <a:off x="3479215" y="5615088"/>
            <a:ext cx="5340713" cy="3560487"/>
          </a:xfrm>
          <a:prstGeom prst="rect">
            <a:avLst/>
          </a:prstGeom>
          <a:noFill/>
          <a:ln>
            <a:noFill/>
          </a:ln>
        </p:spPr>
      </p:pic>
      <p:pic>
        <p:nvPicPr>
          <p:cNvPr id="53" name="Google Shape;53;p8"/>
          <p:cNvPicPr preferRelativeResize="0"/>
          <p:nvPr/>
        </p:nvPicPr>
        <p:blipFill>
          <a:blip r:embed="rId5">
            <a:alphaModFix/>
          </a:blip>
          <a:stretch>
            <a:fillRect/>
          </a:stretch>
        </p:blipFill>
        <p:spPr>
          <a:xfrm>
            <a:off x="3327737" y="5364769"/>
            <a:ext cx="5340713" cy="3560475"/>
          </a:xfrm>
          <a:prstGeom prst="rect">
            <a:avLst/>
          </a:prstGeom>
          <a:noFill/>
          <a:ln>
            <a:noFill/>
          </a:ln>
        </p:spPr>
      </p:pic>
      <p:sp>
        <p:nvSpPr>
          <p:cNvPr id="54" name="Google Shape;54;p8"/>
          <p:cNvSpPr txBox="1"/>
          <p:nvPr/>
        </p:nvSpPr>
        <p:spPr>
          <a:xfrm>
            <a:off x="10521361" y="4665725"/>
            <a:ext cx="4248150" cy="1309788"/>
          </a:xfrm>
          <a:prstGeom prst="rect">
            <a:avLst/>
          </a:prstGeom>
          <a:noFill/>
          <a:ln>
            <a:noFill/>
          </a:ln>
        </p:spPr>
        <p:txBody>
          <a:bodyPr spcFirstLastPara="1" wrap="square" lIns="137138" tIns="137138" rIns="137138" bIns="137138" anchor="t" anchorCtr="0">
            <a:noAutofit/>
          </a:bodyPr>
          <a:lstStyle/>
          <a:p>
            <a:pPr>
              <a:lnSpc>
                <a:spcPct val="150000"/>
              </a:lnSpc>
              <a:buClr>
                <a:schemeClr val="dk1"/>
              </a:buClr>
              <a:buSzPts val="1100"/>
            </a:pPr>
            <a:r>
              <a:rPr lang="de-DE" sz="2700" i="1" dirty="0">
                <a:solidFill>
                  <a:srgbClr val="3C78D8"/>
                </a:solidFill>
                <a:latin typeface="Calibri"/>
                <a:ea typeface="Calibri"/>
                <a:cs typeface="Calibri"/>
                <a:sym typeface="Calibri"/>
              </a:rPr>
              <a:t>the program adapts.</a:t>
            </a:r>
            <a:endParaRPr sz="2700" dirty="0">
              <a:solidFill>
                <a:schemeClr val="dk1"/>
              </a:solidFill>
            </a:endParaRPr>
          </a:p>
          <a:p>
            <a:pPr>
              <a:spcBef>
                <a:spcPts val="900"/>
              </a:spcBef>
            </a:pPr>
            <a:endParaRPr sz="2700" dirty="0"/>
          </a:p>
        </p:txBody>
      </p:sp>
      <p:pic>
        <p:nvPicPr>
          <p:cNvPr id="55" name="Google Shape;55;p8"/>
          <p:cNvPicPr preferRelativeResize="0"/>
          <p:nvPr/>
        </p:nvPicPr>
        <p:blipFill>
          <a:blip r:embed="rId6">
            <a:alphaModFix/>
          </a:blip>
          <a:stretch>
            <a:fillRect/>
          </a:stretch>
        </p:blipFill>
        <p:spPr>
          <a:xfrm>
            <a:off x="9562431" y="5363582"/>
            <a:ext cx="5340713" cy="3560475"/>
          </a:xfrm>
          <a:prstGeom prst="rect">
            <a:avLst/>
          </a:prstGeom>
          <a:noFill/>
          <a:ln>
            <a:noFill/>
          </a:ln>
        </p:spPr>
      </p:pic>
      <p:sp>
        <p:nvSpPr>
          <p:cNvPr id="11" name="CuadroTexto 3">
            <a:extLst>
              <a:ext uri="{FF2B5EF4-FFF2-40B4-BE49-F238E27FC236}">
                <a16:creationId xmlns:a16="http://schemas.microsoft.com/office/drawing/2014/main" xmlns="" id="{5B49A45C-DB62-51D8-86AE-29BDD6A61244}"/>
              </a:ext>
            </a:extLst>
          </p:cNvPr>
          <p:cNvSpPr txBox="1"/>
          <p:nvPr/>
        </p:nvSpPr>
        <p:spPr>
          <a:xfrm>
            <a:off x="1447800" y="591570"/>
            <a:ext cx="10040186"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 AI, ML, DL, and Data </a:t>
            </a:r>
            <a:r>
              <a:rPr lang="es-ES" sz="4400" b="1" dirty="0" err="1">
                <a:solidFill>
                  <a:srgbClr val="E7686A"/>
                </a:solidFill>
                <a:ea typeface="Microsoft Sans Serif" panose="020B0604020202020204" pitchFamily="34" charset="0"/>
                <a:cs typeface="Microsoft Sans Serif" panose="020B0604020202020204" pitchFamily="34" charset="0"/>
              </a:rPr>
              <a:t>Science</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12" name="CuadroTexto 4">
            <a:extLst>
              <a:ext uri="{FF2B5EF4-FFF2-40B4-BE49-F238E27FC236}">
                <a16:creationId xmlns:a16="http://schemas.microsoft.com/office/drawing/2014/main" xmlns="" id="{9FDC7C57-826D-5EA9-1BF2-8E3DC6D338FF}"/>
              </a:ext>
            </a:extLst>
          </p:cNvPr>
          <p:cNvSpPr txBox="1"/>
          <p:nvPr/>
        </p:nvSpPr>
        <p:spPr>
          <a:xfrm>
            <a:off x="1447800" y="1537989"/>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Definitions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040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2800"/>
                                        <p:tgtEl>
                                          <p:spTgt spid="48">
                                            <p:txEl>
                                              <p:pRg st="0" end="0"/>
                                            </p:txEl>
                                          </p:spTgt>
                                        </p:tgtEl>
                                      </p:cBhvr>
                                    </p:animEffect>
                                  </p:childTnLst>
                                </p:cTn>
                              </p:par>
                            </p:childTnLst>
                          </p:cTn>
                        </p:par>
                        <p:par>
                          <p:cTn id="8" fill="hold">
                            <p:stCondLst>
                              <p:cond delay="2800"/>
                            </p:stCondLst>
                            <p:childTnLst>
                              <p:par>
                                <p:cTn id="9" presetID="10" presetClass="entr" presetSubtype="0" fill="hold" nodeType="afterEffect">
                                  <p:stCondLst>
                                    <p:cond delay="0"/>
                                  </p:stCondLst>
                                  <p:childTnLst>
                                    <p:set>
                                      <p:cBhvr>
                                        <p:cTn id="10" dur="1" fill="hold">
                                          <p:stCondLst>
                                            <p:cond delay="0"/>
                                          </p:stCondLst>
                                        </p:cTn>
                                        <p:tgtEl>
                                          <p:spTgt spid="48">
                                            <p:txEl>
                                              <p:pRg st="1" end="1"/>
                                            </p:txEl>
                                          </p:spTgt>
                                        </p:tgtEl>
                                        <p:attrNameLst>
                                          <p:attrName>style.visibility</p:attrName>
                                        </p:attrNameLst>
                                      </p:cBhvr>
                                      <p:to>
                                        <p:strVal val="visible"/>
                                      </p:to>
                                    </p:set>
                                    <p:animEffect transition="in" filter="fade">
                                      <p:cBhvr>
                                        <p:cTn id="11" dur="2800"/>
                                        <p:tgtEl>
                                          <p:spTgt spid="48">
                                            <p:txEl>
                                              <p:pRg st="1" end="1"/>
                                            </p:txEl>
                                          </p:spTgt>
                                        </p:tgtEl>
                                      </p:cBhvr>
                                    </p:animEffect>
                                  </p:childTnLst>
                                </p:cTn>
                              </p:par>
                            </p:childTnLst>
                          </p:cTn>
                        </p:par>
                        <p:par>
                          <p:cTn id="12" fill="hold">
                            <p:stCondLst>
                              <p:cond delay="5600"/>
                            </p:stCondLst>
                            <p:childTnLst>
                              <p:par>
                                <p:cTn id="13" presetID="10" presetClass="entr" presetSubtype="0" fill="hold" nodeType="afterEffect">
                                  <p:stCondLst>
                                    <p:cond delay="0"/>
                                  </p:stCondLst>
                                  <p:childTnLst>
                                    <p:set>
                                      <p:cBhvr>
                                        <p:cTn id="14" dur="1" fill="hold">
                                          <p:stCondLst>
                                            <p:cond delay="0"/>
                                          </p:stCondLst>
                                        </p:cTn>
                                        <p:tgtEl>
                                          <p:spTgt spid="48">
                                            <p:txEl>
                                              <p:pRg st="2" end="2"/>
                                            </p:txEl>
                                          </p:spTgt>
                                        </p:tgtEl>
                                        <p:attrNameLst>
                                          <p:attrName>style.visibility</p:attrName>
                                        </p:attrNameLst>
                                      </p:cBhvr>
                                      <p:to>
                                        <p:strVal val="visible"/>
                                      </p:to>
                                    </p:set>
                                    <p:animEffect transition="in" filter="fade">
                                      <p:cBhvr>
                                        <p:cTn id="15" dur="2800"/>
                                        <p:tgtEl>
                                          <p:spTgt spid="48">
                                            <p:txEl>
                                              <p:pRg st="2" end="2"/>
                                            </p:txEl>
                                          </p:spTgt>
                                        </p:tgtEl>
                                      </p:cBhvr>
                                    </p:animEffect>
                                  </p:childTnLst>
                                </p:cTn>
                              </p:par>
                            </p:childTnLst>
                          </p:cTn>
                        </p:par>
                        <p:par>
                          <p:cTn id="16" fill="hold">
                            <p:stCondLst>
                              <p:cond delay="8400"/>
                            </p:stCondLst>
                            <p:childTnLst>
                              <p:par>
                                <p:cTn id="17" presetID="10" presetClass="entr" presetSubtype="0" fill="hold" nodeType="afterEffect">
                                  <p:stCondLst>
                                    <p:cond delay="0"/>
                                  </p:stCondLst>
                                  <p:childTnLst>
                                    <p:set>
                                      <p:cBhvr>
                                        <p:cTn id="18" dur="1" fill="hold">
                                          <p:stCondLst>
                                            <p:cond delay="0"/>
                                          </p:stCondLst>
                                        </p:cTn>
                                        <p:tgtEl>
                                          <p:spTgt spid="48">
                                            <p:txEl>
                                              <p:pRg st="3" end="3"/>
                                            </p:txEl>
                                          </p:spTgt>
                                        </p:tgtEl>
                                        <p:attrNameLst>
                                          <p:attrName>style.visibility</p:attrName>
                                        </p:attrNameLst>
                                      </p:cBhvr>
                                      <p:to>
                                        <p:strVal val="visible"/>
                                      </p:to>
                                    </p:set>
                                    <p:animEffect transition="in" filter="fade">
                                      <p:cBhvr>
                                        <p:cTn id="19" dur="2800"/>
                                        <p:tgtEl>
                                          <p:spTgt spid="48">
                                            <p:txEl>
                                              <p:pRg st="3" end="3"/>
                                            </p:txEl>
                                          </p:spTgt>
                                        </p:tgtEl>
                                      </p:cBhvr>
                                    </p:animEffect>
                                  </p:childTnLst>
                                </p:cTn>
                              </p:par>
                            </p:childTnLst>
                          </p:cTn>
                        </p:par>
                        <p:par>
                          <p:cTn id="20" fill="hold">
                            <p:stCondLst>
                              <p:cond delay="11200"/>
                            </p:stCondLst>
                            <p:childTnLst>
                              <p:par>
                                <p:cTn id="21" presetID="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00"/>
                                        <p:tgtEl>
                                          <p:spTgt spid="52"/>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000"/>
                                        <p:tgtEl>
                                          <p:spTgt spid="51"/>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300"/>
                                        <p:tgtEl>
                                          <p:spTgt spid="50"/>
                                        </p:tgtEl>
                                      </p:cBhvr>
                                    </p:animEffect>
                                  </p:childTnLst>
                                </p:cTn>
                              </p:par>
                            </p:childTnLst>
                          </p:cTn>
                        </p:par>
                        <p:par>
                          <p:cTn id="32" fill="hold">
                            <p:stCondLst>
                              <p:cond delay="1300"/>
                            </p:stCondLst>
                            <p:childTnLst>
                              <p:par>
                                <p:cTn id="33" presetID="2" presetClass="entr" presetSubtype="8"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000"/>
                                        <p:tgtEl>
                                          <p:spTgt spid="53"/>
                                        </p:tgtEl>
                                        <p:attrNameLst>
                                          <p:attrName>ppt_x</p:attrName>
                                        </p:attrNameLst>
                                      </p:cBhvr>
                                      <p:tavLst>
                                        <p:tav tm="0">
                                          <p:val>
                                            <p:strVal val="#ppt_x-1"/>
                                          </p:val>
                                        </p:tav>
                                        <p:tav tm="100000">
                                          <p:val>
                                            <p:strVal val="#ppt_x"/>
                                          </p:val>
                                        </p:tav>
                                      </p:tavLst>
                                    </p:anim>
                                  </p:childTnLst>
                                </p:cTn>
                              </p:par>
                              <p:par>
                                <p:cTn id="36" presetID="1" presetClass="exit" presetSubtype="0" fill="hold" nodeType="withEffect">
                                  <p:stCondLst>
                                    <p:cond delay="0"/>
                                  </p:stCondLst>
                                  <p:childTnLst>
                                    <p:set>
                                      <p:cBhvr>
                                        <p:cTn id="37" dur="1" fill="hold">
                                          <p:stCondLst>
                                            <p:cond delay="1100"/>
                                          </p:stCondLst>
                                        </p:cTn>
                                        <p:tgtEl>
                                          <p:spTgt spid="52"/>
                                        </p:tgtEl>
                                        <p:attrNameLst>
                                          <p:attrName>style.visibility</p:attrName>
                                        </p:attrNameLst>
                                      </p:cBhvr>
                                      <p:to>
                                        <p:strVal val="hidden"/>
                                      </p:to>
                                    </p:set>
                                  </p:childTnLst>
                                </p:cTn>
                              </p:par>
                            </p:childTnLst>
                          </p:cTn>
                        </p:par>
                        <p:par>
                          <p:cTn id="38" fill="hold">
                            <p:stCondLst>
                              <p:cond delay="2400"/>
                            </p:stCondLst>
                            <p:childTnLst>
                              <p:par>
                                <p:cTn id="39" presetID="10" presetClass="entr" presetSubtype="0"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2600"/>
                                        <p:tgtEl>
                                          <p:spTgt spid="54"/>
                                        </p:tgtEl>
                                      </p:cBhvr>
                                    </p:animEffect>
                                  </p:childTnLst>
                                </p:cTn>
                              </p:par>
                              <p:par>
                                <p:cTn id="42" presetID="2" presetClass="entr" presetSubtype="2"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2700"/>
                                        <p:tgtEl>
                                          <p:spTgt spid="55"/>
                                        </p:tgtEl>
                                        <p:attrNameLst>
                                          <p:attrName>ppt_x</p:attrName>
                                        </p:attrNameLst>
                                      </p:cBhvr>
                                      <p:tavLst>
                                        <p:tav tm="0">
                                          <p:val>
                                            <p:strVal val="#ppt_x+1"/>
                                          </p:val>
                                        </p:tav>
                                        <p:tav tm="100000">
                                          <p:val>
                                            <p:strVal val="#ppt_x"/>
                                          </p:val>
                                        </p:tav>
                                      </p:tavLst>
                                    </p:anim>
                                  </p:childTnLst>
                                </p:cTn>
                              </p:par>
                              <p:par>
                                <p:cTn id="45" presetID="1" presetClass="exit" presetSubtype="0" fill="hold" nodeType="withEffect">
                                  <p:stCondLst>
                                    <p:cond delay="0"/>
                                  </p:stCondLst>
                                  <p:childTnLst>
                                    <p:set>
                                      <p:cBhvr>
                                        <p:cTn id="46" dur="1" fill="hold">
                                          <p:stCondLst>
                                            <p:cond delay="110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B49A45C-DB62-51D8-86AE-29BDD6A61244}"/>
              </a:ext>
            </a:extLst>
          </p:cNvPr>
          <p:cNvSpPr txBox="1"/>
          <p:nvPr/>
        </p:nvSpPr>
        <p:spPr>
          <a:xfrm>
            <a:off x="1447800" y="1411535"/>
            <a:ext cx="9906000" cy="769441"/>
          </a:xfrm>
          <a:prstGeom prst="rect">
            <a:avLst/>
          </a:prstGeom>
          <a:noFill/>
        </p:spPr>
        <p:txBody>
          <a:bodyPr wrap="square" rtlCol="0">
            <a:spAutoFit/>
          </a:bodyPr>
          <a:lstStyle/>
          <a:p>
            <a:r>
              <a:rPr lang="es-ES" sz="4400" b="1" dirty="0" err="1">
                <a:solidFill>
                  <a:srgbClr val="E7686A"/>
                </a:solidFill>
                <a:ea typeface="Microsoft Sans Serif" panose="020B0604020202020204" pitchFamily="34" charset="0"/>
                <a:cs typeface="Microsoft Sans Serif" panose="020B0604020202020204" pitchFamily="34" charset="0"/>
              </a:rPr>
              <a:t>Unit</a:t>
            </a:r>
            <a:r>
              <a:rPr lang="es-ES" sz="4400" b="1" dirty="0">
                <a:solidFill>
                  <a:srgbClr val="E7686A"/>
                </a:solidFill>
                <a:ea typeface="Microsoft Sans Serif" panose="020B0604020202020204" pitchFamily="34" charset="0"/>
                <a:cs typeface="Microsoft Sans Serif" panose="020B0604020202020204" pitchFamily="34" charset="0"/>
              </a:rPr>
              <a:t> 1: AI, ML, DL, and Data </a:t>
            </a:r>
            <a:r>
              <a:rPr lang="es-ES" sz="4400" b="1" dirty="0" err="1">
                <a:solidFill>
                  <a:srgbClr val="E7686A"/>
                </a:solidFill>
                <a:ea typeface="Microsoft Sans Serif" panose="020B0604020202020204" pitchFamily="34" charset="0"/>
                <a:cs typeface="Microsoft Sans Serif" panose="020B0604020202020204" pitchFamily="34" charset="0"/>
              </a:rPr>
              <a:t>Science</a:t>
            </a:r>
            <a:endParaRPr lang="es-ES" sz="4400" b="1" dirty="0">
              <a:solidFill>
                <a:srgbClr val="E7686A"/>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xmlns="" id="{9FDC7C57-826D-5EA9-1BF2-8E3DC6D338FF}"/>
              </a:ext>
            </a:extLst>
          </p:cNvPr>
          <p:cNvSpPr txBox="1"/>
          <p:nvPr/>
        </p:nvSpPr>
        <p:spPr>
          <a:xfrm>
            <a:off x="1447800" y="2552700"/>
            <a:ext cx="10040186" cy="523220"/>
          </a:xfrm>
          <a:prstGeom prst="rect">
            <a:avLst/>
          </a:prstGeom>
          <a:noFill/>
        </p:spPr>
        <p:txBody>
          <a:bodyPr wrap="square" rtlCol="0">
            <a:spAutoFit/>
          </a:bodyPr>
          <a:lstStyle/>
          <a:p>
            <a:r>
              <a:rPr lang="es-ES" sz="2800" b="1" dirty="0" err="1">
                <a:solidFill>
                  <a:srgbClr val="238791"/>
                </a:solidFill>
                <a:ea typeface="Microsoft Sans Serif" panose="020B0604020202020204" pitchFamily="34" charset="0"/>
                <a:cs typeface="Microsoft Sans Serif" panose="020B0604020202020204" pitchFamily="34" charset="0"/>
              </a:rPr>
              <a:t>Section</a:t>
            </a:r>
            <a:r>
              <a:rPr lang="es-ES" sz="2800" b="1" dirty="0">
                <a:solidFill>
                  <a:srgbClr val="238791"/>
                </a:solidFill>
                <a:ea typeface="Microsoft Sans Serif" panose="020B0604020202020204" pitchFamily="34" charset="0"/>
                <a:cs typeface="Microsoft Sans Serif" panose="020B0604020202020204" pitchFamily="34" charset="0"/>
              </a:rPr>
              <a:t> 1: </a:t>
            </a:r>
            <a:r>
              <a:rPr lang="es-ES" sz="2800" b="1" dirty="0" err="1">
                <a:solidFill>
                  <a:srgbClr val="238791"/>
                </a:solidFill>
                <a:ea typeface="Microsoft Sans Serif" panose="020B0604020202020204" pitchFamily="34" charset="0"/>
                <a:cs typeface="Microsoft Sans Serif" panose="020B0604020202020204" pitchFamily="34" charset="0"/>
              </a:rPr>
              <a:t>Definitions</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xmlns="" id="{26604A3A-FCB1-2584-4904-8E2F8E3F8F7B}"/>
              </a:ext>
            </a:extLst>
          </p:cNvPr>
          <p:cNvSpPr txBox="1"/>
          <p:nvPr/>
        </p:nvSpPr>
        <p:spPr>
          <a:xfrm>
            <a:off x="1447800" y="3238500"/>
            <a:ext cx="15163800" cy="1315745"/>
          </a:xfrm>
          <a:prstGeom prst="rect">
            <a:avLst/>
          </a:prstGeom>
          <a:noFill/>
        </p:spPr>
        <p:txBody>
          <a:bodyPr wrap="square" rtlCol="0">
            <a:spAutoFit/>
          </a:bodyPr>
          <a:lstStyle/>
          <a:p>
            <a:r>
              <a:rPr lang="en-US" sz="2400" i="1" dirty="0">
                <a:solidFill>
                  <a:srgbClr val="0000FF"/>
                </a:solidFill>
              </a:rPr>
              <a:t>ML: Machine Learning</a:t>
            </a:r>
          </a:p>
          <a:p>
            <a:pPr indent="0">
              <a:spcBef>
                <a:spcPts val="900"/>
              </a:spcBef>
              <a:buNone/>
            </a:pPr>
            <a:r>
              <a:rPr lang="en-US" sz="2400" i="1" dirty="0">
                <a:solidFill>
                  <a:srgbClr val="3C78D8"/>
                </a:solidFill>
              </a:rPr>
              <a:t>Instead of programming every step, a machine is programmed to find patterns, and “learns” based on examples.  There is a large area of overlap with Statistics.</a:t>
            </a:r>
          </a:p>
        </p:txBody>
      </p:sp>
      <p:sp>
        <p:nvSpPr>
          <p:cNvPr id="2" name="CasellaDiTesto 1"/>
          <p:cNvSpPr txBox="1"/>
          <p:nvPr/>
        </p:nvSpPr>
        <p:spPr>
          <a:xfrm>
            <a:off x="1600200" y="4716824"/>
            <a:ext cx="13182600" cy="3046988"/>
          </a:xfrm>
          <a:prstGeom prst="rect">
            <a:avLst/>
          </a:prstGeom>
          <a:noFill/>
        </p:spPr>
        <p:txBody>
          <a:bodyPr wrap="square" rtlCol="0">
            <a:spAutoFit/>
          </a:bodyPr>
          <a:lstStyle/>
          <a:p>
            <a:pPr marL="1371600" indent="-476250">
              <a:lnSpc>
                <a:spcPct val="200000"/>
              </a:lnSpc>
              <a:spcBef>
                <a:spcPts val="900"/>
              </a:spcBef>
              <a:buClr>
                <a:srgbClr val="3C78D8"/>
              </a:buClr>
              <a:buSzPts val="1400"/>
              <a:buChar char="➢"/>
            </a:pPr>
            <a:r>
              <a:rPr lang="en-US" sz="2400" i="1" dirty="0">
                <a:solidFill>
                  <a:srgbClr val="3C78D8"/>
                </a:solidFill>
              </a:rPr>
              <a:t>Saves thousands of lines of code</a:t>
            </a:r>
          </a:p>
          <a:p>
            <a:pPr marL="1371600" indent="-476250">
              <a:lnSpc>
                <a:spcPct val="200000"/>
              </a:lnSpc>
              <a:buClr>
                <a:srgbClr val="3C78D8"/>
              </a:buClr>
              <a:buSzPts val="1400"/>
              <a:buChar char="➢"/>
            </a:pPr>
            <a:r>
              <a:rPr lang="en-US" sz="2400" i="1" dirty="0">
                <a:solidFill>
                  <a:srgbClr val="3C78D8"/>
                </a:solidFill>
              </a:rPr>
              <a:t>Flexible: if the data changes, the program adapts. </a:t>
            </a:r>
          </a:p>
          <a:p>
            <a:pPr marL="1371600" indent="-476250">
              <a:lnSpc>
                <a:spcPct val="200000"/>
              </a:lnSpc>
              <a:buClr>
                <a:srgbClr val="3C78D8"/>
              </a:buClr>
              <a:buSzPts val="1400"/>
              <a:buChar char="➢"/>
            </a:pPr>
            <a:r>
              <a:rPr lang="en-US" sz="2400" i="1" dirty="0">
                <a:solidFill>
                  <a:srgbClr val="3C78D8"/>
                </a:solidFill>
              </a:rPr>
              <a:t>Solves problems we don’t have a step by step solution for: </a:t>
            </a:r>
            <a:r>
              <a:rPr lang="en-US" sz="2400" i="1" dirty="0" err="1">
                <a:solidFill>
                  <a:srgbClr val="3C78D8"/>
                </a:solidFill>
              </a:rPr>
              <a:t>eg</a:t>
            </a:r>
            <a:r>
              <a:rPr lang="en-US" sz="2400" i="1" dirty="0">
                <a:solidFill>
                  <a:srgbClr val="3C78D8"/>
                </a:solidFill>
              </a:rPr>
              <a:t>. image and sound recognition</a:t>
            </a:r>
          </a:p>
          <a:p>
            <a:pPr marL="1371600" indent="-476250">
              <a:lnSpc>
                <a:spcPct val="200000"/>
              </a:lnSpc>
              <a:buClr>
                <a:srgbClr val="3C78D8"/>
              </a:buClr>
              <a:buSzPts val="1400"/>
              <a:buChar char="➢"/>
            </a:pPr>
            <a:r>
              <a:rPr lang="en-US" sz="2400" i="1" dirty="0">
                <a:solidFill>
                  <a:srgbClr val="3C78D8"/>
                </a:solidFill>
              </a:rPr>
              <a:t>Plays games and </a:t>
            </a:r>
            <a:r>
              <a:rPr lang="en-US" sz="2400" dirty="0">
                <a:solidFill>
                  <a:srgbClr val="3C78D8"/>
                </a:solidFill>
              </a:rPr>
              <a:t>beats us</a:t>
            </a:r>
          </a:p>
        </p:txBody>
      </p:sp>
    </p:spTree>
    <p:extLst>
      <p:ext uri="{BB962C8B-B14F-4D97-AF65-F5344CB8AC3E}">
        <p14:creationId xmlns:p14="http://schemas.microsoft.com/office/powerpoint/2010/main" val="1463358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1947</TotalTime>
  <Words>3148</Words>
  <Application>Microsoft Office PowerPoint</Application>
  <PresentationFormat>Custom</PresentationFormat>
  <Paragraphs>297</Paragraphs>
  <Slides>41</Slides>
  <Notes>11</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55" baseType="lpstr">
      <vt:lpstr>Arial</vt:lpstr>
      <vt:lpstr>Calibri</vt:lpstr>
      <vt:lpstr>Calibri Light</vt:lpstr>
      <vt:lpstr>Courier New</vt:lpstr>
      <vt:lpstr>Merriweather Sans</vt:lpstr>
      <vt:lpstr>Microsoft Sans Serif</vt:lpstr>
      <vt:lpstr>Noto Sans Symbols</vt:lpstr>
      <vt:lpstr>Oxygen</vt:lpstr>
      <vt:lpstr>Times New Roman</vt:lpstr>
      <vt:lpstr>Wingdings</vt:lpstr>
      <vt:lpstr>Office Theme</vt:lpstr>
      <vt:lpstr>Diseño personalizado</vt:lpstr>
      <vt:lpstr>Office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Many AI systems are used for classification.  Here, for example, for the classification of pictures.  After many examples, the algorithm has „learned“...</vt:lpstr>
      <vt:lpstr>After many examples, the algorithm has learned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 PPT TEMPLATE</dc:title>
  <dc:creator>Monia Coppola</dc:creator>
  <cp:keywords>DAE_p32tqtE,BAEXurJiHZU</cp:keywords>
  <cp:lastModifiedBy>Rania Wazir</cp:lastModifiedBy>
  <cp:revision>185</cp:revision>
  <dcterms:created xsi:type="dcterms:W3CDTF">2022-05-03T15:33:59Z</dcterms:created>
  <dcterms:modified xsi:type="dcterms:W3CDTF">2023-02-18T12:24:27Z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